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y="5143500" cx="9144000"/>
  <p:notesSz cx="6858000" cy="9144000"/>
  <p:embeddedFontLst>
    <p:embeddedFont>
      <p:font typeface="Cabin"/>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2AC17B6-0B11-4EE7-A497-9F0D90482C20}">
  <a:tblStyle styleId="{F2AC17B6-0B11-4EE7-A497-9F0D90482C2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abin-bold.fntdata"/><Relationship Id="rId11" Type="http://schemas.openxmlformats.org/officeDocument/2006/relationships/slide" Target="slides/slide5.xml"/><Relationship Id="rId22" Type="http://schemas.openxmlformats.org/officeDocument/2006/relationships/font" Target="fonts/Cabin-boldItalic.fntdata"/><Relationship Id="rId10" Type="http://schemas.openxmlformats.org/officeDocument/2006/relationships/slide" Target="slides/slide4.xml"/><Relationship Id="rId21" Type="http://schemas.openxmlformats.org/officeDocument/2006/relationships/font" Target="fonts/Cabin-italic.fnt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font" Target="fonts/Cabin-regular.fntdata"/><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7ab5b7a1c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7ab5b7a1c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7ae5340ef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7ae5340ef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7ae5340ef6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37ae5340ef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37ab5b7a1c5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37ab5b7a1c5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7ae5340ef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7ae5340ef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7c5d50d90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7c5d50d90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7c19308ed7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7c19308ed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7b19d94b1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7b19d94b1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7ae5340ef6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7ae5340ef6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7ae5340ef6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37ae5340ef6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7c19308ed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7c19308ed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7c45a48c28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7c45a48c28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hyperlink" Target="https://www.goodreads.com/work/quotes/4790821"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255350" y="182400"/>
            <a:ext cx="8888700" cy="178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GB" sz="5200" u="sng">
                <a:solidFill>
                  <a:schemeClr val="dk1"/>
                </a:solidFill>
                <a:latin typeface="Cabin"/>
                <a:ea typeface="Cabin"/>
                <a:cs typeface="Cabin"/>
                <a:sym typeface="Cabin"/>
              </a:rPr>
              <a:t>Acts 25-6</a:t>
            </a:r>
            <a:endParaRPr b="1" i="1" sz="5200" u="sng">
              <a:solidFill>
                <a:schemeClr val="dk1"/>
              </a:solidFill>
              <a:latin typeface="Cabin"/>
              <a:ea typeface="Cabin"/>
              <a:cs typeface="Cabin"/>
              <a:sym typeface="Cabin"/>
            </a:endParaRPr>
          </a:p>
          <a:p>
            <a:pPr indent="0" lvl="0" marL="0" rtl="0" algn="l">
              <a:spcBef>
                <a:spcPts val="0"/>
              </a:spcBef>
              <a:spcAft>
                <a:spcPts val="0"/>
              </a:spcAft>
              <a:buNone/>
            </a:pPr>
            <a:r>
              <a:rPr b="1" i="1" lang="en-GB" sz="5200" u="sng">
                <a:solidFill>
                  <a:schemeClr val="dk1"/>
                </a:solidFill>
                <a:latin typeface="Cabin"/>
                <a:ea typeface="Cabin"/>
                <a:cs typeface="Cabin"/>
                <a:sym typeface="Cabin"/>
              </a:rPr>
              <a:t>[You’ve just been promoted!]</a:t>
            </a:r>
            <a:endParaRPr b="1" i="1" sz="5200" u="sng">
              <a:solidFill>
                <a:schemeClr val="dk1"/>
              </a:solidFill>
              <a:latin typeface="Cabin"/>
              <a:ea typeface="Cabin"/>
              <a:cs typeface="Cabin"/>
              <a:sym typeface="Cabin"/>
            </a:endParaRPr>
          </a:p>
        </p:txBody>
      </p:sp>
      <p:pic>
        <p:nvPicPr>
          <p:cNvPr id="55" name="Google Shape;55;p13"/>
          <p:cNvPicPr preferRelativeResize="0"/>
          <p:nvPr/>
        </p:nvPicPr>
        <p:blipFill>
          <a:blip r:embed="rId3">
            <a:alphaModFix/>
          </a:blip>
          <a:stretch>
            <a:fillRect/>
          </a:stretch>
        </p:blipFill>
        <p:spPr>
          <a:xfrm>
            <a:off x="6134900" y="1968000"/>
            <a:ext cx="2799176" cy="27991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nvSpPr>
        <p:spPr>
          <a:xfrm>
            <a:off x="929700" y="2179200"/>
            <a:ext cx="72846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3900">
                <a:solidFill>
                  <a:schemeClr val="dk1"/>
                </a:solidFill>
                <a:highlight>
                  <a:srgbClr val="EAD1DC"/>
                </a:highlight>
                <a:latin typeface="Cabin"/>
                <a:ea typeface="Cabin"/>
                <a:cs typeface="Cabin"/>
                <a:sym typeface="Cabin"/>
              </a:rPr>
              <a:t>What is God’s plan for work?</a:t>
            </a:r>
            <a:endParaRPr sz="3900">
              <a:solidFill>
                <a:schemeClr val="dk1"/>
              </a:solidFill>
              <a:highlight>
                <a:srgbClr val="EAD1DC"/>
              </a:highlight>
              <a:latin typeface="Cabin"/>
              <a:ea typeface="Cabin"/>
              <a:cs typeface="Cabin"/>
              <a:sym typeface="Cabi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graphicFrame>
        <p:nvGraphicFramePr>
          <p:cNvPr id="65" name="Google Shape;65;p15"/>
          <p:cNvGraphicFramePr/>
          <p:nvPr/>
        </p:nvGraphicFramePr>
        <p:xfrm>
          <a:off x="724425" y="709938"/>
          <a:ext cx="3000000" cy="3000000"/>
        </p:xfrm>
        <a:graphic>
          <a:graphicData uri="http://schemas.openxmlformats.org/drawingml/2006/table">
            <a:tbl>
              <a:tblPr>
                <a:noFill/>
                <a:tableStyleId>{F2AC17B6-0B11-4EE7-A497-9F0D90482C20}</a:tableStyleId>
              </a:tblPr>
              <a:tblGrid>
                <a:gridCol w="3532975"/>
                <a:gridCol w="4162175"/>
              </a:tblGrid>
              <a:tr h="813900">
                <a:tc>
                  <a:txBody>
                    <a:bodyPr/>
                    <a:lstStyle/>
                    <a:p>
                      <a:pPr indent="0" lvl="0" marL="0" rtl="0" algn="ctr">
                        <a:spcBef>
                          <a:spcPts val="0"/>
                        </a:spcBef>
                        <a:spcAft>
                          <a:spcPts val="0"/>
                        </a:spcAft>
                        <a:buNone/>
                      </a:pPr>
                      <a:r>
                        <a:rPr b="1" lang="en-GB" sz="3800" u="sng"/>
                        <a:t>Holy</a:t>
                      </a:r>
                      <a:endParaRPr b="1" sz="3800" u="sng"/>
                    </a:p>
                  </a:txBody>
                  <a:tcPr marT="91425" marB="91425" marR="91425" marL="91425">
                    <a:solidFill>
                      <a:srgbClr val="FFE599"/>
                    </a:solidFill>
                  </a:tcPr>
                </a:tc>
                <a:tc>
                  <a:txBody>
                    <a:bodyPr/>
                    <a:lstStyle/>
                    <a:p>
                      <a:pPr indent="0" lvl="0" marL="0" rtl="0" algn="ctr">
                        <a:spcBef>
                          <a:spcPts val="0"/>
                        </a:spcBef>
                        <a:spcAft>
                          <a:spcPts val="0"/>
                        </a:spcAft>
                        <a:buNone/>
                      </a:pPr>
                      <a:r>
                        <a:rPr b="1" lang="en-GB" sz="3800" u="sng"/>
                        <a:t>Mundane</a:t>
                      </a:r>
                      <a:endParaRPr b="1" sz="3800" u="sng"/>
                    </a:p>
                  </a:txBody>
                  <a:tcPr marT="91425" marB="91425" marR="91425" marL="91425">
                    <a:solidFill>
                      <a:srgbClr val="CCCCCC"/>
                    </a:solidFill>
                  </a:tcPr>
                </a:tc>
              </a:tr>
              <a:tr h="1127725">
                <a:tc>
                  <a:txBody>
                    <a:bodyPr/>
                    <a:lstStyle/>
                    <a:p>
                      <a:pPr indent="0" lvl="0" marL="0" rtl="0" algn="l">
                        <a:spcBef>
                          <a:spcPts val="0"/>
                        </a:spcBef>
                        <a:spcAft>
                          <a:spcPts val="0"/>
                        </a:spcAft>
                        <a:buNone/>
                      </a:pPr>
                      <a:r>
                        <a:rPr lang="en-GB" sz="2400"/>
                        <a:t>Speaking to colleagues about Jesus</a:t>
                      </a:r>
                      <a:endParaRPr sz="2400"/>
                    </a:p>
                  </a:txBody>
                  <a:tcPr marT="91425" marB="91425" marR="91425" marL="91425">
                    <a:solidFill>
                      <a:srgbClr val="FFF2CC"/>
                    </a:solidFill>
                  </a:tcPr>
                </a:tc>
                <a:tc>
                  <a:txBody>
                    <a:bodyPr/>
                    <a:lstStyle/>
                    <a:p>
                      <a:pPr indent="0" lvl="0" marL="0" rtl="0" algn="l">
                        <a:spcBef>
                          <a:spcPts val="0"/>
                        </a:spcBef>
                        <a:spcAft>
                          <a:spcPts val="0"/>
                        </a:spcAft>
                        <a:buNone/>
                      </a:pPr>
                      <a:r>
                        <a:rPr lang="en-GB" sz="2400"/>
                        <a:t>Being consistent in rewarding and challenging their behaviour</a:t>
                      </a:r>
                      <a:endParaRPr sz="2400"/>
                    </a:p>
                  </a:txBody>
                  <a:tcPr marT="91425" marB="91425" marR="91425" marL="91425">
                    <a:solidFill>
                      <a:srgbClr val="EFEFEF"/>
                    </a:solidFill>
                  </a:tcPr>
                </a:tc>
              </a:tr>
              <a:tr h="1127725">
                <a:tc>
                  <a:txBody>
                    <a:bodyPr/>
                    <a:lstStyle/>
                    <a:p>
                      <a:pPr indent="0" lvl="0" marL="0" rtl="0" algn="l">
                        <a:spcBef>
                          <a:spcPts val="0"/>
                        </a:spcBef>
                        <a:spcAft>
                          <a:spcPts val="0"/>
                        </a:spcAft>
                        <a:buNone/>
                      </a:pPr>
                      <a:r>
                        <a:rPr lang="en-GB" sz="2400"/>
                        <a:t>Reading bible verses with my form class</a:t>
                      </a:r>
                      <a:endParaRPr sz="2400"/>
                    </a:p>
                  </a:txBody>
                  <a:tcPr marT="91425" marB="91425" marR="91425" marL="91425">
                    <a:solidFill>
                      <a:srgbClr val="FFF2CC"/>
                    </a:solidFill>
                  </a:tcPr>
                </a:tc>
                <a:tc>
                  <a:txBody>
                    <a:bodyPr/>
                    <a:lstStyle/>
                    <a:p>
                      <a:pPr indent="0" lvl="0" marL="0" rtl="0" algn="l">
                        <a:spcBef>
                          <a:spcPts val="0"/>
                        </a:spcBef>
                        <a:spcAft>
                          <a:spcPts val="0"/>
                        </a:spcAft>
                        <a:buNone/>
                      </a:pPr>
                      <a:r>
                        <a:rPr lang="en-GB" sz="2400"/>
                        <a:t>Being available to stop and talk in the corridor </a:t>
                      </a:r>
                      <a:endParaRPr sz="2400"/>
                    </a:p>
                  </a:txBody>
                  <a:tcPr marT="91425" marB="91425" marR="91425" marL="91425">
                    <a:solidFill>
                      <a:srgbClr val="EFEFEF"/>
                    </a:solidFill>
                  </a:tcPr>
                </a:tc>
              </a:tr>
              <a:tr h="1127725">
                <a:tc>
                  <a:txBody>
                    <a:bodyPr/>
                    <a:lstStyle/>
                    <a:p>
                      <a:pPr indent="0" lvl="0" marL="0" rtl="0" algn="l">
                        <a:spcBef>
                          <a:spcPts val="0"/>
                        </a:spcBef>
                        <a:spcAft>
                          <a:spcPts val="0"/>
                        </a:spcAft>
                        <a:buNone/>
                      </a:pPr>
                      <a:r>
                        <a:rPr lang="en-GB" sz="2400"/>
                        <a:t>Praying for my students on my commute</a:t>
                      </a:r>
                      <a:endParaRPr sz="2400"/>
                    </a:p>
                  </a:txBody>
                  <a:tcPr marT="91425" marB="91425" marR="91425" marL="91425">
                    <a:solidFill>
                      <a:srgbClr val="FFF2CC"/>
                    </a:solidFill>
                  </a:tcPr>
                </a:tc>
                <a:tc>
                  <a:txBody>
                    <a:bodyPr/>
                    <a:lstStyle/>
                    <a:p>
                      <a:pPr indent="0" lvl="0" marL="0" rtl="0" algn="l">
                        <a:spcBef>
                          <a:spcPts val="0"/>
                        </a:spcBef>
                        <a:spcAft>
                          <a:spcPts val="0"/>
                        </a:spcAft>
                        <a:buNone/>
                      </a:pPr>
                      <a:r>
                        <a:rPr lang="en-GB" sz="2400"/>
                        <a:t>Working hard on lesson resources</a:t>
                      </a:r>
                      <a:endParaRPr sz="2400"/>
                    </a:p>
                  </a:txBody>
                  <a:tcPr marT="91425" marB="91425" marR="91425" marL="91425">
                    <a:solidFill>
                      <a:srgbClr val="EFEFEF"/>
                    </a:solidFill>
                  </a:tcPr>
                </a:tc>
              </a:tr>
            </a:tbl>
          </a:graphicData>
        </a:graphic>
      </p:graphicFrame>
      <p:sp>
        <p:nvSpPr>
          <p:cNvPr id="66" name="Google Shape;66;p15"/>
          <p:cNvSpPr txBox="1"/>
          <p:nvPr/>
        </p:nvSpPr>
        <p:spPr>
          <a:xfrm>
            <a:off x="26075" y="32600"/>
            <a:ext cx="91461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700">
                <a:solidFill>
                  <a:schemeClr val="dk1"/>
                </a:solidFill>
                <a:latin typeface="Cabin"/>
                <a:ea typeface="Cabin"/>
                <a:cs typeface="Cabin"/>
                <a:sym typeface="Cabin"/>
              </a:rPr>
              <a:t>My mind 8 months ago…</a:t>
            </a:r>
            <a:endParaRPr b="1" sz="2700">
              <a:solidFill>
                <a:schemeClr val="dk1"/>
              </a:solidFill>
              <a:latin typeface="Cabin"/>
              <a:ea typeface="Cabin"/>
              <a:cs typeface="Cabin"/>
              <a:sym typeface="Cabi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nvSpPr>
        <p:spPr>
          <a:xfrm>
            <a:off x="0" y="-12300"/>
            <a:ext cx="9144000" cy="5254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GB" sz="2100" u="sng">
                <a:solidFill>
                  <a:schemeClr val="dk1"/>
                </a:solidFill>
                <a:highlight>
                  <a:srgbClr val="FFFFFF"/>
                </a:highlight>
                <a:latin typeface="Cabin"/>
                <a:ea typeface="Cabin"/>
                <a:cs typeface="Cabin"/>
                <a:sym typeface="Cabin"/>
              </a:rPr>
              <a:t>Genesis 2: 4-15</a:t>
            </a:r>
            <a:endParaRPr b="1" sz="2100" u="sng">
              <a:solidFill>
                <a:schemeClr val="dk1"/>
              </a:solidFill>
              <a:highlight>
                <a:srgbClr val="FFFFFF"/>
              </a:highlight>
              <a:latin typeface="Cabin"/>
              <a:ea typeface="Cabin"/>
              <a:cs typeface="Cabin"/>
              <a:sym typeface="Cabin"/>
            </a:endParaRPr>
          </a:p>
          <a:p>
            <a:pPr indent="0" lvl="0" marL="0" rtl="0" algn="l">
              <a:lnSpc>
                <a:spcPct val="115000"/>
              </a:lnSpc>
              <a:spcBef>
                <a:spcPts val="1200"/>
              </a:spcBef>
              <a:spcAft>
                <a:spcPts val="0"/>
              </a:spcAft>
              <a:buNone/>
            </a:pPr>
            <a:r>
              <a:rPr lang="en-GB" sz="1500">
                <a:solidFill>
                  <a:schemeClr val="dk1"/>
                </a:solidFill>
                <a:highlight>
                  <a:srgbClr val="FFFFFF"/>
                </a:highlight>
                <a:latin typeface="Cabin"/>
                <a:ea typeface="Cabin"/>
                <a:cs typeface="Cabin"/>
                <a:sym typeface="Cabin"/>
              </a:rPr>
              <a:t>This is the account of the heavens and the earth when they were created, when the </a:t>
            </a:r>
            <a:r>
              <a:rPr lang="en-GB" sz="1500" cap="small">
                <a:solidFill>
                  <a:schemeClr val="dk1"/>
                </a:solidFill>
                <a:highlight>
                  <a:srgbClr val="FFFFFF"/>
                </a:highlight>
                <a:latin typeface="Cabin"/>
                <a:ea typeface="Cabin"/>
                <a:cs typeface="Cabin"/>
                <a:sym typeface="Cabin"/>
              </a:rPr>
              <a:t>Lord</a:t>
            </a:r>
            <a:r>
              <a:rPr lang="en-GB" sz="1500">
                <a:solidFill>
                  <a:schemeClr val="dk1"/>
                </a:solidFill>
                <a:highlight>
                  <a:srgbClr val="FFFFFF"/>
                </a:highlight>
                <a:latin typeface="Cabin"/>
                <a:ea typeface="Cabin"/>
                <a:cs typeface="Cabin"/>
                <a:sym typeface="Cabin"/>
              </a:rPr>
              <a:t> God made the earth and the heavens.</a:t>
            </a:r>
            <a:endParaRPr sz="1500">
              <a:solidFill>
                <a:schemeClr val="dk1"/>
              </a:solidFill>
              <a:highlight>
                <a:srgbClr val="FFFFFF"/>
              </a:highlight>
              <a:latin typeface="Cabin"/>
              <a:ea typeface="Cabin"/>
              <a:cs typeface="Cabin"/>
              <a:sym typeface="Cabin"/>
            </a:endParaRPr>
          </a:p>
          <a:p>
            <a:pPr indent="0" lvl="0" marL="0" rtl="0" algn="l">
              <a:lnSpc>
                <a:spcPct val="115000"/>
              </a:lnSpc>
              <a:spcBef>
                <a:spcPts val="1200"/>
              </a:spcBef>
              <a:spcAft>
                <a:spcPts val="0"/>
              </a:spcAft>
              <a:buNone/>
            </a:pPr>
            <a:r>
              <a:rPr lang="en-GB" sz="1500">
                <a:solidFill>
                  <a:schemeClr val="dk1"/>
                </a:solidFill>
                <a:highlight>
                  <a:srgbClr val="FFFFFF"/>
                </a:highlight>
                <a:latin typeface="Cabin"/>
                <a:ea typeface="Cabin"/>
                <a:cs typeface="Cabin"/>
                <a:sym typeface="Cabin"/>
              </a:rPr>
              <a:t>Now no shrub had yet appeared on the earth</a:t>
            </a:r>
            <a:r>
              <a:rPr lang="en-GB" sz="1050">
                <a:solidFill>
                  <a:schemeClr val="dk1"/>
                </a:solidFill>
                <a:highlight>
                  <a:srgbClr val="FFFFFF"/>
                </a:highlight>
                <a:latin typeface="Cabin"/>
                <a:ea typeface="Cabin"/>
                <a:cs typeface="Cabin"/>
                <a:sym typeface="Cabin"/>
              </a:rPr>
              <a:t> </a:t>
            </a:r>
            <a:r>
              <a:rPr lang="en-GB" sz="1500">
                <a:solidFill>
                  <a:schemeClr val="dk1"/>
                </a:solidFill>
                <a:highlight>
                  <a:srgbClr val="FFFFFF"/>
                </a:highlight>
                <a:latin typeface="Cabin"/>
                <a:ea typeface="Cabin"/>
                <a:cs typeface="Cabin"/>
                <a:sym typeface="Cabin"/>
              </a:rPr>
              <a:t>and no plant had yet sprung up, for the </a:t>
            </a:r>
            <a:r>
              <a:rPr lang="en-GB" sz="1500" cap="small">
                <a:solidFill>
                  <a:schemeClr val="dk1"/>
                </a:solidFill>
                <a:highlight>
                  <a:srgbClr val="FFFFFF"/>
                </a:highlight>
                <a:latin typeface="Cabin"/>
                <a:ea typeface="Cabin"/>
                <a:cs typeface="Cabin"/>
                <a:sym typeface="Cabin"/>
              </a:rPr>
              <a:t>Lord</a:t>
            </a:r>
            <a:r>
              <a:rPr lang="en-GB" sz="1500">
                <a:solidFill>
                  <a:schemeClr val="dk1"/>
                </a:solidFill>
                <a:highlight>
                  <a:srgbClr val="FFFFFF"/>
                </a:highlight>
                <a:latin typeface="Cabin"/>
                <a:ea typeface="Cabin"/>
                <a:cs typeface="Cabin"/>
                <a:sym typeface="Cabin"/>
              </a:rPr>
              <a:t> God had not sent rain on the earth and there was no one to work the ground,</a:t>
            </a:r>
            <a:r>
              <a:rPr b="1" lang="en-GB" sz="1500">
                <a:solidFill>
                  <a:schemeClr val="dk1"/>
                </a:solidFill>
                <a:highlight>
                  <a:srgbClr val="FFFFFF"/>
                </a:highlight>
                <a:latin typeface="Cabin"/>
                <a:ea typeface="Cabin"/>
                <a:cs typeface="Cabin"/>
                <a:sym typeface="Cabin"/>
              </a:rPr>
              <a:t> </a:t>
            </a:r>
            <a:r>
              <a:rPr lang="en-GB" sz="1500">
                <a:solidFill>
                  <a:schemeClr val="dk1"/>
                </a:solidFill>
                <a:highlight>
                  <a:srgbClr val="FFFFFF"/>
                </a:highlight>
                <a:latin typeface="Cabin"/>
                <a:ea typeface="Cabin"/>
                <a:cs typeface="Cabin"/>
                <a:sym typeface="Cabin"/>
              </a:rPr>
              <a:t>but streams</a:t>
            </a:r>
            <a:r>
              <a:rPr lang="en-GB" sz="1050">
                <a:solidFill>
                  <a:schemeClr val="dk1"/>
                </a:solidFill>
                <a:highlight>
                  <a:srgbClr val="FFFFFF"/>
                </a:highlight>
                <a:latin typeface="Cabin"/>
                <a:ea typeface="Cabin"/>
                <a:cs typeface="Cabin"/>
                <a:sym typeface="Cabin"/>
              </a:rPr>
              <a:t> </a:t>
            </a:r>
            <a:r>
              <a:rPr lang="en-GB" sz="1500">
                <a:solidFill>
                  <a:schemeClr val="dk1"/>
                </a:solidFill>
                <a:highlight>
                  <a:srgbClr val="FFFFFF"/>
                </a:highlight>
                <a:latin typeface="Cabin"/>
                <a:ea typeface="Cabin"/>
                <a:cs typeface="Cabin"/>
                <a:sym typeface="Cabin"/>
              </a:rPr>
              <a:t>came up from the earth and watered the whole surface of the ground. Then the </a:t>
            </a:r>
            <a:r>
              <a:rPr lang="en-GB" sz="1500" cap="small">
                <a:solidFill>
                  <a:schemeClr val="dk1"/>
                </a:solidFill>
                <a:highlight>
                  <a:srgbClr val="FFFFFF"/>
                </a:highlight>
                <a:latin typeface="Cabin"/>
                <a:ea typeface="Cabin"/>
                <a:cs typeface="Cabin"/>
                <a:sym typeface="Cabin"/>
              </a:rPr>
              <a:t>Lord</a:t>
            </a:r>
            <a:r>
              <a:rPr lang="en-GB" sz="1500">
                <a:solidFill>
                  <a:schemeClr val="dk1"/>
                </a:solidFill>
                <a:highlight>
                  <a:srgbClr val="FFFFFF"/>
                </a:highlight>
                <a:latin typeface="Cabin"/>
                <a:ea typeface="Cabin"/>
                <a:cs typeface="Cabin"/>
                <a:sym typeface="Cabin"/>
              </a:rPr>
              <a:t> God formed a man</a:t>
            </a:r>
            <a:r>
              <a:rPr lang="en-GB" sz="1050">
                <a:solidFill>
                  <a:schemeClr val="dk1"/>
                </a:solidFill>
                <a:highlight>
                  <a:srgbClr val="FFFFFF"/>
                </a:highlight>
                <a:latin typeface="Cabin"/>
                <a:ea typeface="Cabin"/>
                <a:cs typeface="Cabin"/>
                <a:sym typeface="Cabin"/>
              </a:rPr>
              <a:t> </a:t>
            </a:r>
            <a:r>
              <a:rPr lang="en-GB" sz="1500">
                <a:solidFill>
                  <a:schemeClr val="dk1"/>
                </a:solidFill>
                <a:highlight>
                  <a:srgbClr val="FFFFFF"/>
                </a:highlight>
                <a:latin typeface="Cabin"/>
                <a:ea typeface="Cabin"/>
                <a:cs typeface="Cabin"/>
                <a:sym typeface="Cabin"/>
              </a:rPr>
              <a:t>from the dust of the ground and breathed into his nostrils the breath of life, and the man became a living being.</a:t>
            </a:r>
            <a:endParaRPr sz="1500">
              <a:solidFill>
                <a:schemeClr val="dk1"/>
              </a:solidFill>
              <a:highlight>
                <a:srgbClr val="FFFFFF"/>
              </a:highlight>
              <a:latin typeface="Cabin"/>
              <a:ea typeface="Cabin"/>
              <a:cs typeface="Cabin"/>
              <a:sym typeface="Cabin"/>
            </a:endParaRPr>
          </a:p>
          <a:p>
            <a:pPr indent="0" lvl="0" marL="0" rtl="0" algn="l">
              <a:lnSpc>
                <a:spcPct val="115000"/>
              </a:lnSpc>
              <a:spcBef>
                <a:spcPts val="1200"/>
              </a:spcBef>
              <a:spcAft>
                <a:spcPts val="0"/>
              </a:spcAft>
              <a:buNone/>
            </a:pPr>
            <a:r>
              <a:rPr lang="en-GB" sz="1500">
                <a:solidFill>
                  <a:schemeClr val="dk1"/>
                </a:solidFill>
                <a:highlight>
                  <a:srgbClr val="FFFFFF"/>
                </a:highlight>
                <a:latin typeface="Cabin"/>
                <a:ea typeface="Cabin"/>
                <a:cs typeface="Cabin"/>
                <a:sym typeface="Cabin"/>
              </a:rPr>
              <a:t>Now the </a:t>
            </a:r>
            <a:r>
              <a:rPr lang="en-GB" sz="1500" cap="small">
                <a:solidFill>
                  <a:schemeClr val="dk1"/>
                </a:solidFill>
                <a:highlight>
                  <a:srgbClr val="FFFFFF"/>
                </a:highlight>
                <a:latin typeface="Cabin"/>
                <a:ea typeface="Cabin"/>
                <a:cs typeface="Cabin"/>
                <a:sym typeface="Cabin"/>
              </a:rPr>
              <a:t>Lord</a:t>
            </a:r>
            <a:r>
              <a:rPr lang="en-GB" sz="1500">
                <a:solidFill>
                  <a:schemeClr val="dk1"/>
                </a:solidFill>
                <a:highlight>
                  <a:srgbClr val="FFFFFF"/>
                </a:highlight>
                <a:latin typeface="Cabin"/>
                <a:ea typeface="Cabin"/>
                <a:cs typeface="Cabin"/>
                <a:sym typeface="Cabin"/>
              </a:rPr>
              <a:t> God had planted a garden in the east, in Eden; and there he put the man he had formed. The </a:t>
            </a:r>
            <a:r>
              <a:rPr lang="en-GB" sz="1500" cap="small">
                <a:solidFill>
                  <a:schemeClr val="dk1"/>
                </a:solidFill>
                <a:highlight>
                  <a:srgbClr val="FFFFFF"/>
                </a:highlight>
                <a:latin typeface="Cabin"/>
                <a:ea typeface="Cabin"/>
                <a:cs typeface="Cabin"/>
                <a:sym typeface="Cabin"/>
              </a:rPr>
              <a:t>Lord</a:t>
            </a:r>
            <a:r>
              <a:rPr lang="en-GB" sz="1500">
                <a:solidFill>
                  <a:schemeClr val="dk1"/>
                </a:solidFill>
                <a:highlight>
                  <a:srgbClr val="FFFFFF"/>
                </a:highlight>
                <a:latin typeface="Cabin"/>
                <a:ea typeface="Cabin"/>
                <a:cs typeface="Cabin"/>
                <a:sym typeface="Cabin"/>
              </a:rPr>
              <a:t> God made all kinds of trees grow out of the ground—trees that were pleasing to the eye and good for food. In the middle of the garden were the tree of life and the tree of the knowledge of good and evil.</a:t>
            </a:r>
            <a:endParaRPr sz="1500">
              <a:solidFill>
                <a:schemeClr val="dk1"/>
              </a:solidFill>
              <a:highlight>
                <a:srgbClr val="FFFFFF"/>
              </a:highlight>
              <a:latin typeface="Cabin"/>
              <a:ea typeface="Cabin"/>
              <a:cs typeface="Cabin"/>
              <a:sym typeface="Cabin"/>
            </a:endParaRPr>
          </a:p>
          <a:p>
            <a:pPr indent="0" lvl="0" marL="0" rtl="0" algn="l">
              <a:lnSpc>
                <a:spcPct val="115000"/>
              </a:lnSpc>
              <a:spcBef>
                <a:spcPts val="1200"/>
              </a:spcBef>
              <a:spcAft>
                <a:spcPts val="0"/>
              </a:spcAft>
              <a:buNone/>
            </a:pPr>
            <a:r>
              <a:rPr lang="en-GB" sz="1500">
                <a:solidFill>
                  <a:schemeClr val="dk1"/>
                </a:solidFill>
                <a:highlight>
                  <a:srgbClr val="FFFFFF"/>
                </a:highlight>
                <a:latin typeface="Cabin"/>
                <a:ea typeface="Cabin"/>
                <a:cs typeface="Cabin"/>
                <a:sym typeface="Cabin"/>
              </a:rPr>
              <a:t>A</a:t>
            </a:r>
            <a:r>
              <a:rPr b="1" lang="en-GB" sz="1500">
                <a:solidFill>
                  <a:schemeClr val="dk1"/>
                </a:solidFill>
                <a:highlight>
                  <a:srgbClr val="FFFFFF"/>
                </a:highlight>
                <a:latin typeface="Cabin"/>
                <a:ea typeface="Cabin"/>
                <a:cs typeface="Cabin"/>
                <a:sym typeface="Cabin"/>
              </a:rPr>
              <a:t> </a:t>
            </a:r>
            <a:r>
              <a:rPr lang="en-GB" sz="1500">
                <a:solidFill>
                  <a:schemeClr val="dk1"/>
                </a:solidFill>
                <a:highlight>
                  <a:srgbClr val="FFFFFF"/>
                </a:highlight>
                <a:latin typeface="Cabin"/>
                <a:ea typeface="Cabin"/>
                <a:cs typeface="Cabin"/>
                <a:sym typeface="Cabin"/>
              </a:rPr>
              <a:t>river watering the garden flowed from Eden; from there it was separated into four headwaters. The name of the first is the Pishon; it winds through the entire land of Havilah, where there is gold. The name of the second river is the Gihon; it winds through the entire land of Cush.</a:t>
            </a:r>
            <a:r>
              <a:rPr lang="en-GB" sz="1050">
                <a:solidFill>
                  <a:schemeClr val="dk1"/>
                </a:solidFill>
                <a:highlight>
                  <a:srgbClr val="FFFFFF"/>
                </a:highlight>
                <a:latin typeface="Cabin"/>
                <a:ea typeface="Cabin"/>
                <a:cs typeface="Cabin"/>
                <a:sym typeface="Cabin"/>
              </a:rPr>
              <a:t> </a:t>
            </a:r>
            <a:r>
              <a:rPr lang="en-GB" sz="1500">
                <a:solidFill>
                  <a:schemeClr val="dk1"/>
                </a:solidFill>
                <a:highlight>
                  <a:srgbClr val="FFFFFF"/>
                </a:highlight>
                <a:latin typeface="Cabin"/>
                <a:ea typeface="Cabin"/>
                <a:cs typeface="Cabin"/>
                <a:sym typeface="Cabin"/>
              </a:rPr>
              <a:t>The name of the third river is the Tigris; it runs along the east side of Ashur. And the fourth river is the Euphrates.</a:t>
            </a:r>
            <a:endParaRPr sz="1500">
              <a:solidFill>
                <a:schemeClr val="dk1"/>
              </a:solidFill>
              <a:highlight>
                <a:srgbClr val="FFFFFF"/>
              </a:highlight>
              <a:latin typeface="Cabin"/>
              <a:ea typeface="Cabin"/>
              <a:cs typeface="Cabin"/>
              <a:sym typeface="Cabin"/>
            </a:endParaRPr>
          </a:p>
          <a:p>
            <a:pPr indent="0" lvl="0" marL="0" rtl="0" algn="l">
              <a:lnSpc>
                <a:spcPct val="115000"/>
              </a:lnSpc>
              <a:spcBef>
                <a:spcPts val="1200"/>
              </a:spcBef>
              <a:spcAft>
                <a:spcPts val="1200"/>
              </a:spcAft>
              <a:buNone/>
            </a:pPr>
            <a:r>
              <a:rPr lang="en-GB" sz="1500">
                <a:solidFill>
                  <a:schemeClr val="dk1"/>
                </a:solidFill>
                <a:highlight>
                  <a:srgbClr val="FFFFFF"/>
                </a:highlight>
                <a:latin typeface="Cabin"/>
                <a:ea typeface="Cabin"/>
                <a:cs typeface="Cabin"/>
                <a:sym typeface="Cabin"/>
              </a:rPr>
              <a:t>The </a:t>
            </a:r>
            <a:r>
              <a:rPr lang="en-GB" sz="1500" cap="small">
                <a:solidFill>
                  <a:schemeClr val="dk1"/>
                </a:solidFill>
                <a:highlight>
                  <a:srgbClr val="FFFFFF"/>
                </a:highlight>
                <a:latin typeface="Cabin"/>
                <a:ea typeface="Cabin"/>
                <a:cs typeface="Cabin"/>
                <a:sym typeface="Cabin"/>
              </a:rPr>
              <a:t>Lord</a:t>
            </a:r>
            <a:r>
              <a:rPr lang="en-GB" sz="1500">
                <a:solidFill>
                  <a:schemeClr val="dk1"/>
                </a:solidFill>
                <a:highlight>
                  <a:srgbClr val="FFFFFF"/>
                </a:highlight>
                <a:latin typeface="Cabin"/>
                <a:ea typeface="Cabin"/>
                <a:cs typeface="Cabin"/>
                <a:sym typeface="Cabin"/>
              </a:rPr>
              <a:t> God took the man and put him in the Garden of Eden to work it and take care of it.</a:t>
            </a:r>
            <a:endParaRPr sz="1500">
              <a:solidFill>
                <a:schemeClr val="dk1"/>
              </a:solidFill>
              <a:highlight>
                <a:srgbClr val="FFFFFF"/>
              </a:highlight>
              <a:latin typeface="Cabin"/>
              <a:ea typeface="Cabin"/>
              <a:cs typeface="Cabin"/>
              <a:sym typeface="Cabi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7"/>
          <p:cNvSpPr txBox="1"/>
          <p:nvPr/>
        </p:nvSpPr>
        <p:spPr>
          <a:xfrm>
            <a:off x="2908200" y="1463550"/>
            <a:ext cx="6235800" cy="2216400"/>
          </a:xfrm>
          <a:prstGeom prst="rect">
            <a:avLst/>
          </a:prstGeom>
          <a:solidFill>
            <a:srgbClr val="EAD1DC"/>
          </a:solid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GB" sz="2400">
                <a:solidFill>
                  <a:schemeClr val="dk1"/>
                </a:solidFill>
                <a:latin typeface="Cabin"/>
                <a:ea typeface="Cabin"/>
                <a:cs typeface="Cabin"/>
                <a:sym typeface="Cabin"/>
              </a:rPr>
              <a:t>Tim Keller describes work as </a:t>
            </a:r>
            <a:r>
              <a:rPr lang="en-GB" sz="2400">
                <a:solidFill>
                  <a:schemeClr val="dk1"/>
                </a:solidFill>
                <a:latin typeface="Cabin"/>
                <a:ea typeface="Cabin"/>
                <a:cs typeface="Cabin"/>
                <a:sym typeface="Cabin"/>
              </a:rPr>
              <a:t>"rearranging the </a:t>
            </a:r>
            <a:r>
              <a:rPr b="1" lang="en-GB" sz="2400">
                <a:solidFill>
                  <a:schemeClr val="dk1"/>
                </a:solidFill>
                <a:latin typeface="Cabin"/>
                <a:ea typeface="Cabin"/>
                <a:cs typeface="Cabin"/>
                <a:sym typeface="Cabin"/>
              </a:rPr>
              <a:t>raw material of God's creation</a:t>
            </a:r>
            <a:r>
              <a:rPr lang="en-GB" sz="2400">
                <a:solidFill>
                  <a:schemeClr val="dk1"/>
                </a:solidFill>
                <a:latin typeface="Cabin"/>
                <a:ea typeface="Cabin"/>
                <a:cs typeface="Cabin"/>
                <a:sym typeface="Cabin"/>
              </a:rPr>
              <a:t> in such a way that it helps the world in general, and people in particular thrive and flourish"</a:t>
            </a:r>
            <a:endParaRPr sz="3100">
              <a:solidFill>
                <a:schemeClr val="dk1"/>
              </a:solidFill>
              <a:latin typeface="Cabin"/>
              <a:ea typeface="Cabin"/>
              <a:cs typeface="Cabin"/>
              <a:sym typeface="Cabin"/>
            </a:endParaRPr>
          </a:p>
        </p:txBody>
      </p:sp>
      <p:pic>
        <p:nvPicPr>
          <p:cNvPr id="77" name="Google Shape;77;p17"/>
          <p:cNvPicPr preferRelativeResize="0"/>
          <p:nvPr/>
        </p:nvPicPr>
        <p:blipFill>
          <a:blip r:embed="rId3">
            <a:alphaModFix/>
          </a:blip>
          <a:stretch>
            <a:fillRect/>
          </a:stretch>
        </p:blipFill>
        <p:spPr>
          <a:xfrm>
            <a:off x="119100" y="1270050"/>
            <a:ext cx="2603399" cy="26033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8"/>
          <p:cNvSpPr txBox="1"/>
          <p:nvPr/>
        </p:nvSpPr>
        <p:spPr>
          <a:xfrm>
            <a:off x="434250" y="995375"/>
            <a:ext cx="8275500" cy="441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2200">
                <a:solidFill>
                  <a:schemeClr val="dk1"/>
                </a:solidFill>
                <a:highlight>
                  <a:srgbClr val="FFFFFF"/>
                </a:highlight>
                <a:latin typeface="Cabin"/>
                <a:ea typeface="Cabin"/>
                <a:cs typeface="Cabin"/>
                <a:sym typeface="Cabin"/>
              </a:rPr>
              <a:t>Then the angel showed me the river of the water of life, as clear as crystal, flowing from the throne of God and of the Lamb 2 down the middle of the great street of the city. On each side of the river stood the tree of life, bearing twelve crops of fruit, yielding its fruit every month. And the leaves of the tree are for the healing of the nations. 3 No longer will there be any curse. The throne of God and of the Lamb will be in the city, and his servants will serve him. 4 They will see his face, and his name will be on their foreheads. 5 There will be no more night. They will not need the light of a lamp or the light of the sun, for the Lord God will give them light. And they will reign for ever and ever.</a:t>
            </a:r>
            <a:endParaRPr sz="2200">
              <a:solidFill>
                <a:schemeClr val="dk1"/>
              </a:solidFill>
              <a:highlight>
                <a:srgbClr val="FFFFFF"/>
              </a:highlight>
              <a:latin typeface="Cabin"/>
              <a:ea typeface="Cabin"/>
              <a:cs typeface="Cabin"/>
              <a:sym typeface="Cabin"/>
            </a:endParaRPr>
          </a:p>
        </p:txBody>
      </p:sp>
      <p:sp>
        <p:nvSpPr>
          <p:cNvPr id="83" name="Google Shape;83;p18"/>
          <p:cNvSpPr txBox="1"/>
          <p:nvPr/>
        </p:nvSpPr>
        <p:spPr>
          <a:xfrm>
            <a:off x="489850" y="182400"/>
            <a:ext cx="86715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GB" sz="3600" u="sng">
                <a:solidFill>
                  <a:schemeClr val="dk1"/>
                </a:solidFill>
                <a:latin typeface="Cabin"/>
                <a:ea typeface="Cabin"/>
                <a:cs typeface="Cabin"/>
                <a:sym typeface="Cabin"/>
              </a:rPr>
              <a:t>Revelation 22:1-5</a:t>
            </a:r>
            <a:endParaRPr b="1" i="1" sz="3600" u="sng">
              <a:solidFill>
                <a:schemeClr val="dk1"/>
              </a:solidFill>
              <a:latin typeface="Cabin"/>
              <a:ea typeface="Cabin"/>
              <a:cs typeface="Cabin"/>
              <a:sym typeface="Cabi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9"/>
          <p:cNvPicPr preferRelativeResize="0"/>
          <p:nvPr/>
        </p:nvPicPr>
        <p:blipFill>
          <a:blip r:embed="rId3">
            <a:alphaModFix/>
          </a:blip>
          <a:stretch>
            <a:fillRect/>
          </a:stretch>
        </p:blipFill>
        <p:spPr>
          <a:xfrm>
            <a:off x="234150" y="235975"/>
            <a:ext cx="3610925" cy="3503950"/>
          </a:xfrm>
          <a:prstGeom prst="rect">
            <a:avLst/>
          </a:prstGeom>
          <a:noFill/>
          <a:ln>
            <a:noFill/>
          </a:ln>
        </p:spPr>
      </p:pic>
      <p:sp>
        <p:nvSpPr>
          <p:cNvPr id="89" name="Google Shape;89;p19"/>
          <p:cNvSpPr txBox="1"/>
          <p:nvPr/>
        </p:nvSpPr>
        <p:spPr>
          <a:xfrm>
            <a:off x="3845075" y="235975"/>
            <a:ext cx="5143500" cy="7233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i="1" lang="en-GB" sz="3500" u="sng">
                <a:solidFill>
                  <a:schemeClr val="dk1"/>
                </a:solidFill>
                <a:latin typeface="Cabin"/>
                <a:ea typeface="Cabin"/>
                <a:cs typeface="Cabin"/>
                <a:sym typeface="Cabin"/>
              </a:rPr>
              <a:t>Acts 25</a:t>
            </a:r>
            <a:endParaRPr b="1" i="1" sz="3500" u="sng">
              <a:solidFill>
                <a:schemeClr val="dk1"/>
              </a:solidFill>
              <a:latin typeface="Cabin"/>
              <a:ea typeface="Cabin"/>
              <a:cs typeface="Cabin"/>
              <a:sym typeface="Cabin"/>
            </a:endParaRPr>
          </a:p>
        </p:txBody>
      </p:sp>
      <p:sp>
        <p:nvSpPr>
          <p:cNvPr id="90" name="Google Shape;90;p19"/>
          <p:cNvSpPr txBox="1"/>
          <p:nvPr/>
        </p:nvSpPr>
        <p:spPr>
          <a:xfrm>
            <a:off x="3845075" y="839333"/>
            <a:ext cx="5143500" cy="399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GB" sz="1900">
                <a:solidFill>
                  <a:schemeClr val="dk1"/>
                </a:solidFill>
                <a:highlight>
                  <a:srgbClr val="FFFFFF"/>
                </a:highlight>
                <a:latin typeface="Cabin"/>
                <a:ea typeface="Cabin"/>
                <a:cs typeface="Cabin"/>
                <a:sym typeface="Cabin"/>
              </a:rPr>
              <a:t>9 </a:t>
            </a:r>
            <a:r>
              <a:rPr lang="en-GB" sz="1900">
                <a:solidFill>
                  <a:schemeClr val="dk1"/>
                </a:solidFill>
                <a:highlight>
                  <a:srgbClr val="FFFFFF"/>
                </a:highlight>
                <a:latin typeface="Cabin"/>
                <a:ea typeface="Cabin"/>
                <a:cs typeface="Cabin"/>
                <a:sym typeface="Cabin"/>
              </a:rPr>
              <a:t>Festus, wishing to do the Jews a favor, said to Paul, “Are you willing to go up to Jerusalem and stand trial before me there on these charges?”</a:t>
            </a:r>
            <a:endParaRPr sz="1900">
              <a:solidFill>
                <a:schemeClr val="dk1"/>
              </a:solidFill>
              <a:highlight>
                <a:srgbClr val="FFFFFF"/>
              </a:highlight>
              <a:latin typeface="Cabin"/>
              <a:ea typeface="Cabin"/>
              <a:cs typeface="Cabin"/>
              <a:sym typeface="Cabin"/>
            </a:endParaRPr>
          </a:p>
          <a:p>
            <a:pPr indent="0" lvl="0" marL="0" rtl="0" algn="l">
              <a:lnSpc>
                <a:spcPct val="115000"/>
              </a:lnSpc>
              <a:spcBef>
                <a:spcPts val="1200"/>
              </a:spcBef>
              <a:spcAft>
                <a:spcPts val="1200"/>
              </a:spcAft>
              <a:buNone/>
            </a:pPr>
            <a:r>
              <a:rPr b="1" lang="en-GB" sz="1900">
                <a:solidFill>
                  <a:schemeClr val="dk1"/>
                </a:solidFill>
                <a:highlight>
                  <a:srgbClr val="FFFFFF"/>
                </a:highlight>
                <a:latin typeface="Cabin"/>
                <a:ea typeface="Cabin"/>
                <a:cs typeface="Cabin"/>
                <a:sym typeface="Cabin"/>
              </a:rPr>
              <a:t>10 </a:t>
            </a:r>
            <a:r>
              <a:rPr lang="en-GB" sz="1900">
                <a:solidFill>
                  <a:schemeClr val="dk1"/>
                </a:solidFill>
                <a:highlight>
                  <a:srgbClr val="FFFFFF"/>
                </a:highlight>
                <a:latin typeface="Cabin"/>
                <a:ea typeface="Cabin"/>
                <a:cs typeface="Cabin"/>
                <a:sym typeface="Cabin"/>
              </a:rPr>
              <a:t>Paul answered: “I am now standing before Caesar’s court, where I ought to be tried. I have not done any wrong to the Jews, as you yourself know very well. </a:t>
            </a:r>
            <a:r>
              <a:rPr b="1" lang="en-GB" sz="1900">
                <a:solidFill>
                  <a:schemeClr val="dk1"/>
                </a:solidFill>
                <a:highlight>
                  <a:srgbClr val="FFFFFF"/>
                </a:highlight>
                <a:latin typeface="Cabin"/>
                <a:ea typeface="Cabin"/>
                <a:cs typeface="Cabin"/>
                <a:sym typeface="Cabin"/>
              </a:rPr>
              <a:t>11 </a:t>
            </a:r>
            <a:r>
              <a:rPr lang="en-GB" sz="1900">
                <a:solidFill>
                  <a:schemeClr val="dk1"/>
                </a:solidFill>
                <a:highlight>
                  <a:srgbClr val="FFFFFF"/>
                </a:highlight>
                <a:latin typeface="Cabin"/>
                <a:ea typeface="Cabin"/>
                <a:cs typeface="Cabin"/>
                <a:sym typeface="Cabin"/>
              </a:rPr>
              <a:t>If, however, I am guilty of doing anything deserving death, I do not refuse to die. But if the charges brought against me by these Jews are not true, no one has the right to hand me over to them. I appeal to Caesar!”</a:t>
            </a:r>
            <a:endParaRPr sz="1900">
              <a:solidFill>
                <a:schemeClr val="dk1"/>
              </a:solidFill>
              <a:highlight>
                <a:srgbClr val="FFFFFF"/>
              </a:highlight>
              <a:latin typeface="Cabin"/>
              <a:ea typeface="Cabin"/>
              <a:cs typeface="Cabin"/>
              <a:sym typeface="Cabi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id="95" name="Google Shape;95;p20"/>
          <p:cNvPicPr preferRelativeResize="0"/>
          <p:nvPr/>
        </p:nvPicPr>
        <p:blipFill>
          <a:blip r:embed="rId3">
            <a:alphaModFix/>
          </a:blip>
          <a:stretch>
            <a:fillRect/>
          </a:stretch>
        </p:blipFill>
        <p:spPr>
          <a:xfrm>
            <a:off x="234150" y="235975"/>
            <a:ext cx="3610925" cy="3503950"/>
          </a:xfrm>
          <a:prstGeom prst="rect">
            <a:avLst/>
          </a:prstGeom>
          <a:noFill/>
          <a:ln>
            <a:noFill/>
          </a:ln>
        </p:spPr>
      </p:pic>
      <p:sp>
        <p:nvSpPr>
          <p:cNvPr id="96" name="Google Shape;96;p20"/>
          <p:cNvSpPr txBox="1"/>
          <p:nvPr/>
        </p:nvSpPr>
        <p:spPr>
          <a:xfrm>
            <a:off x="3845075" y="235975"/>
            <a:ext cx="5143500" cy="7233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i="1" lang="en-GB" sz="3500" u="sng">
                <a:solidFill>
                  <a:schemeClr val="dk1"/>
                </a:solidFill>
                <a:latin typeface="Cabin"/>
                <a:ea typeface="Cabin"/>
                <a:cs typeface="Cabin"/>
                <a:sym typeface="Cabin"/>
              </a:rPr>
              <a:t>Acts 26</a:t>
            </a:r>
            <a:endParaRPr b="1" i="1" sz="3500" u="sng">
              <a:solidFill>
                <a:schemeClr val="dk1"/>
              </a:solidFill>
              <a:latin typeface="Cabin"/>
              <a:ea typeface="Cabin"/>
              <a:cs typeface="Cabin"/>
              <a:sym typeface="Cabin"/>
            </a:endParaRPr>
          </a:p>
        </p:txBody>
      </p:sp>
      <p:sp>
        <p:nvSpPr>
          <p:cNvPr id="97" name="Google Shape;97;p20"/>
          <p:cNvSpPr txBox="1"/>
          <p:nvPr/>
        </p:nvSpPr>
        <p:spPr>
          <a:xfrm>
            <a:off x="3974850" y="883488"/>
            <a:ext cx="5013900" cy="4531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GB" sz="2400">
                <a:solidFill>
                  <a:schemeClr val="dk1"/>
                </a:solidFill>
                <a:highlight>
                  <a:srgbClr val="FFFFFF"/>
                </a:highlight>
                <a:latin typeface="Cabin"/>
                <a:ea typeface="Cabin"/>
                <a:cs typeface="Cabin"/>
                <a:sym typeface="Cabin"/>
              </a:rPr>
              <a:t>30 The king rose, and with him the governor and Bernice and those sitting with them. 31 After they left the room, they began saying to one another, “This man is not doing anything that deserves death or imprisonment.”</a:t>
            </a:r>
            <a:endParaRPr sz="2400">
              <a:solidFill>
                <a:schemeClr val="dk1"/>
              </a:solidFill>
              <a:highlight>
                <a:srgbClr val="FFFFFF"/>
              </a:highlight>
              <a:latin typeface="Cabin"/>
              <a:ea typeface="Cabin"/>
              <a:cs typeface="Cabin"/>
              <a:sym typeface="Cabin"/>
            </a:endParaRPr>
          </a:p>
          <a:p>
            <a:pPr indent="0" lvl="0" marL="0" rtl="0" algn="l">
              <a:lnSpc>
                <a:spcPct val="115000"/>
              </a:lnSpc>
              <a:spcBef>
                <a:spcPts val="1200"/>
              </a:spcBef>
              <a:spcAft>
                <a:spcPts val="1200"/>
              </a:spcAft>
              <a:buNone/>
            </a:pPr>
            <a:r>
              <a:rPr lang="en-GB" sz="2400">
                <a:solidFill>
                  <a:schemeClr val="dk1"/>
                </a:solidFill>
                <a:highlight>
                  <a:srgbClr val="FFFFFF"/>
                </a:highlight>
                <a:latin typeface="Cabin"/>
                <a:ea typeface="Cabin"/>
                <a:cs typeface="Cabin"/>
                <a:sym typeface="Cabin"/>
              </a:rPr>
              <a:t>32 Agrippa said to Festus, “This man could have been set free if he had not appealed to Caesar.”</a:t>
            </a:r>
            <a:endParaRPr sz="2400">
              <a:solidFill>
                <a:schemeClr val="dk1"/>
              </a:solidFill>
              <a:highlight>
                <a:srgbClr val="FFFFFF"/>
              </a:highlight>
              <a:latin typeface="Cabin"/>
              <a:ea typeface="Cabin"/>
              <a:cs typeface="Cabin"/>
              <a:sym typeface="Cabi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1"/>
          <p:cNvSpPr txBox="1"/>
          <p:nvPr/>
        </p:nvSpPr>
        <p:spPr>
          <a:xfrm>
            <a:off x="832225" y="1582625"/>
            <a:ext cx="8122200" cy="631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GB" sz="2900">
                <a:solidFill>
                  <a:schemeClr val="dk1"/>
                </a:solidFill>
                <a:highlight>
                  <a:srgbClr val="EAD1DC"/>
                </a:highlight>
                <a:latin typeface="Cabin"/>
                <a:ea typeface="Cabin"/>
                <a:cs typeface="Cabin"/>
                <a:sym typeface="Cabin"/>
              </a:rPr>
              <a:t>Why does Paul hold him to account?</a:t>
            </a:r>
            <a:endParaRPr sz="2900">
              <a:solidFill>
                <a:schemeClr val="dk1"/>
              </a:solidFill>
              <a:highlight>
                <a:srgbClr val="EAD1DC"/>
              </a:highlight>
              <a:latin typeface="Cabin"/>
              <a:ea typeface="Cabin"/>
              <a:cs typeface="Cabin"/>
              <a:sym typeface="Cabi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2"/>
          <p:cNvSpPr txBox="1"/>
          <p:nvPr/>
        </p:nvSpPr>
        <p:spPr>
          <a:xfrm>
            <a:off x="210925" y="291700"/>
            <a:ext cx="28902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200" u="sng"/>
              <a:t>Redemption</a:t>
            </a:r>
            <a:endParaRPr b="1" sz="3200" u="sng"/>
          </a:p>
        </p:txBody>
      </p:sp>
      <p:pic>
        <p:nvPicPr>
          <p:cNvPr id="108" name="Google Shape;108;p22"/>
          <p:cNvPicPr preferRelativeResize="0"/>
          <p:nvPr/>
        </p:nvPicPr>
        <p:blipFill rotWithShape="1">
          <a:blip r:embed="rId3">
            <a:alphaModFix/>
          </a:blip>
          <a:srcRect b="25305" l="0" r="0" t="22107"/>
          <a:stretch/>
        </p:blipFill>
        <p:spPr>
          <a:xfrm>
            <a:off x="0" y="968800"/>
            <a:ext cx="9144000" cy="320590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3"/>
          <p:cNvSpPr txBox="1"/>
          <p:nvPr/>
        </p:nvSpPr>
        <p:spPr>
          <a:xfrm>
            <a:off x="147000" y="97550"/>
            <a:ext cx="8850000" cy="49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en-GB" sz="2000" u="sng">
                <a:solidFill>
                  <a:schemeClr val="dk1"/>
                </a:solidFill>
                <a:latin typeface="Cabin"/>
                <a:ea typeface="Cabin"/>
                <a:cs typeface="Cabin"/>
                <a:sym typeface="Cabin"/>
              </a:rPr>
              <a:t>Aslan is on the move</a:t>
            </a:r>
            <a:endParaRPr b="1" i="1" sz="2300" u="sng">
              <a:latin typeface="Cabin"/>
              <a:ea typeface="Cabin"/>
              <a:cs typeface="Cabin"/>
              <a:sym typeface="Cabin"/>
            </a:endParaRPr>
          </a:p>
        </p:txBody>
      </p:sp>
      <p:pic>
        <p:nvPicPr>
          <p:cNvPr id="114" name="Google Shape;114;p23"/>
          <p:cNvPicPr preferRelativeResize="0"/>
          <p:nvPr/>
        </p:nvPicPr>
        <p:blipFill>
          <a:blip r:embed="rId3">
            <a:alphaModFix/>
          </a:blip>
          <a:stretch>
            <a:fillRect/>
          </a:stretch>
        </p:blipFill>
        <p:spPr>
          <a:xfrm>
            <a:off x="1222250" y="590150"/>
            <a:ext cx="5776201" cy="3850801"/>
          </a:xfrm>
          <a:prstGeom prst="rect">
            <a:avLst/>
          </a:prstGeom>
          <a:noFill/>
          <a:ln>
            <a:noFill/>
          </a:ln>
        </p:spPr>
      </p:pic>
      <p:sp>
        <p:nvSpPr>
          <p:cNvPr id="115" name="Google Shape;115;p23"/>
          <p:cNvSpPr txBox="1"/>
          <p:nvPr/>
        </p:nvSpPr>
        <p:spPr>
          <a:xfrm>
            <a:off x="2528400" y="4567425"/>
            <a:ext cx="6615600" cy="492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GB" sz="2000">
                <a:solidFill>
                  <a:schemeClr val="dk1"/>
                </a:solidFill>
                <a:highlight>
                  <a:srgbClr val="FFFFFF"/>
                </a:highlight>
                <a:latin typeface="Cabin"/>
                <a:ea typeface="Cabin"/>
                <a:cs typeface="Cabin"/>
                <a:sym typeface="Cabin"/>
              </a:rPr>
              <a:t>― C.S. Lewis, </a:t>
            </a:r>
            <a:r>
              <a:rPr lang="en-GB" sz="2000">
                <a:solidFill>
                  <a:schemeClr val="dk1"/>
                </a:solidFill>
                <a:highlight>
                  <a:srgbClr val="FFFFFF"/>
                </a:highlight>
                <a:uFill>
                  <a:noFill/>
                </a:uFill>
                <a:latin typeface="Cabin"/>
                <a:ea typeface="Cabin"/>
                <a:cs typeface="Cabin"/>
                <a:sym typeface="Cabin"/>
                <a:hlinkClick r:id="rId4">
                  <a:extLst>
                    <a:ext uri="{A12FA001-AC4F-418D-AE19-62706E023703}">
                      <ahyp:hlinkClr val="tx"/>
                    </a:ext>
                  </a:extLst>
                </a:hlinkClick>
              </a:rPr>
              <a:t>The Lion, the Witch and the Wardrobe</a:t>
            </a:r>
            <a:endParaRPr sz="2300">
              <a:solidFill>
                <a:schemeClr val="dk1"/>
              </a:solidFill>
              <a:latin typeface="Cabin"/>
              <a:ea typeface="Cabin"/>
              <a:cs typeface="Cabin"/>
              <a:sym typeface="Cabin"/>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p24"/>
          <p:cNvPicPr preferRelativeResize="0"/>
          <p:nvPr/>
        </p:nvPicPr>
        <p:blipFill rotWithShape="1">
          <a:blip r:embed="rId3">
            <a:alphaModFix amt="30000"/>
          </a:blip>
          <a:srcRect b="4743" l="0" r="0" t="5408"/>
          <a:stretch/>
        </p:blipFill>
        <p:spPr>
          <a:xfrm>
            <a:off x="0" y="0"/>
            <a:ext cx="9144000" cy="5143501"/>
          </a:xfrm>
          <a:prstGeom prst="rect">
            <a:avLst/>
          </a:prstGeom>
          <a:noFill/>
          <a:ln>
            <a:noFill/>
          </a:ln>
        </p:spPr>
      </p:pic>
      <p:sp>
        <p:nvSpPr>
          <p:cNvPr id="121" name="Google Shape;121;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GB" sz="3620" u="sng"/>
              <a:t>Response:</a:t>
            </a:r>
            <a:endParaRPr b="1" sz="3620" u="sng"/>
          </a:p>
        </p:txBody>
      </p:sp>
      <p:sp>
        <p:nvSpPr>
          <p:cNvPr id="122" name="Google Shape;122;p24"/>
          <p:cNvSpPr txBox="1"/>
          <p:nvPr>
            <p:ph idx="1" type="body"/>
          </p:nvPr>
        </p:nvSpPr>
        <p:spPr>
          <a:xfrm>
            <a:off x="311700" y="1275525"/>
            <a:ext cx="8520600" cy="3416400"/>
          </a:xfrm>
          <a:prstGeom prst="rect">
            <a:avLst/>
          </a:prstGeom>
        </p:spPr>
        <p:txBody>
          <a:bodyPr anchorCtr="0" anchor="t" bIns="91425" lIns="91425" spcFirstLastPara="1" rIns="91425" wrap="square" tIns="91425">
            <a:normAutofit/>
          </a:bodyPr>
          <a:lstStyle/>
          <a:p>
            <a:pPr indent="-406400" lvl="0" marL="457200" rtl="0" algn="l">
              <a:spcBef>
                <a:spcPts val="0"/>
              </a:spcBef>
              <a:spcAft>
                <a:spcPts val="0"/>
              </a:spcAft>
              <a:buClr>
                <a:schemeClr val="dk1"/>
              </a:buClr>
              <a:buSzPts val="2800"/>
              <a:buChar char="●"/>
            </a:pPr>
            <a:r>
              <a:rPr lang="en-GB" sz="2800">
                <a:solidFill>
                  <a:schemeClr val="dk1"/>
                </a:solidFill>
              </a:rPr>
              <a:t>Have you offered God your work?</a:t>
            </a:r>
            <a:endParaRPr sz="2800">
              <a:solidFill>
                <a:schemeClr val="dk1"/>
              </a:solidFill>
            </a:endParaRPr>
          </a:p>
          <a:p>
            <a:pPr indent="-406400" lvl="0" marL="457200" rtl="0" algn="l">
              <a:spcBef>
                <a:spcPts val="0"/>
              </a:spcBef>
              <a:spcAft>
                <a:spcPts val="0"/>
              </a:spcAft>
              <a:buClr>
                <a:schemeClr val="dk1"/>
              </a:buClr>
              <a:buSzPts val="2800"/>
              <a:buChar char="●"/>
            </a:pPr>
            <a:r>
              <a:rPr lang="en-GB" sz="2800">
                <a:solidFill>
                  <a:schemeClr val="dk1"/>
                </a:solidFill>
              </a:rPr>
              <a:t>Let Him give you vision for what your role can be </a:t>
            </a:r>
            <a:r>
              <a:rPr lang="en-GB" sz="2800">
                <a:solidFill>
                  <a:schemeClr val="dk1"/>
                </a:solidFill>
              </a:rPr>
              <a:t>used</a:t>
            </a:r>
            <a:r>
              <a:rPr lang="en-GB" sz="2800">
                <a:solidFill>
                  <a:schemeClr val="dk1"/>
                </a:solidFill>
              </a:rPr>
              <a:t> for</a:t>
            </a:r>
            <a:endParaRPr sz="2800">
              <a:solidFill>
                <a:schemeClr val="dk1"/>
              </a:solidFill>
            </a:endParaRPr>
          </a:p>
          <a:p>
            <a:pPr indent="-406400" lvl="0" marL="457200" rtl="0" algn="l">
              <a:spcBef>
                <a:spcPts val="0"/>
              </a:spcBef>
              <a:spcAft>
                <a:spcPts val="0"/>
              </a:spcAft>
              <a:buClr>
                <a:schemeClr val="dk1"/>
              </a:buClr>
              <a:buSzPts val="2800"/>
              <a:buChar char="●"/>
            </a:pPr>
            <a:r>
              <a:rPr lang="en-GB" sz="2800">
                <a:solidFill>
                  <a:schemeClr val="dk1"/>
                </a:solidFill>
              </a:rPr>
              <a:t>Remember the eternal importance of your work when things are difficult, and thank God that the battle is won!</a:t>
            </a:r>
            <a:endParaRPr sz="28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