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331" r:id="rId3"/>
    <p:sldId id="343" r:id="rId4"/>
    <p:sldId id="345" r:id="rId5"/>
    <p:sldId id="346" r:id="rId6"/>
    <p:sldId id="259" r:id="rId7"/>
    <p:sldId id="352" r:id="rId8"/>
    <p:sldId id="353" r:id="rId9"/>
    <p:sldId id="354" r:id="rId10"/>
    <p:sldId id="266" r:id="rId11"/>
    <p:sldId id="265" r:id="rId12"/>
    <p:sldId id="350" r:id="rId13"/>
    <p:sldId id="351" r:id="rId14"/>
    <p:sldId id="355" r:id="rId15"/>
    <p:sldId id="257" r:id="rId16"/>
    <p:sldId id="344" r:id="rId17"/>
    <p:sldId id="264" r:id="rId18"/>
    <p:sldId id="263" r:id="rId19"/>
    <p:sldId id="347" r:id="rId20"/>
    <p:sldId id="348" r:id="rId21"/>
    <p:sldId id="349" r:id="rId22"/>
    <p:sldId id="329" r:id="rId23"/>
    <p:sldId id="330" r:id="rId24"/>
    <p:sldId id="332" r:id="rId25"/>
    <p:sldId id="333" r:id="rId26"/>
    <p:sldId id="334" r:id="rId27"/>
    <p:sldId id="335" r:id="rId28"/>
    <p:sldId id="336" r:id="rId29"/>
    <p:sldId id="339" r:id="rId30"/>
    <p:sldId id="338" r:id="rId31"/>
    <p:sldId id="342" r:id="rId32"/>
    <p:sldId id="340" r:id="rId33"/>
    <p:sldId id="260" r:id="rId34"/>
    <p:sldId id="261" r:id="rId35"/>
    <p:sldId id="262" r:id="rId36"/>
    <p:sldId id="258" r:id="rId37"/>
    <p:sldId id="341" r:id="rId38"/>
    <p:sldId id="314" r:id="rId3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18170A-5F23-48C2-9C4F-6E192BEA6A3F}" v="44" dt="2025-02-20T20:16:30.6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79573" autoAdjust="0"/>
  </p:normalViewPr>
  <p:slideViewPr>
    <p:cSldViewPr snapToGrid="0">
      <p:cViewPr varScale="1">
        <p:scale>
          <a:sx n="89" d="100"/>
          <a:sy n="89" d="100"/>
        </p:scale>
        <p:origin x="14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682AA2-3844-4ED9-95A7-D826AD31A1E8}" type="datetimeFigureOut">
              <a:rPr lang="en-GB" smtClean="0"/>
              <a:t>24/02/2025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B0F74EB-C317-461E-9014-13893B93CC72}" type="slidenum">
              <a:rPr lang="en-GB" smtClean="0"/>
              <a:t>‹#›</a:t>
            </a:fld>
            <a:endParaRPr lang="en-GB"/>
          </a:p>
        </p:txBody>
      </p:sp>
    </p:spTree>
    <p:extLst>
      <p:ext uri="{BB962C8B-B14F-4D97-AF65-F5344CB8AC3E}">
        <p14:creationId xmlns:p14="http://schemas.microsoft.com/office/powerpoint/2010/main" val="298538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a:t>
            </a:fld>
            <a:endParaRPr lang="en-GB"/>
          </a:p>
        </p:txBody>
      </p:sp>
    </p:spTree>
    <p:extLst>
      <p:ext uri="{BB962C8B-B14F-4D97-AF65-F5344CB8AC3E}">
        <p14:creationId xmlns:p14="http://schemas.microsoft.com/office/powerpoint/2010/main" val="617712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79FCF-ABB2-CF37-471D-A25330A2A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016A0-E293-7EF0-877B-8F783F4F4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6938B-C5F3-6C21-69E0-80290014010F}"/>
              </a:ext>
            </a:extLst>
          </p:cNvPr>
          <p:cNvSpPr>
            <a:spLocks noGrp="1"/>
          </p:cNvSpPr>
          <p:nvPr>
            <p:ph type="body" idx="1"/>
          </p:nvPr>
        </p:nvSpPr>
        <p:spPr/>
        <p:txBody>
          <a:bodyPr/>
          <a:lstStyle/>
          <a:p>
            <a:r>
              <a:rPr lang="en-GB" dirty="0"/>
              <a:t>Slave girl – correct but aggravating </a:t>
            </a:r>
          </a:p>
          <a:p>
            <a:r>
              <a:rPr lang="en-GB" dirty="0"/>
              <a:t>Was Paul correct to cast demon out? Know God’s mind and moment – perhaps he would have had more time if he didn’t lose his temper!</a:t>
            </a:r>
          </a:p>
          <a:p>
            <a:r>
              <a:rPr lang="en-GB" dirty="0"/>
              <a:t>Power of God through Paul! </a:t>
            </a:r>
          </a:p>
          <a:p>
            <a:endParaRPr lang="en-GB" dirty="0"/>
          </a:p>
          <a:p>
            <a:r>
              <a:rPr lang="en-GB" dirty="0"/>
              <a:t>Motive – money generation. Presented – concern for peace of city and compliance with Rome – Magistrates not spot (fear makes us pliable) </a:t>
            </a:r>
          </a:p>
          <a:p>
            <a:endParaRPr lang="en-GB" dirty="0"/>
          </a:p>
        </p:txBody>
      </p:sp>
      <p:sp>
        <p:nvSpPr>
          <p:cNvPr id="4" name="Slide Number Placeholder 3">
            <a:extLst>
              <a:ext uri="{FF2B5EF4-FFF2-40B4-BE49-F238E27FC236}">
                <a16:creationId xmlns:a16="http://schemas.microsoft.com/office/drawing/2014/main" id="{DB32F080-E405-B0BF-508A-2A566CEAB3A2}"/>
              </a:ext>
            </a:extLst>
          </p:cNvPr>
          <p:cNvSpPr>
            <a:spLocks noGrp="1"/>
          </p:cNvSpPr>
          <p:nvPr>
            <p:ph type="sldNum" sz="quarter" idx="5"/>
          </p:nvPr>
        </p:nvSpPr>
        <p:spPr/>
        <p:txBody>
          <a:bodyPr/>
          <a:lstStyle/>
          <a:p>
            <a:fld id="{5B0F74EB-C317-461E-9014-13893B93CC72}" type="slidenum">
              <a:rPr lang="en-GB" smtClean="0"/>
              <a:t>2</a:t>
            </a:fld>
            <a:endParaRPr lang="en-GB"/>
          </a:p>
        </p:txBody>
      </p:sp>
    </p:spTree>
    <p:extLst>
      <p:ext uri="{BB962C8B-B14F-4D97-AF65-F5344CB8AC3E}">
        <p14:creationId xmlns:p14="http://schemas.microsoft.com/office/powerpoint/2010/main" val="106760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1F828-6F99-BA63-7262-B4A149AC7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D7554-FA6F-4AC7-B1F5-CA91D330E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8004E-560E-0A3A-CD46-DA9F60677034}"/>
              </a:ext>
            </a:extLst>
          </p:cNvPr>
          <p:cNvSpPr>
            <a:spLocks noGrp="1"/>
          </p:cNvSpPr>
          <p:nvPr>
            <p:ph type="body" idx="1"/>
          </p:nvPr>
        </p:nvSpPr>
        <p:spPr/>
        <p:txBody>
          <a:bodyPr/>
          <a:lstStyle/>
          <a:p>
            <a:r>
              <a:rPr lang="en-GB" dirty="0"/>
              <a:t>Whip up mob – Madness of Crowds</a:t>
            </a:r>
          </a:p>
          <a:p>
            <a:r>
              <a:rPr lang="en-GB" dirty="0"/>
              <a:t>No trial – authenticity is about speed of reaction (vs angry letter best not sent) – wait for facts to emerge before casting verdict </a:t>
            </a:r>
          </a:p>
          <a:p>
            <a:r>
              <a:rPr lang="en-GB" dirty="0"/>
              <a:t>Jailer particularly cruel – not wash wounds, only asked to guard them carefully but he puts in inner cell &amp; stocks </a:t>
            </a:r>
          </a:p>
        </p:txBody>
      </p:sp>
      <p:sp>
        <p:nvSpPr>
          <p:cNvPr id="4" name="Slide Number Placeholder 3">
            <a:extLst>
              <a:ext uri="{FF2B5EF4-FFF2-40B4-BE49-F238E27FC236}">
                <a16:creationId xmlns:a16="http://schemas.microsoft.com/office/drawing/2014/main" id="{5BF3619D-DD75-486E-1AA3-9CAD15729E10}"/>
              </a:ext>
            </a:extLst>
          </p:cNvPr>
          <p:cNvSpPr>
            <a:spLocks noGrp="1"/>
          </p:cNvSpPr>
          <p:nvPr>
            <p:ph type="sldNum" sz="quarter" idx="5"/>
          </p:nvPr>
        </p:nvSpPr>
        <p:spPr/>
        <p:txBody>
          <a:bodyPr/>
          <a:lstStyle/>
          <a:p>
            <a:fld id="{5B0F74EB-C317-461E-9014-13893B93CC72}" type="slidenum">
              <a:rPr lang="en-GB" smtClean="0"/>
              <a:t>3</a:t>
            </a:fld>
            <a:endParaRPr lang="en-GB"/>
          </a:p>
        </p:txBody>
      </p:sp>
    </p:spTree>
    <p:extLst>
      <p:ext uri="{BB962C8B-B14F-4D97-AF65-F5344CB8AC3E}">
        <p14:creationId xmlns:p14="http://schemas.microsoft.com/office/powerpoint/2010/main" val="1897522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16 </a:t>
            </a:r>
            <a:r>
              <a:rPr lang="en-GB" b="0" i="0" dirty="0">
                <a:solidFill>
                  <a:srgbClr val="000000"/>
                </a:solidFill>
                <a:effectLst/>
                <a:latin typeface="system-ui"/>
              </a:rPr>
              <a:t>Once when we were going to the place of prayer, </a:t>
            </a:r>
            <a:r>
              <a:rPr lang="en-GB" b="1" i="0" u="sng" dirty="0">
                <a:solidFill>
                  <a:srgbClr val="000000"/>
                </a:solidFill>
                <a:effectLst/>
                <a:latin typeface="system-ui"/>
              </a:rPr>
              <a:t>we</a:t>
            </a:r>
            <a:r>
              <a:rPr lang="en-GB" b="0" i="0" dirty="0">
                <a:solidFill>
                  <a:srgbClr val="000000"/>
                </a:solidFill>
                <a:effectLst/>
                <a:latin typeface="system-ui"/>
              </a:rPr>
              <a:t> were met by a female slave who had a spirit by which she predicted the future. She earned a great deal of money for her owners by fortune-telling. </a:t>
            </a:r>
            <a:r>
              <a:rPr lang="en-GB" b="1" i="0" baseline="30000" dirty="0">
                <a:solidFill>
                  <a:srgbClr val="000000"/>
                </a:solidFill>
                <a:effectLst/>
                <a:latin typeface="system-ui"/>
              </a:rPr>
              <a:t>17 </a:t>
            </a:r>
            <a:r>
              <a:rPr lang="en-GB" b="0" i="0" dirty="0">
                <a:solidFill>
                  <a:srgbClr val="000000"/>
                </a:solidFill>
                <a:effectLst/>
                <a:latin typeface="system-ui"/>
              </a:rPr>
              <a:t>She followed Paul and the rest of us, shouting, “These men are servants of the Most High God, who are telling you the way to be saved.” </a:t>
            </a:r>
          </a:p>
          <a:p>
            <a:endParaRPr lang="en-GB"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Luke joins Paul and Co in verse 10-11 = “we”</a:t>
            </a:r>
          </a:p>
          <a:p>
            <a:r>
              <a:rPr lang="en-GB" b="0" i="0" dirty="0">
                <a:solidFill>
                  <a:srgbClr val="000000"/>
                </a:solidFill>
                <a:effectLst/>
                <a:latin typeface="system-ui"/>
              </a:rPr>
              <a:t>Power of team – who are you in team with? </a:t>
            </a:r>
          </a:p>
          <a:p>
            <a:endParaRPr lang="en-GB" b="0" i="0" dirty="0">
              <a:solidFill>
                <a:srgbClr val="000000"/>
              </a:solidFill>
              <a:effectLst/>
              <a:latin typeface="system-ui"/>
            </a:endParaRPr>
          </a:p>
          <a:p>
            <a:r>
              <a:rPr lang="en-GB" b="0" i="0" dirty="0">
                <a:solidFill>
                  <a:srgbClr val="000000"/>
                </a:solidFill>
                <a:effectLst/>
                <a:latin typeface="system-ui"/>
              </a:rPr>
              <a:t>Power In Team</a:t>
            </a:r>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4</a:t>
            </a:fld>
            <a:endParaRPr lang="en-GB"/>
          </a:p>
        </p:txBody>
      </p:sp>
    </p:spTree>
    <p:extLst>
      <p:ext uri="{BB962C8B-B14F-4D97-AF65-F5344CB8AC3E}">
        <p14:creationId xmlns:p14="http://schemas.microsoft.com/office/powerpoint/2010/main" val="818039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18 </a:t>
            </a:r>
            <a:r>
              <a:rPr lang="en-GB" b="0" i="0" dirty="0">
                <a:solidFill>
                  <a:srgbClr val="000000"/>
                </a:solidFill>
                <a:effectLst/>
                <a:latin typeface="system-ui"/>
              </a:rPr>
              <a:t>She kept this up for many days. Finally Paul became so annoyed that he turned around and said to the spirit, “In the name of Jesus Christ I command you to come out of her!” At that moment the spirit left her.</a:t>
            </a:r>
          </a:p>
          <a:p>
            <a:endParaRPr lang="en-GB" b="0" i="0" dirty="0">
              <a:solidFill>
                <a:srgbClr val="000000"/>
              </a:solidFill>
              <a:effectLst/>
              <a:latin typeface="system-ui"/>
            </a:endParaRPr>
          </a:p>
          <a:p>
            <a:r>
              <a:rPr lang="en-GB" b="0" i="0" dirty="0">
                <a:solidFill>
                  <a:srgbClr val="000000"/>
                </a:solidFill>
                <a:effectLst/>
                <a:latin typeface="system-ui"/>
              </a:rPr>
              <a:t>Power In the Name </a:t>
            </a:r>
            <a:r>
              <a:rPr lang="en-GB" dirty="0"/>
              <a:t>to set free!</a:t>
            </a:r>
          </a:p>
          <a:p>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5</a:t>
            </a:fld>
            <a:endParaRPr lang="en-GB"/>
          </a:p>
        </p:txBody>
      </p:sp>
    </p:spTree>
    <p:extLst>
      <p:ext uri="{BB962C8B-B14F-4D97-AF65-F5344CB8AC3E}">
        <p14:creationId xmlns:p14="http://schemas.microsoft.com/office/powerpoint/2010/main" val="412460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latin typeface="system-ui"/>
              </a:rPr>
              <a:t>19 </a:t>
            </a:r>
            <a:r>
              <a:rPr lang="en-GB" b="0" i="0" dirty="0">
                <a:solidFill>
                  <a:srgbClr val="000000"/>
                </a:solidFill>
                <a:effectLst/>
                <a:latin typeface="system-ui"/>
              </a:rPr>
              <a:t>When her owners realized that their hope of making money was gone, they seized Paul and Silas and dragged them into the marketplace to face the authorities. </a:t>
            </a:r>
            <a:r>
              <a:rPr lang="en-GB" b="1" i="0" baseline="30000" dirty="0">
                <a:solidFill>
                  <a:srgbClr val="000000"/>
                </a:solidFill>
                <a:effectLst/>
                <a:latin typeface="system-ui"/>
              </a:rPr>
              <a:t>20 </a:t>
            </a:r>
            <a:r>
              <a:rPr lang="en-GB" b="0" i="0" dirty="0">
                <a:solidFill>
                  <a:srgbClr val="000000"/>
                </a:solidFill>
                <a:effectLst/>
                <a:latin typeface="system-ui"/>
              </a:rPr>
              <a:t>They brought them before the magistrates and said, “These men are Jews, and are throwing our city into an uproar </a:t>
            </a:r>
            <a:r>
              <a:rPr lang="en-GB" b="1" i="0" baseline="30000" dirty="0">
                <a:solidFill>
                  <a:srgbClr val="000000"/>
                </a:solidFill>
                <a:effectLst/>
                <a:latin typeface="system-ui"/>
              </a:rPr>
              <a:t>21 </a:t>
            </a:r>
            <a:r>
              <a:rPr lang="en-GB" b="0" i="0" dirty="0">
                <a:solidFill>
                  <a:srgbClr val="000000"/>
                </a:solidFill>
                <a:effectLst/>
                <a:latin typeface="system-ui"/>
              </a:rPr>
              <a:t>by advocating customs unlawful for us Romans to accept or practice.”</a:t>
            </a:r>
          </a:p>
          <a:p>
            <a:pPr algn="l"/>
            <a:r>
              <a:rPr lang="en-GB" b="1" i="0" baseline="30000" dirty="0">
                <a:solidFill>
                  <a:srgbClr val="000000"/>
                </a:solidFill>
                <a:effectLst/>
                <a:latin typeface="system-ui"/>
              </a:rPr>
              <a:t>22 </a:t>
            </a:r>
            <a:r>
              <a:rPr lang="en-GB" b="0" i="0" dirty="0">
                <a:solidFill>
                  <a:srgbClr val="000000"/>
                </a:solidFill>
                <a:effectLst/>
                <a:latin typeface="system-ui"/>
              </a:rPr>
              <a:t>The crowd joined in the attack against Paul and Silas, and the magistrates ordered them to be stripped and beaten with rods. </a:t>
            </a:r>
          </a:p>
          <a:p>
            <a:endParaRPr lang="en-GB" dirty="0"/>
          </a:p>
          <a:p>
            <a:r>
              <a:rPr lang="en-GB" dirty="0"/>
              <a:t>The Madness of Crowds</a:t>
            </a:r>
          </a:p>
        </p:txBody>
      </p:sp>
      <p:sp>
        <p:nvSpPr>
          <p:cNvPr id="4" name="Slide Number Placeholder 3"/>
          <p:cNvSpPr>
            <a:spLocks noGrp="1"/>
          </p:cNvSpPr>
          <p:nvPr>
            <p:ph type="sldNum" sz="quarter" idx="5"/>
          </p:nvPr>
        </p:nvSpPr>
        <p:spPr/>
        <p:txBody>
          <a:bodyPr/>
          <a:lstStyle/>
          <a:p>
            <a:fld id="{2615268E-F5D0-4426-BFB5-6B966FF51C74}" type="slidenum">
              <a:rPr lang="en-GB" smtClean="0"/>
              <a:t>6</a:t>
            </a:fld>
            <a:endParaRPr lang="en-GB"/>
          </a:p>
        </p:txBody>
      </p:sp>
    </p:spTree>
    <p:extLst>
      <p:ext uri="{BB962C8B-B14F-4D97-AF65-F5344CB8AC3E}">
        <p14:creationId xmlns:p14="http://schemas.microsoft.com/office/powerpoint/2010/main" val="3830869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Times New Roman" panose="02020603050405020304" pitchFamily="18" charset="0"/>
                <a:cs typeface="Aptos" panose="020B0004020202020204" pitchFamily="34" charset="0"/>
              </a:rPr>
              <a:t>The Madness of Crowds – Douglas Murray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Times New Roman" panose="02020603050405020304" pitchFamily="18" charset="0"/>
                <a:cs typeface="Aptos" panose="020B0004020202020204" pitchFamily="34" charset="0"/>
              </a:rPr>
              <a:t>In 1933 James Thurber published ‘The Day the Dam Broke’, recalling his memories of 12 March 1913 when the whole of his town in Ohio went for a run. Thurber recalled how the rumour began that the dam had broken. Around noon ‘Suddenly somebody began to run. It may be that he had simply remembered, all of a moment, an engagement to meet his wife, for which he was now frightfully late.’ Soon somebody else began to run, ‘perhaps a newsboy in high spirits. Another man, a portly gentleman of affairs, broke into a trot’: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effectLst/>
                <a:latin typeface="Aptos" panose="020B0004020202020204" pitchFamily="34" charset="0"/>
                <a:ea typeface="Times New Roman" panose="02020603050405020304" pitchFamily="18" charset="0"/>
                <a:cs typeface="Aptos" panose="020B0004020202020204" pitchFamily="34" charset="0"/>
              </a:rPr>
              <a:t>Inside of ten minutes, everybody on High Street, from the Union Depot to the Courthouse, was running. A loud mumble gradually crystallized into the dread word ‘dam’. ‘The dam has broke!’ The fear was put into words by a little old lady in an electric, or by a traffic cop, or by a small boy: nobody knows who, nor does it now really matter. Two thousand people were abruptly in full flight. ‘Go east!’ was the cry that arose – east away from the river, east to safety. ‘Go east! Go east! Go east!’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Times New Roman" panose="02020603050405020304" pitchFamily="18" charset="0"/>
                <a:cs typeface="Aptos" panose="020B0004020202020204" pitchFamily="34" charset="0"/>
              </a:rPr>
              <a:t>As the whole town stampedes to the east nobody stops to consider that the dam is so far away from their town that it could not cause a trickle of water to flow across the High Street. Nor does anybody notice the absence of water. The faster residents, who have put miles of distance between themselves and the town, eventually return home, as does everybody else. As Thurber says: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effectLst/>
                <a:latin typeface="Aptos" panose="020B0004020202020204" pitchFamily="34" charset="0"/>
                <a:ea typeface="Times New Roman" panose="02020603050405020304" pitchFamily="18" charset="0"/>
                <a:cs typeface="Aptos" panose="020B0004020202020204" pitchFamily="34" charset="0"/>
              </a:rPr>
              <a:t>The next day the city went about its business as if nothing had happened, but there was no joking. It was two years or more before you dared treat the breaking of the dam lightly. And even now, twenty years after, there are a few persons . . . who will shut up like a clam if you mention the Afternoon of the Great Run.1</a:t>
            </a:r>
            <a:endParaRPr lang="en-GB" sz="1200" i="1"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7</a:t>
            </a:fld>
            <a:endParaRPr lang="en-GB"/>
          </a:p>
        </p:txBody>
      </p:sp>
    </p:spTree>
    <p:extLst>
      <p:ext uri="{BB962C8B-B14F-4D97-AF65-F5344CB8AC3E}">
        <p14:creationId xmlns:p14="http://schemas.microsoft.com/office/powerpoint/2010/main" val="71822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you susceptible to the crowd?</a:t>
            </a:r>
          </a:p>
          <a:p>
            <a:endParaRPr lang="en-GB" dirty="0"/>
          </a:p>
          <a:p>
            <a:r>
              <a:rPr lang="en-GB" dirty="0"/>
              <a:t>Fear can make us malleable – covid compliance / magistrate </a:t>
            </a:r>
          </a:p>
          <a:p>
            <a:r>
              <a:rPr lang="en-GB" dirty="0"/>
              <a:t>What others might think of us – try to keep under the radar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 research facts for yourself - Silence is violence – immediate reaction is most authentic</a:t>
            </a:r>
          </a:p>
          <a:p>
            <a:r>
              <a:rPr lang="en-GB" dirty="0"/>
              <a:t>Not bothering to come to own decision </a:t>
            </a:r>
          </a:p>
          <a:p>
            <a:endParaRPr lang="en-GB" dirty="0"/>
          </a:p>
          <a:p>
            <a:r>
              <a:rPr lang="en-GB" dirty="0"/>
              <a:t>None of these things are based on a desire to please God.  </a:t>
            </a:r>
          </a:p>
        </p:txBody>
      </p:sp>
      <p:sp>
        <p:nvSpPr>
          <p:cNvPr id="4" name="Slide Number Placeholder 3"/>
          <p:cNvSpPr>
            <a:spLocks noGrp="1"/>
          </p:cNvSpPr>
          <p:nvPr>
            <p:ph type="sldNum" sz="quarter" idx="5"/>
          </p:nvPr>
        </p:nvSpPr>
        <p:spPr/>
        <p:txBody>
          <a:bodyPr/>
          <a:lstStyle/>
          <a:p>
            <a:fld id="{5B0F74EB-C317-461E-9014-13893B93CC72}" type="slidenum">
              <a:rPr lang="en-GB" smtClean="0"/>
              <a:t>8</a:t>
            </a:fld>
            <a:endParaRPr lang="en-GB"/>
          </a:p>
        </p:txBody>
      </p:sp>
    </p:spTree>
    <p:extLst>
      <p:ext uri="{BB962C8B-B14F-4D97-AF65-F5344CB8AC3E}">
        <p14:creationId xmlns:p14="http://schemas.microsoft.com/office/powerpoint/2010/main" val="8491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Discernment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Motive – money generation. Presented – concern for peace of city and compliance with Rome – Magistrates not spot (fear makes us pliable) </a:t>
            </a:r>
          </a:p>
          <a:p>
            <a:endParaRPr lang="en-GB" dirty="0"/>
          </a:p>
          <a:p>
            <a:r>
              <a:rPr lang="en-GB" dirty="0" err="1"/>
              <a:t>Heb</a:t>
            </a:r>
            <a:r>
              <a:rPr lang="en-GB" dirty="0"/>
              <a:t> 4:12 </a:t>
            </a:r>
            <a:r>
              <a:rPr lang="en-GB" b="0" i="0" dirty="0">
                <a:solidFill>
                  <a:srgbClr val="000000"/>
                </a:solidFill>
                <a:effectLst/>
                <a:latin typeface="system-ui"/>
              </a:rPr>
              <a:t>For the word of God is alive and active. Sharper than any double-edged sword, it penetrates even to dividing soul and spirit, joints and marrow; it judges the thoughts and attitudes of the heart.</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9</a:t>
            </a:fld>
            <a:endParaRPr lang="en-GB"/>
          </a:p>
        </p:txBody>
      </p:sp>
    </p:spTree>
    <p:extLst>
      <p:ext uri="{BB962C8B-B14F-4D97-AF65-F5344CB8AC3E}">
        <p14:creationId xmlns:p14="http://schemas.microsoft.com/office/powerpoint/2010/main" val="823238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23 </a:t>
            </a:r>
            <a:r>
              <a:rPr lang="en-GB" b="0" i="0" dirty="0">
                <a:solidFill>
                  <a:srgbClr val="000000"/>
                </a:solidFill>
                <a:effectLst/>
                <a:latin typeface="system-ui"/>
              </a:rPr>
              <a:t>After they had been severely flogged, they were thrown into prison, and the jailer was commanded to guard them carefully. </a:t>
            </a:r>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10</a:t>
            </a:fld>
            <a:endParaRPr lang="en-GB"/>
          </a:p>
        </p:txBody>
      </p:sp>
    </p:spTree>
    <p:extLst>
      <p:ext uri="{BB962C8B-B14F-4D97-AF65-F5344CB8AC3E}">
        <p14:creationId xmlns:p14="http://schemas.microsoft.com/office/powerpoint/2010/main" val="4069908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24 </a:t>
            </a:r>
            <a:r>
              <a:rPr lang="en-GB" b="0" i="0" dirty="0">
                <a:solidFill>
                  <a:srgbClr val="000000"/>
                </a:solidFill>
                <a:effectLst/>
                <a:latin typeface="system-ui"/>
              </a:rPr>
              <a:t>When he received these orders, he put them in the inner cell and fastened their feet in the stocks. </a:t>
            </a:r>
          </a:p>
          <a:p>
            <a:r>
              <a:rPr lang="en-GB" b="1" i="0" baseline="30000" dirty="0">
                <a:solidFill>
                  <a:srgbClr val="000000"/>
                </a:solidFill>
                <a:effectLst/>
                <a:latin typeface="system-ui"/>
              </a:rPr>
              <a:t>25 </a:t>
            </a:r>
            <a:r>
              <a:rPr lang="en-GB" b="0" i="0" dirty="0">
                <a:solidFill>
                  <a:srgbClr val="000000"/>
                </a:solidFill>
                <a:effectLst/>
                <a:latin typeface="system-ui"/>
              </a:rPr>
              <a:t>About midnight Paul and Silas were praying and singing hymns to God, and the other prisoners were listening to them.</a:t>
            </a:r>
          </a:p>
          <a:p>
            <a:endParaRPr lang="en-GB" b="0" i="0" dirty="0">
              <a:solidFill>
                <a:srgbClr val="000000"/>
              </a:solidFill>
              <a:effectLst/>
              <a:latin typeface="system-ui"/>
            </a:endParaRPr>
          </a:p>
          <a:p>
            <a:r>
              <a:rPr lang="en-GB" dirty="0"/>
              <a:t>Praying &amp; singing – what has happened that this would be the response to the injustice they have faced from humans and the result of God’s orders</a:t>
            </a:r>
          </a:p>
          <a:p>
            <a:r>
              <a:rPr lang="en-GB" dirty="0"/>
              <a:t>Body in chains but spirit free</a:t>
            </a:r>
          </a:p>
          <a:p>
            <a:r>
              <a:rPr lang="en-GB" dirty="0"/>
              <a:t>Others listening when singing in stocks</a:t>
            </a:r>
          </a:p>
          <a:p>
            <a:endParaRPr lang="en-GB" b="0" i="0" dirty="0">
              <a:solidFill>
                <a:srgbClr val="000000"/>
              </a:solidFill>
              <a:effectLst/>
              <a:latin typeface="system-ui"/>
            </a:endParaRPr>
          </a:p>
        </p:txBody>
      </p:sp>
      <p:sp>
        <p:nvSpPr>
          <p:cNvPr id="4" name="Slide Number Placeholder 3"/>
          <p:cNvSpPr>
            <a:spLocks noGrp="1"/>
          </p:cNvSpPr>
          <p:nvPr>
            <p:ph type="sldNum" sz="quarter" idx="5"/>
          </p:nvPr>
        </p:nvSpPr>
        <p:spPr/>
        <p:txBody>
          <a:bodyPr/>
          <a:lstStyle/>
          <a:p>
            <a:fld id="{2615268E-F5D0-4426-BFB5-6B966FF51C74}" type="slidenum">
              <a:rPr lang="en-GB" smtClean="0"/>
              <a:t>11</a:t>
            </a:fld>
            <a:endParaRPr lang="en-GB"/>
          </a:p>
        </p:txBody>
      </p:sp>
    </p:spTree>
    <p:extLst>
      <p:ext uri="{BB962C8B-B14F-4D97-AF65-F5344CB8AC3E}">
        <p14:creationId xmlns:p14="http://schemas.microsoft.com/office/powerpoint/2010/main" val="1116529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Earthquake – God wanted to get involved</a:t>
            </a:r>
          </a:p>
          <a:p>
            <a:r>
              <a:rPr lang="en-GB" dirty="0"/>
              <a:t>Punishment for failing in guarding – execution so suicide avoids public shame </a:t>
            </a:r>
          </a:p>
          <a:p>
            <a:r>
              <a:rPr lang="en-GB" dirty="0"/>
              <a:t>Paul concerned for his well-being when jailer had been cruel </a:t>
            </a:r>
          </a:p>
          <a:p>
            <a:r>
              <a:rPr lang="en-GB" dirty="0"/>
              <a:t>Paul command spirits and prisons – why would they obey Paul? Heard him singing? </a:t>
            </a:r>
          </a:p>
          <a:p>
            <a:r>
              <a:rPr lang="en-GB" sz="1800" b="0" i="0" u="none" strike="noStrike" dirty="0">
                <a:solidFill>
                  <a:srgbClr val="000000"/>
                </a:solidFill>
                <a:effectLst/>
                <a:latin typeface="Roboto" panose="02000000000000000000" pitchFamily="2" charset="0"/>
              </a:rPr>
              <a:t>What must we do to be saved? A vulnerable, open hearted position - it’s not the language of negotiation. - </a:t>
            </a:r>
            <a:r>
              <a:rPr lang="en-GB" sz="1800" dirty="0">
                <a:effectLst/>
                <a:latin typeface="Calibri" panose="020F0502020204030204" pitchFamily="34" charset="0"/>
                <a:ea typeface="Aptos" panose="020B0004020202020204" pitchFamily="34" charset="0"/>
              </a:rPr>
              <a:t>do nothing other than rely on what he has done</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15</a:t>
            </a:fld>
            <a:endParaRPr lang="en-GB"/>
          </a:p>
        </p:txBody>
      </p:sp>
    </p:spTree>
    <p:extLst>
      <p:ext uri="{BB962C8B-B14F-4D97-AF65-F5344CB8AC3E}">
        <p14:creationId xmlns:p14="http://schemas.microsoft.com/office/powerpoint/2010/main" val="3148741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C28A3-80E8-6318-F303-EFDF14AAF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3FA22-DBBD-A3F0-CF55-650EFEB1E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8DFB9A-D2E2-0036-C3AD-94913A3D00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BE7D563-154C-F01F-F688-58A77CE8898E}"/>
              </a:ext>
            </a:extLst>
          </p:cNvPr>
          <p:cNvSpPr>
            <a:spLocks noGrp="1"/>
          </p:cNvSpPr>
          <p:nvPr>
            <p:ph type="sldNum" sz="quarter" idx="5"/>
          </p:nvPr>
        </p:nvSpPr>
        <p:spPr/>
        <p:txBody>
          <a:bodyPr/>
          <a:lstStyle/>
          <a:p>
            <a:fld id="{5B0F74EB-C317-461E-9014-13893B93CC72}" type="slidenum">
              <a:rPr lang="en-GB" smtClean="0"/>
              <a:t>16</a:t>
            </a:fld>
            <a:endParaRPr lang="en-GB"/>
          </a:p>
        </p:txBody>
      </p:sp>
    </p:spTree>
    <p:extLst>
      <p:ext uri="{BB962C8B-B14F-4D97-AF65-F5344CB8AC3E}">
        <p14:creationId xmlns:p14="http://schemas.microsoft.com/office/powerpoint/2010/main" val="4035959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26 </a:t>
            </a:r>
            <a:r>
              <a:rPr lang="en-GB" b="0" i="0" dirty="0">
                <a:solidFill>
                  <a:srgbClr val="000000"/>
                </a:solidFill>
                <a:effectLst/>
                <a:latin typeface="system-ui"/>
              </a:rPr>
              <a:t>Suddenly there was such a violent earthquake that the foundations of the prison were shaken. At once all the prison doors flew open, and everyone’s chains came loose. </a:t>
            </a:r>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17</a:t>
            </a:fld>
            <a:endParaRPr lang="en-GB"/>
          </a:p>
        </p:txBody>
      </p:sp>
    </p:spTree>
    <p:extLst>
      <p:ext uri="{BB962C8B-B14F-4D97-AF65-F5344CB8AC3E}">
        <p14:creationId xmlns:p14="http://schemas.microsoft.com/office/powerpoint/2010/main" val="716933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27 </a:t>
            </a:r>
            <a:r>
              <a:rPr lang="en-GB" b="0" i="0" dirty="0">
                <a:solidFill>
                  <a:srgbClr val="000000"/>
                </a:solidFill>
                <a:effectLst/>
                <a:latin typeface="system-ui"/>
              </a:rPr>
              <a:t>The jailer woke up, and when he saw the prison doors open, he drew his sword and was about to kill himself because he thought the prisoners had escaped. </a:t>
            </a:r>
            <a:r>
              <a:rPr lang="en-GB" b="1" i="0" baseline="30000" dirty="0">
                <a:solidFill>
                  <a:srgbClr val="000000"/>
                </a:solidFill>
                <a:effectLst/>
                <a:latin typeface="system-ui"/>
              </a:rPr>
              <a:t>28 </a:t>
            </a:r>
            <a:r>
              <a:rPr lang="en-GB" b="0" i="0" dirty="0">
                <a:solidFill>
                  <a:srgbClr val="000000"/>
                </a:solidFill>
                <a:effectLst/>
                <a:latin typeface="system-ui"/>
              </a:rPr>
              <a:t>But Paul shouted, “Don’t harm yourself! We are all here!”</a:t>
            </a:r>
          </a:p>
          <a:p>
            <a:pPr algn="l"/>
            <a:r>
              <a:rPr lang="en-GB" b="1" i="0" baseline="30000" dirty="0">
                <a:solidFill>
                  <a:srgbClr val="000000"/>
                </a:solidFill>
                <a:effectLst/>
                <a:latin typeface="system-ui"/>
              </a:rPr>
              <a:t>29 </a:t>
            </a:r>
            <a:r>
              <a:rPr lang="en-GB" b="0" i="0" dirty="0">
                <a:solidFill>
                  <a:srgbClr val="000000"/>
                </a:solidFill>
                <a:effectLst/>
                <a:latin typeface="system-ui"/>
              </a:rPr>
              <a:t>The jailer called for lights, rushed in and fell trembling before Paul and Silas. </a:t>
            </a:r>
            <a:r>
              <a:rPr lang="en-GB" b="1" i="0" baseline="30000" dirty="0">
                <a:solidFill>
                  <a:srgbClr val="000000"/>
                </a:solidFill>
                <a:effectLst/>
                <a:latin typeface="system-ui"/>
              </a:rPr>
              <a:t>30 </a:t>
            </a:r>
            <a:r>
              <a:rPr lang="en-GB" b="0" i="0" dirty="0">
                <a:solidFill>
                  <a:srgbClr val="000000"/>
                </a:solidFill>
                <a:effectLst/>
                <a:latin typeface="system-ui"/>
              </a:rPr>
              <a:t>He then brought them out and asked, “Sirs, what must I do to be saved?”</a:t>
            </a:r>
          </a:p>
          <a:p>
            <a:pPr algn="l"/>
            <a:r>
              <a:rPr lang="en-GB" b="1" i="0" baseline="30000" dirty="0">
                <a:solidFill>
                  <a:srgbClr val="000000"/>
                </a:solidFill>
                <a:effectLst/>
                <a:latin typeface="system-ui"/>
              </a:rPr>
              <a:t>31 </a:t>
            </a:r>
            <a:r>
              <a:rPr lang="en-GB" b="0" i="0" dirty="0">
                <a:solidFill>
                  <a:srgbClr val="000000"/>
                </a:solidFill>
                <a:effectLst/>
                <a:latin typeface="system-ui"/>
              </a:rPr>
              <a:t>They replied, “Believe in the Lord Jesus, and you will be saved—you and your household.” </a:t>
            </a:r>
          </a:p>
          <a:p>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18</a:t>
            </a:fld>
            <a:endParaRPr lang="en-GB"/>
          </a:p>
        </p:txBody>
      </p:sp>
    </p:spTree>
    <p:extLst>
      <p:ext uri="{BB962C8B-B14F-4D97-AF65-F5344CB8AC3E}">
        <p14:creationId xmlns:p14="http://schemas.microsoft.com/office/powerpoint/2010/main" val="390158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baseline="30000" dirty="0">
                <a:solidFill>
                  <a:srgbClr val="000000"/>
                </a:solidFill>
                <a:effectLst/>
                <a:latin typeface="system-ui"/>
              </a:rPr>
              <a:t>32 </a:t>
            </a:r>
            <a:r>
              <a:rPr lang="en-GB" b="0" i="0" dirty="0">
                <a:solidFill>
                  <a:srgbClr val="000000"/>
                </a:solidFill>
                <a:effectLst/>
                <a:latin typeface="system-ui"/>
              </a:rPr>
              <a:t>Then they spoke the word of the Lord to him and to all the others in his house. </a:t>
            </a:r>
            <a:r>
              <a:rPr lang="en-GB" b="1" i="0" baseline="30000" dirty="0">
                <a:solidFill>
                  <a:srgbClr val="000000"/>
                </a:solidFill>
                <a:effectLst/>
                <a:latin typeface="system-ui"/>
              </a:rPr>
              <a:t>33 </a:t>
            </a:r>
            <a:r>
              <a:rPr lang="en-GB" b="0" i="0" dirty="0">
                <a:solidFill>
                  <a:srgbClr val="000000"/>
                </a:solidFill>
                <a:effectLst/>
                <a:latin typeface="system-ui"/>
              </a:rPr>
              <a:t>At that hour of the night the jailer took them and washed their wounds;</a:t>
            </a:r>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19</a:t>
            </a:fld>
            <a:endParaRPr lang="en-GB"/>
          </a:p>
        </p:txBody>
      </p:sp>
    </p:spTree>
    <p:extLst>
      <p:ext uri="{BB962C8B-B14F-4D97-AF65-F5344CB8AC3E}">
        <p14:creationId xmlns:p14="http://schemas.microsoft.com/office/powerpoint/2010/main" val="1878540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system-ui"/>
              </a:rPr>
              <a:t>then immediately he and all his household were baptized. </a:t>
            </a:r>
            <a:r>
              <a:rPr lang="en-GB" b="1" i="0" baseline="30000" dirty="0">
                <a:solidFill>
                  <a:srgbClr val="000000"/>
                </a:solidFill>
                <a:effectLst/>
                <a:latin typeface="system-ui"/>
              </a:rPr>
              <a:t>34 </a:t>
            </a:r>
            <a:r>
              <a:rPr lang="en-GB" b="0" i="0" dirty="0">
                <a:solidFill>
                  <a:srgbClr val="000000"/>
                </a:solidFill>
                <a:effectLst/>
                <a:latin typeface="system-ui"/>
              </a:rPr>
              <a:t>The jailer brought them into his house and set a meal before them; he was filled with joy because he had come to believe in God—he and his whole household.</a:t>
            </a:r>
            <a:endParaRPr lang="en-GB" dirty="0"/>
          </a:p>
        </p:txBody>
      </p:sp>
      <p:sp>
        <p:nvSpPr>
          <p:cNvPr id="4" name="Slide Number Placeholder 3"/>
          <p:cNvSpPr>
            <a:spLocks noGrp="1"/>
          </p:cNvSpPr>
          <p:nvPr>
            <p:ph type="sldNum" sz="quarter" idx="5"/>
          </p:nvPr>
        </p:nvSpPr>
        <p:spPr/>
        <p:txBody>
          <a:bodyPr/>
          <a:lstStyle/>
          <a:p>
            <a:fld id="{2615268E-F5D0-4426-BFB5-6B966FF51C74}" type="slidenum">
              <a:rPr lang="en-GB" smtClean="0"/>
              <a:t>20</a:t>
            </a:fld>
            <a:endParaRPr lang="en-GB"/>
          </a:p>
        </p:txBody>
      </p:sp>
    </p:spTree>
    <p:extLst>
      <p:ext uri="{BB962C8B-B14F-4D97-AF65-F5344CB8AC3E}">
        <p14:creationId xmlns:p14="http://schemas.microsoft.com/office/powerpoint/2010/main" val="1066074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Preached effectively (saw fruit) yet still under threat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Opposition not necessarily result of poor presentation (Jesus was best representative of Himself and He was crucified)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Not just didn’t believe – ‘refused’ to believe – poisoned – no neutral positions to gospel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Messengers of Ultimate king have to flee…???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22</a:t>
            </a:fld>
            <a:endParaRPr lang="en-GB"/>
          </a:p>
        </p:txBody>
      </p:sp>
    </p:spTree>
    <p:extLst>
      <p:ext uri="{BB962C8B-B14F-4D97-AF65-F5344CB8AC3E}">
        <p14:creationId xmlns:p14="http://schemas.microsoft.com/office/powerpoint/2010/main" val="2774953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F1F01-5A99-8A92-8141-2A2EF5174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E8C6C-00AB-58A9-5B98-FB29DE6F9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71C73A-8B5A-3FB1-6E04-C990989661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Magistrate emotional reaction biting butt – wish they had done the research – they were the ones you violated the law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Doesn’t use his rights to protect self – chooses to identify (Phil 2) - </a:t>
            </a:r>
            <a:r>
              <a:rPr lang="en-GB" sz="1200" dirty="0">
                <a:effectLst/>
                <a:latin typeface="Calibri" panose="020F0502020204030204" pitchFamily="34" charset="0"/>
                <a:ea typeface="Aptos" panose="020B0004020202020204" pitchFamily="34" charset="0"/>
              </a:rPr>
              <a:t>Like Jesus renounced his status to suffer for us to afford us the status we couldn’t have afforded ourselves</a:t>
            </a:r>
          </a:p>
          <a:p>
            <a:endParaRPr lang="en-GB" dirty="0"/>
          </a:p>
          <a:p>
            <a:r>
              <a:rPr lang="en-GB" dirty="0"/>
              <a:t>Paul uses Roman citizenship &amp; shift in power balance to protect the church </a:t>
            </a:r>
          </a:p>
          <a:p>
            <a:endParaRPr lang="en-GB" dirty="0"/>
          </a:p>
          <a:p>
            <a:r>
              <a:rPr lang="en-GB" dirty="0"/>
              <a:t>Met with the church – Lydia (who wanted to give her resources e.g. home to be used by kingdom), salve girl, jailer – when would they have interacted before – now they are “brothers and sisters”</a:t>
            </a:r>
          </a:p>
        </p:txBody>
      </p:sp>
      <p:sp>
        <p:nvSpPr>
          <p:cNvPr id="4" name="Slide Number Placeholder 3">
            <a:extLst>
              <a:ext uri="{FF2B5EF4-FFF2-40B4-BE49-F238E27FC236}">
                <a16:creationId xmlns:a16="http://schemas.microsoft.com/office/drawing/2014/main" id="{1EB73B71-3F8C-0BBA-C3F1-5211E7772897}"/>
              </a:ext>
            </a:extLst>
          </p:cNvPr>
          <p:cNvSpPr>
            <a:spLocks noGrp="1"/>
          </p:cNvSpPr>
          <p:nvPr>
            <p:ph type="sldNum" sz="quarter" idx="5"/>
          </p:nvPr>
        </p:nvSpPr>
        <p:spPr/>
        <p:txBody>
          <a:bodyPr/>
          <a:lstStyle/>
          <a:p>
            <a:fld id="{5B0F74EB-C317-461E-9014-13893B93CC72}" type="slidenum">
              <a:rPr lang="en-GB" smtClean="0"/>
              <a:t>23</a:t>
            </a:fld>
            <a:endParaRPr lang="en-GB"/>
          </a:p>
        </p:txBody>
      </p:sp>
    </p:spTree>
    <p:extLst>
      <p:ext uri="{BB962C8B-B14F-4D97-AF65-F5344CB8AC3E}">
        <p14:creationId xmlns:p14="http://schemas.microsoft.com/office/powerpoint/2010/main" val="2031046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Paul’s words woke faith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Mirror Acts 3:4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To gaze intently, to look steadfastly, fixed gaze upon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Paul perceived the man had faith – I wonder what Paul saw</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How do you perceive faith? Faith not the absence of facts, it’s the presence of conviction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24</a:t>
            </a:fld>
            <a:endParaRPr lang="en-GB"/>
          </a:p>
        </p:txBody>
      </p:sp>
    </p:spTree>
    <p:extLst>
      <p:ext uri="{BB962C8B-B14F-4D97-AF65-F5344CB8AC3E}">
        <p14:creationId xmlns:p14="http://schemas.microsoft.com/office/powerpoint/2010/main" val="3193619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Ping pong ball pops back up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dirty="0"/>
              <a:t>A proposed statement of faith – can’t be so delicate it can’t be exposed to facts or evidence – these should be poured on – not to extinguish but to stress test (not head in sand)</a:t>
            </a:r>
          </a:p>
          <a:p>
            <a:r>
              <a:rPr lang="en-GB" dirty="0"/>
              <a:t>See if it pops back to the surface</a:t>
            </a:r>
          </a:p>
          <a:p>
            <a:endParaRPr lang="en-GB" dirty="0"/>
          </a:p>
          <a:p>
            <a:r>
              <a:rPr lang="en-GB" dirty="0"/>
              <a:t>Rom 4:19-20 </a:t>
            </a:r>
            <a:r>
              <a:rPr lang="en-GB" b="0" i="0" dirty="0">
                <a:solidFill>
                  <a:srgbClr val="000000"/>
                </a:solidFill>
                <a:effectLst/>
                <a:latin typeface="system-ui"/>
              </a:rPr>
              <a:t>Without weakening in his faith, he faced the fact that his body was as good as dead... </a:t>
            </a:r>
            <a:r>
              <a:rPr lang="en-GB" b="1" i="0" baseline="30000" dirty="0">
                <a:solidFill>
                  <a:srgbClr val="000000"/>
                </a:solidFill>
                <a:effectLst/>
                <a:latin typeface="system-ui"/>
              </a:rPr>
              <a:t>20 </a:t>
            </a:r>
            <a:r>
              <a:rPr lang="en-GB" b="0" i="0" dirty="0">
                <a:solidFill>
                  <a:srgbClr val="000000"/>
                </a:solidFill>
                <a:effectLst/>
                <a:latin typeface="system-ui"/>
              </a:rPr>
              <a:t>Yet he did not waver through unbelief regarding the promise of God, but was strengthened in his faith …</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25</a:t>
            </a:fld>
            <a:endParaRPr lang="en-GB"/>
          </a:p>
        </p:txBody>
      </p:sp>
    </p:spTree>
    <p:extLst>
      <p:ext uri="{BB962C8B-B14F-4D97-AF65-F5344CB8AC3E}">
        <p14:creationId xmlns:p14="http://schemas.microsoft.com/office/powerpoint/2010/main" val="1760816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Respect and Nurture faith in others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dirty="0"/>
              <a:t>Look “directly” – what seeds of faith has been planted in others (what is God speaking to them about)</a:t>
            </a:r>
          </a:p>
          <a:p>
            <a:r>
              <a:rPr lang="en-GB" dirty="0"/>
              <a:t>It might sound unconventional – test it, give it a go, get messy </a:t>
            </a:r>
          </a:p>
          <a:p>
            <a:endParaRPr lang="en-GB" dirty="0"/>
          </a:p>
          <a:p>
            <a:r>
              <a:rPr lang="en-GB" dirty="0"/>
              <a:t>- Maybe you are serving in some team – does your colleague have a new idea, a vision, an inspiration – draw it out, give space, interrupt the schedule </a:t>
            </a:r>
          </a:p>
        </p:txBody>
      </p:sp>
      <p:sp>
        <p:nvSpPr>
          <p:cNvPr id="4" name="Slide Number Placeholder 3"/>
          <p:cNvSpPr>
            <a:spLocks noGrp="1"/>
          </p:cNvSpPr>
          <p:nvPr>
            <p:ph type="sldNum" sz="quarter" idx="5"/>
          </p:nvPr>
        </p:nvSpPr>
        <p:spPr/>
        <p:txBody>
          <a:bodyPr/>
          <a:lstStyle/>
          <a:p>
            <a:fld id="{5B0F74EB-C317-461E-9014-13893B93CC72}" type="slidenum">
              <a:rPr lang="en-GB" smtClean="0"/>
              <a:t>26</a:t>
            </a:fld>
            <a:endParaRPr lang="en-GB"/>
          </a:p>
        </p:txBody>
      </p:sp>
    </p:spTree>
    <p:extLst>
      <p:ext uri="{BB962C8B-B14F-4D97-AF65-F5344CB8AC3E}">
        <p14:creationId xmlns:p14="http://schemas.microsoft.com/office/powerpoint/2010/main" val="2291784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Power evangelism – word and deed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27</a:t>
            </a:fld>
            <a:endParaRPr lang="en-GB"/>
          </a:p>
        </p:txBody>
      </p:sp>
    </p:spTree>
    <p:extLst>
      <p:ext uri="{BB962C8B-B14F-4D97-AF65-F5344CB8AC3E}">
        <p14:creationId xmlns:p14="http://schemas.microsoft.com/office/powerpoint/2010/main" val="2788449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First time addressing a predominantly gentile crowd (not started at the synagogue)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In Acts 13, when speaking to Jews in diaspora, Paul talked about failure to live up to God’s law</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Acts 13:38 “Therefore, my friends, I want you to know that through Jesus the forgiveness of sins is proclaimed to you. </a:t>
            </a:r>
            <a:r>
              <a:rPr lang="en-GB" sz="1100" b="1" kern="100" baseline="300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39 </a:t>
            </a: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Through him everyone who believes is set free from every sin, a justification you were not able to obtain under the law of Moses.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But here they don’t believe in God’s law</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How do you present the gospel in a culture that doesn’t believe scripture?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Doesn’t talk about sin and need for forgiveness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28</a:t>
            </a:fld>
            <a:endParaRPr lang="en-GB"/>
          </a:p>
        </p:txBody>
      </p:sp>
    </p:spTree>
    <p:extLst>
      <p:ext uri="{BB962C8B-B14F-4D97-AF65-F5344CB8AC3E}">
        <p14:creationId xmlns:p14="http://schemas.microsoft.com/office/powerpoint/2010/main" val="3443884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You are worshiping idols and you need a new master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 polytheistic society is one that believes in multiple gods – you worship the god that gives you what you need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Not just doing commerce but worshipping it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29</a:t>
            </a:fld>
            <a:endParaRPr lang="en-GB"/>
          </a:p>
        </p:txBody>
      </p:sp>
    </p:spTree>
    <p:extLst>
      <p:ext uri="{BB962C8B-B14F-4D97-AF65-F5344CB8AC3E}">
        <p14:creationId xmlns:p14="http://schemas.microsoft.com/office/powerpoint/2010/main" val="2915299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Making highest allegiance to things which will ultimately leave them </a:t>
            </a:r>
            <a:r>
              <a:rPr lang="en-GB" sz="1000" b="1"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empty </a:t>
            </a: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(deceptive, ineffective, promising fulfilment but falling short)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Worthless/empty – climb up for biscuit tin to discover nothing in it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These things take more than they give.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Now compare to God of all creation – He gives more than He requires – he has been giving you generously even though you haven’t acknowledged Him</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You are controlled by what you live for</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If you live for love you are controlled by the people who you want to love you</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Power, career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False gods will enslave you but the real God will liberate you</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This is what you say to relativists (don’t believe God, law of God, in sin/guilt, need for forgiveness, up to you to decide what is right)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You are living for something (you might not want to admit how important this something is for you)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This thing has mastered you – it’s the reason you always feel like an imposer, angry, disillusioned</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 real God is the only one who can satisfy you (and if you fail Him, forgive you). If being a great parent is your god and you fail, it won’t die for you, it will punish you for the rest of your life</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0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Christ is the only master who became a servant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30</a:t>
            </a:fld>
            <a:endParaRPr lang="en-GB"/>
          </a:p>
        </p:txBody>
      </p:sp>
    </p:spTree>
    <p:extLst>
      <p:ext uri="{BB962C8B-B14F-4D97-AF65-F5344CB8AC3E}">
        <p14:creationId xmlns:p14="http://schemas.microsoft.com/office/powerpoint/2010/main" val="189188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dirty="0">
                <a:solidFill>
                  <a:srgbClr val="000000"/>
                </a:solidFill>
                <a:effectLst/>
                <a:latin typeface="Calibri" panose="020F0502020204030204" pitchFamily="34" charset="0"/>
              </a:rPr>
              <a:t>Identifying Idols</a:t>
            </a:r>
            <a:endParaRPr lang="en-GB" sz="1200" b="0" dirty="0">
              <a:effectLst/>
            </a:endParaRPr>
          </a:p>
          <a:p>
            <a:pPr rtl="0" fontAlgn="base">
              <a:buFont typeface="+mj-lt"/>
              <a:buAutoNum type="arabicPeriod"/>
            </a:pPr>
            <a:r>
              <a:rPr lang="en-GB" sz="1200" b="0" dirty="0">
                <a:effectLst/>
              </a:rPr>
              <a:t> </a:t>
            </a:r>
            <a:r>
              <a:rPr lang="en-GB" sz="1200" b="0" i="0" u="none" strike="noStrike" dirty="0">
                <a:solidFill>
                  <a:srgbClr val="000000"/>
                </a:solidFill>
                <a:effectLst/>
                <a:latin typeface="Calibri" panose="020F0502020204030204" pitchFamily="34" charset="0"/>
              </a:rPr>
              <a:t>Imagination – where do my effortless thoughts go? What do you habitually think about?</a:t>
            </a:r>
          </a:p>
          <a:p>
            <a:pPr rtl="0" fontAlgn="base">
              <a:buFont typeface="+mj-lt"/>
              <a:buAutoNum type="arabicPeriod"/>
            </a:pPr>
            <a:r>
              <a:rPr lang="en-GB" sz="1200" b="0" i="0" u="none" strike="noStrike" dirty="0">
                <a:solidFill>
                  <a:srgbClr val="000000"/>
                </a:solidFill>
                <a:effectLst/>
                <a:latin typeface="Calibri" panose="020F0502020204030204" pitchFamily="34" charset="0"/>
              </a:rPr>
              <a:t>Money – where does your money effortlessly flow toward heart’s greatest desire</a:t>
            </a:r>
          </a:p>
          <a:p>
            <a:pPr rtl="0" fontAlgn="base">
              <a:buFont typeface="+mj-lt"/>
              <a:buAutoNum type="arabicPeriod"/>
            </a:pPr>
            <a:r>
              <a:rPr lang="en-GB" sz="1200" b="0" i="0" u="none" strike="noStrike" dirty="0">
                <a:solidFill>
                  <a:srgbClr val="000000"/>
                </a:solidFill>
                <a:effectLst/>
                <a:latin typeface="Calibri" panose="020F0502020204030204" pitchFamily="34" charset="0"/>
              </a:rPr>
              <a:t>Disappointment - How respond to unanswered prayer and frustrated hopes. What causes explosion of anger and despair.</a:t>
            </a:r>
          </a:p>
          <a:p>
            <a:pPr rtl="0" fontAlgn="base">
              <a:buFont typeface="+mj-lt"/>
              <a:buAutoNum type="arabicPeriod"/>
            </a:pPr>
            <a:r>
              <a:rPr lang="en-GB" sz="1200" b="0" i="0" u="none" strike="noStrike" dirty="0">
                <a:solidFill>
                  <a:srgbClr val="000000"/>
                </a:solidFill>
                <a:effectLst/>
                <a:latin typeface="Calibri" panose="020F0502020204030204" pitchFamily="34" charset="0"/>
              </a:rPr>
              <a:t>Uncontrollable emotions – Fishermen know to look for fish where the water is roiling, look for your idols at bottom of most painful emotions, especially those that don’t seem to lift or drive you to do what you know to be wrong. I must have at all costs. Same with fear/despair/guilt</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31</a:t>
            </a:fld>
            <a:endParaRPr lang="en-GB"/>
          </a:p>
        </p:txBody>
      </p:sp>
    </p:spTree>
    <p:extLst>
      <p:ext uri="{BB962C8B-B14F-4D97-AF65-F5344CB8AC3E}">
        <p14:creationId xmlns:p14="http://schemas.microsoft.com/office/powerpoint/2010/main" val="2554041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Fulfils longing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Acts 14:11 “The gods have come down to us in human form!”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They were wrong – but also right…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Thought Paul &amp; Barn would fulfilling their fairytale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Why do fairytales grab out imagination?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err="1">
                <a:solidFill>
                  <a:srgbClr val="156082"/>
                </a:solidFill>
                <a:effectLst/>
                <a:latin typeface="Aptos" panose="020B0004020202020204" pitchFamily="34" charset="0"/>
                <a:ea typeface="Aptos" panose="020B0004020202020204" pitchFamily="34" charset="0"/>
                <a:cs typeface="Times New Roman" panose="02020603050405020304" pitchFamily="18" charset="0"/>
              </a:rPr>
              <a:t>Tolkein</a:t>
            </a: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 4 deep longings that realistic fiction can’t satisfy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to escape death (time travel)</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to talk to non-human beings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for healing love (without parting)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lphaLcPeriod"/>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Long for good to triumph over evil</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Our time says not possible – when you die you rot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So why do these stories satisfy us – memory trace – Gen 1-3.</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Even the pagans had ‘good dreams’ – something we can remember </a:t>
            </a:r>
          </a:p>
          <a:p>
            <a:endPar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There was a God who broke through into our world and promised to fulfil all these longings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32</a:t>
            </a:fld>
            <a:endParaRPr lang="en-GB"/>
          </a:p>
        </p:txBody>
      </p:sp>
    </p:spTree>
    <p:extLst>
      <p:ext uri="{BB962C8B-B14F-4D97-AF65-F5344CB8AC3E}">
        <p14:creationId xmlns:p14="http://schemas.microsoft.com/office/powerpoint/2010/main" val="3906325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100" dirty="0">
                <a:effectLst/>
                <a:latin typeface="Calibri" panose="020F0502020204030204" pitchFamily="34" charset="0"/>
                <a:ea typeface="Times New Roman" panose="02020603050405020304" pitchFamily="18" charset="0"/>
              </a:rPr>
              <a:t>When Yuri Gagarin became the first man to journey into outer space, </a:t>
            </a:r>
            <a:endParaRPr lang="en-GB" sz="1100" dirty="0">
              <a:effectLst/>
              <a:latin typeface="Calibri" panose="020F0502020204030204" pitchFamily="34" charset="0"/>
              <a:ea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33</a:t>
            </a:fld>
            <a:endParaRPr lang="en-GB"/>
          </a:p>
        </p:txBody>
      </p:sp>
    </p:spTree>
    <p:extLst>
      <p:ext uri="{BB962C8B-B14F-4D97-AF65-F5344CB8AC3E}">
        <p14:creationId xmlns:p14="http://schemas.microsoft.com/office/powerpoint/2010/main" val="924833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Calibri" panose="020F0502020204030204" pitchFamily="34" charset="0"/>
                <a:ea typeface="Times New Roman" panose="02020603050405020304" pitchFamily="18" charset="0"/>
              </a:rPr>
              <a:t>Khrushchev declared “now we know there is no God because we have been to the heavens and not found him”.</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34</a:t>
            </a:fld>
            <a:endParaRPr lang="en-GB"/>
          </a:p>
        </p:txBody>
      </p:sp>
    </p:spTree>
    <p:extLst>
      <p:ext uri="{BB962C8B-B14F-4D97-AF65-F5344CB8AC3E}">
        <p14:creationId xmlns:p14="http://schemas.microsoft.com/office/powerpoint/2010/main" val="691017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rPr>
              <a:t>CS Lewis remarked – it was like Hamlet trying to find Shakespeare by searching in the attic of his castle. It is a ridiculous idea. The only way the character of the story will become aware of the author is if the author writes Himself into His-story.</a:t>
            </a:r>
            <a:endParaRPr lang="en-GB" sz="1200" dirty="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35</a:t>
            </a:fld>
            <a:endParaRPr lang="en-GB"/>
          </a:p>
        </p:txBody>
      </p:sp>
    </p:spTree>
    <p:extLst>
      <p:ext uri="{BB962C8B-B14F-4D97-AF65-F5344CB8AC3E}">
        <p14:creationId xmlns:p14="http://schemas.microsoft.com/office/powerpoint/2010/main" val="3350864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200" dirty="0">
                <a:effectLst/>
                <a:latin typeface="Calibri" panose="020F0502020204030204" pitchFamily="34" charset="0"/>
                <a:ea typeface="Times New Roman" panose="02020603050405020304" pitchFamily="18" charset="0"/>
              </a:rPr>
              <a:t>Dorothy L Sayers was one of the first women to graduate Oxford, she write crime fiction and was single. She created a sleuth called Lord Peter Wimsey, a brilliant detective but tortured and lonely. A new character arrives in the series, Harriet Vane. Harriet is one of the first women to graduate Oxford, is single and writes detective novels. </a:t>
            </a:r>
            <a:endParaRPr lang="en-GB" sz="1200" dirty="0">
              <a:effectLst/>
              <a:latin typeface="Calibri" panose="020F0502020204030204" pitchFamily="34" charset="0"/>
              <a:ea typeface="Aptos" panose="020B0004020202020204" pitchFamily="34" charset="0"/>
            </a:endParaRPr>
          </a:p>
          <a:p>
            <a:pPr marL="742950" lvl="1" indent="-285750">
              <a:buFont typeface="Courier New" panose="02070309020205020404" pitchFamily="49" charset="0"/>
              <a:buChar char="o"/>
            </a:pPr>
            <a:r>
              <a:rPr lang="en-GB" sz="1200" dirty="0">
                <a:effectLst/>
                <a:latin typeface="Calibri" panose="020F0502020204030204" pitchFamily="34" charset="0"/>
                <a:ea typeface="Times New Roman" panose="02020603050405020304" pitchFamily="18" charset="0"/>
              </a:rPr>
              <a:t>Dorothy L Sayers, saw that her creation (Wimsey) was lost and needed to be rescued so in love for him, she wrote herself into the story. </a:t>
            </a:r>
            <a:endParaRPr lang="en-GB" sz="1200" dirty="0">
              <a:effectLst/>
              <a:latin typeface="Calibri" panose="020F0502020204030204" pitchFamily="34" charset="0"/>
              <a:ea typeface="Aptos" panose="020B0004020202020204" pitchFamily="34" charset="0"/>
            </a:endParaRPr>
          </a:p>
          <a:p>
            <a:pPr marL="742950" lvl="1" indent="-285750">
              <a:buFont typeface="Courier New" panose="02070309020205020404" pitchFamily="49" charset="0"/>
              <a:buChar char="o"/>
            </a:pPr>
            <a:r>
              <a:rPr lang="en-GB" sz="1200" dirty="0">
                <a:effectLst/>
                <a:latin typeface="Calibri" panose="020F0502020204030204" pitchFamily="34" charset="0"/>
                <a:ea typeface="Times New Roman" panose="02020603050405020304" pitchFamily="18" charset="0"/>
              </a:rPr>
              <a:t>God wrote Himself into the story, in the form of Jesus, because he saw the creation he loved was lost and needed rescuing. </a:t>
            </a:r>
          </a:p>
          <a:p>
            <a:pPr marL="742950" lvl="1" indent="-285750">
              <a:buFont typeface="Courier New" panose="02070309020205020404" pitchFamily="49" charset="0"/>
              <a:buChar char="o"/>
            </a:pPr>
            <a:endParaRPr lang="en-GB" sz="1200" dirty="0">
              <a:effectLst/>
              <a:latin typeface="Calibri" panose="020F0502020204030204" pitchFamily="34" charset="0"/>
              <a:ea typeface="Aptos" panose="020B0004020202020204" pitchFamily="34" charset="0"/>
            </a:endParaRPr>
          </a:p>
          <a:p>
            <a:pPr marL="457200" lvl="1" indent="0">
              <a:buFont typeface="Courier New" panose="02070309020205020404" pitchFamily="49" charset="0"/>
              <a:buNone/>
            </a:pPr>
            <a:r>
              <a:rPr lang="en-GB" sz="1200" dirty="0">
                <a:effectLst/>
                <a:latin typeface="Calibri" panose="020F0502020204030204" pitchFamily="34" charset="0"/>
                <a:ea typeface="Aptos" panose="020B0004020202020204" pitchFamily="34" charset="0"/>
              </a:rPr>
              <a:t>God did come down in human form to seek and save the lost (us) </a:t>
            </a:r>
          </a:p>
          <a:p>
            <a:pPr marL="742950" lvl="1" indent="-285750">
              <a:buFont typeface="Courier New" panose="02070309020205020404" pitchFamily="49" charset="0"/>
              <a:buChar char="o"/>
            </a:pPr>
            <a:endParaRPr lang="en-GB" sz="1200" dirty="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36</a:t>
            </a:fld>
            <a:endParaRPr lang="en-GB"/>
          </a:p>
        </p:txBody>
      </p:sp>
    </p:spTree>
    <p:extLst>
      <p:ext uri="{BB962C8B-B14F-4D97-AF65-F5344CB8AC3E}">
        <p14:creationId xmlns:p14="http://schemas.microsoft.com/office/powerpoint/2010/main" val="9803913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8D4E1-D48A-2E20-6948-64A9A47B8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D42E4-DB25-6513-05CF-94AA9DFCC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02EE7-9848-26A4-CA1C-AC8A072948A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9C8E9E-47FD-E847-33EE-4223B830C6F7}"/>
              </a:ext>
            </a:extLst>
          </p:cNvPr>
          <p:cNvSpPr>
            <a:spLocks noGrp="1"/>
          </p:cNvSpPr>
          <p:nvPr>
            <p:ph type="sldNum" sz="quarter" idx="5"/>
          </p:nvPr>
        </p:nvSpPr>
        <p:spPr/>
        <p:txBody>
          <a:bodyPr/>
          <a:lstStyle/>
          <a:p>
            <a:fld id="{5B0F74EB-C317-461E-9014-13893B93CC72}" type="slidenum">
              <a:rPr lang="en-GB" smtClean="0"/>
              <a:t>37</a:t>
            </a:fld>
            <a:endParaRPr lang="en-GB"/>
          </a:p>
        </p:txBody>
      </p:sp>
    </p:spTree>
    <p:extLst>
      <p:ext uri="{BB962C8B-B14F-4D97-AF65-F5344CB8AC3E}">
        <p14:creationId xmlns:p14="http://schemas.microsoft.com/office/powerpoint/2010/main" val="2693636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Flees Iconium, stoned in Lystra – not good advert for messenger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Acts 9:16 I will show him how much he must suffer for my name.”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Hardships help us find the King and become like Him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Humility is a relief after hurt ego and trying desperately to save face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 purifying furnace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The way many Christians face hardship is a doorway to non-believers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Christians suffer and die better – not afraid of death and suffering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Cultural anthropologist Richard </a:t>
            </a:r>
            <a:r>
              <a:rPr lang="en-GB" sz="1100" kern="100" dirty="0" err="1">
                <a:solidFill>
                  <a:srgbClr val="156082"/>
                </a:solidFill>
                <a:effectLst/>
                <a:latin typeface="Aptos" panose="020B0004020202020204" pitchFamily="34" charset="0"/>
                <a:ea typeface="Aptos" panose="020B0004020202020204" pitchFamily="34" charset="0"/>
                <a:cs typeface="Times New Roman" panose="02020603050405020304" pitchFamily="18" charset="0"/>
              </a:rPr>
              <a:t>Shweder</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Every culture gives you a story as to what life is about – western culture says its about (freedom to choose) happiness – gives us no resources to face suffering because it doesn’t help us achieve the story of life. Suffering an interruption not meaningful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Whiniest culture in history </a:t>
            </a:r>
          </a:p>
          <a:p>
            <a:endPar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solidFill>
                  <a:srgbClr val="156082"/>
                </a:solidFill>
                <a:effectLst/>
                <a:latin typeface="Aptos" panose="020B0004020202020204" pitchFamily="34" charset="0"/>
                <a:ea typeface="Aptos" panose="020B0004020202020204" pitchFamily="34" charset="0"/>
                <a:cs typeface="Times New Roman" panose="02020603050405020304" pitchFamily="18" charset="0"/>
              </a:rPr>
              <a:t>[are you willing to take a new look at your suffering]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latin typeface="+mn-lt"/>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38</a:t>
            </a:fld>
            <a:endParaRPr lang="en-GB"/>
          </a:p>
        </p:txBody>
      </p:sp>
    </p:spTree>
    <p:extLst>
      <p:ext uri="{BB962C8B-B14F-4D97-AF65-F5344CB8AC3E}">
        <p14:creationId xmlns:p14="http://schemas.microsoft.com/office/powerpoint/2010/main" val="438316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E8DE-339F-586D-F828-49D9DD2A1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3C07EF-AD76-B73D-A9B8-13BE926CC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1EEF53-F4D1-9D63-1275-BD8DBE81B93F}"/>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5" name="Footer Placeholder 4">
            <a:extLst>
              <a:ext uri="{FF2B5EF4-FFF2-40B4-BE49-F238E27FC236}">
                <a16:creationId xmlns:a16="http://schemas.microsoft.com/office/drawing/2014/main" id="{0DFBECC9-D9C2-A092-D5D2-E5CACF7FBB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B1FB2-454F-5252-6161-3474E4FCEC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3658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4A36-D28E-764F-8ECA-95C32A8159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35B1C9-9FCE-B382-A62A-D65805E8BD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990E1-48C1-1BDD-334D-C25F28AC9BA2}"/>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5" name="Footer Placeholder 4">
            <a:extLst>
              <a:ext uri="{FF2B5EF4-FFF2-40B4-BE49-F238E27FC236}">
                <a16:creationId xmlns:a16="http://schemas.microsoft.com/office/drawing/2014/main" id="{211E7DB6-C0AD-36D5-7B39-AF8F5E7FB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5AC7A-851F-AF1F-AC59-18E71067A3E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36977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94C-B145-62B4-9EE6-DFB45383F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0D6AE-6304-10D1-A7EE-24182E6B9C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0F053-12AB-80D9-95C9-B973CA22F38C}"/>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5" name="Footer Placeholder 4">
            <a:extLst>
              <a:ext uri="{FF2B5EF4-FFF2-40B4-BE49-F238E27FC236}">
                <a16:creationId xmlns:a16="http://schemas.microsoft.com/office/drawing/2014/main" id="{1225CD98-EE24-2345-26E9-74EC0306A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614BC-8CE3-286E-6D00-4A2B4BEE4D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07801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144B-2259-E22E-FAD0-0536A40DA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9547AF-9C87-10B3-EA22-66D2F614E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05579F-0F86-B7FC-3E7B-08B591CBB6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57B56D-C25F-EDB2-800B-9456E47EC65E}"/>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6" name="Footer Placeholder 5">
            <a:extLst>
              <a:ext uri="{FF2B5EF4-FFF2-40B4-BE49-F238E27FC236}">
                <a16:creationId xmlns:a16="http://schemas.microsoft.com/office/drawing/2014/main" id="{D718D88D-7E7E-43AF-AF5C-BD3216E334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A885A-552A-9047-BB90-74326C517261}"/>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7446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C438-7F23-A831-4553-3A399D0868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096065-F73C-EE24-7EC3-01E98FF8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2A948A-D641-44F6-03AA-24E9C7FB9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AD7E4E-127B-4FE1-CC1E-DA75A9717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DB6D-895C-3969-40C8-21DDEED54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E83F6-0692-9279-524B-3C8B35968CE9}"/>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8" name="Footer Placeholder 7">
            <a:extLst>
              <a:ext uri="{FF2B5EF4-FFF2-40B4-BE49-F238E27FC236}">
                <a16:creationId xmlns:a16="http://schemas.microsoft.com/office/drawing/2014/main" id="{1B5E46AC-64D7-DBFF-E32B-80BDE01ABD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52E86-CC4C-27DF-532D-C8D0B21FE5D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2082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A7C7-4AEA-BC1D-2E2C-A60475CA5B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966BEC-E1FF-2B3C-7070-31042934A347}"/>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4" name="Footer Placeholder 3">
            <a:extLst>
              <a:ext uri="{FF2B5EF4-FFF2-40B4-BE49-F238E27FC236}">
                <a16:creationId xmlns:a16="http://schemas.microsoft.com/office/drawing/2014/main" id="{C63423C2-8A24-6F0D-7AED-D8B658DA18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719B0-2603-7D94-1EF3-CCD47D73646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8319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0F98C-0CE5-82B7-FA79-EC7E2A73DA97}"/>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3" name="Footer Placeholder 2">
            <a:extLst>
              <a:ext uri="{FF2B5EF4-FFF2-40B4-BE49-F238E27FC236}">
                <a16:creationId xmlns:a16="http://schemas.microsoft.com/office/drawing/2014/main" id="{582DDEFA-CAC1-6B4B-CD28-518346C77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2B65D0-BEDE-3946-0163-72C5A37E6F0E}"/>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41410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2687-793D-B123-6883-3721BA2F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51499F-8F97-01CC-AF7A-0EBDF57A2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68114-C9ED-C2CE-524E-49F8BC8C1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83463-1A83-F146-71B1-AA55B04F3CE6}"/>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6" name="Footer Placeholder 5">
            <a:extLst>
              <a:ext uri="{FF2B5EF4-FFF2-40B4-BE49-F238E27FC236}">
                <a16:creationId xmlns:a16="http://schemas.microsoft.com/office/drawing/2014/main" id="{C2198269-C4A3-404F-F935-FBD29C7BD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BD425-CCDD-5407-6A76-5B7A6704A92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4082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60C-1825-111F-4FD2-4032C39D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977C60-ED29-0580-6A70-21453CEC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55FB1-32FA-68E4-06E9-EE46398C6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A767A-5D45-A724-10CB-F81BD0E832AD}"/>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6" name="Footer Placeholder 5">
            <a:extLst>
              <a:ext uri="{FF2B5EF4-FFF2-40B4-BE49-F238E27FC236}">
                <a16:creationId xmlns:a16="http://schemas.microsoft.com/office/drawing/2014/main" id="{CB7699B4-0459-51A9-BBF9-63721D373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DD951-407F-A209-455A-4AA198BBA14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82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A67D-84D8-DD3A-3F08-4644089D0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64B52-7DDE-CEF3-1315-35270BBC6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188D3-30BE-E3BF-7AD4-994559708C9A}"/>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5" name="Footer Placeholder 4">
            <a:extLst>
              <a:ext uri="{FF2B5EF4-FFF2-40B4-BE49-F238E27FC236}">
                <a16:creationId xmlns:a16="http://schemas.microsoft.com/office/drawing/2014/main" id="{DCFFB9DC-850A-8BE5-9578-E76407A69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43F4A7-CF59-214F-37EF-2C4CF14DE6CA}"/>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94160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EC223-5AB7-45A8-BA6C-2B3484A935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E8DDFF-EBE7-3E0F-6CC3-0470E46976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969921-E92B-0915-C61F-65CC29F95793}"/>
              </a:ext>
            </a:extLst>
          </p:cNvPr>
          <p:cNvSpPr>
            <a:spLocks noGrp="1"/>
          </p:cNvSpPr>
          <p:nvPr>
            <p:ph type="dt" sz="half" idx="10"/>
          </p:nvPr>
        </p:nvSpPr>
        <p:spPr/>
        <p:txBody>
          <a:bodyPr/>
          <a:lstStyle/>
          <a:p>
            <a:fld id="{C24217AD-870B-4BA4-B776-B5582DFB6B2B}" type="datetimeFigureOut">
              <a:rPr lang="en-GB" smtClean="0"/>
              <a:t>24/02/2025</a:t>
            </a:fld>
            <a:endParaRPr lang="en-GB"/>
          </a:p>
        </p:txBody>
      </p:sp>
      <p:sp>
        <p:nvSpPr>
          <p:cNvPr id="5" name="Footer Placeholder 4">
            <a:extLst>
              <a:ext uri="{FF2B5EF4-FFF2-40B4-BE49-F238E27FC236}">
                <a16:creationId xmlns:a16="http://schemas.microsoft.com/office/drawing/2014/main" id="{EAA99B49-82A5-C0FC-15A0-45E017B5AA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CDF89-F849-2A97-92E0-07819A191BD3}"/>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64307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E8E17-DCD1-0B47-F061-4AD3BEB68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DAE422-8BA8-78E7-7897-BC61166DB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CE63D-B4CC-3EBB-BE27-CA5867812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4217AD-870B-4BA4-B776-B5582DFB6B2B}" type="datetimeFigureOut">
              <a:rPr lang="en-GB" smtClean="0"/>
              <a:t>24/02/2025</a:t>
            </a:fld>
            <a:endParaRPr lang="en-GB"/>
          </a:p>
        </p:txBody>
      </p:sp>
      <p:sp>
        <p:nvSpPr>
          <p:cNvPr id="5" name="Footer Placeholder 4">
            <a:extLst>
              <a:ext uri="{FF2B5EF4-FFF2-40B4-BE49-F238E27FC236}">
                <a16:creationId xmlns:a16="http://schemas.microsoft.com/office/drawing/2014/main" id="{9E7620E6-A773-37CF-01B2-E970DB538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6D5C1A-7415-2A7D-89A3-7202008AC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95E24E-B8DA-4C47-83BF-262673CB3F77}" type="slidenum">
              <a:rPr lang="en-GB" smtClean="0"/>
              <a:t>‹#›</a:t>
            </a:fld>
            <a:endParaRPr lang="en-GB"/>
          </a:p>
        </p:txBody>
      </p:sp>
    </p:spTree>
    <p:extLst>
      <p:ext uri="{BB962C8B-B14F-4D97-AF65-F5344CB8AC3E}">
        <p14:creationId xmlns:p14="http://schemas.microsoft.com/office/powerpoint/2010/main" val="3491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3.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4.jpg"/><Relationship Id="rId5" Type="http://schemas.microsoft.com/office/2007/relationships/hdphoto" Target="../media/hdphoto3.wdp"/><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28211-0351-FAA2-45A0-01898101922C}"/>
              </a:ext>
            </a:extLst>
          </p:cNvPr>
          <p:cNvSpPr>
            <a:spLocks noGrp="1"/>
          </p:cNvSpPr>
          <p:nvPr>
            <p:ph type="ctrTitle"/>
          </p:nvPr>
        </p:nvSpPr>
        <p:spPr>
          <a:xfrm>
            <a:off x="5297762" y="640080"/>
            <a:ext cx="6251110" cy="3566160"/>
          </a:xfrm>
        </p:spPr>
        <p:txBody>
          <a:bodyPr anchor="b">
            <a:normAutofit/>
          </a:bodyPr>
          <a:lstStyle/>
          <a:p>
            <a:pPr algn="l"/>
            <a:r>
              <a:rPr lang="en-GB" sz="5400"/>
              <a:t>Acts Series</a:t>
            </a:r>
          </a:p>
        </p:txBody>
      </p:sp>
      <p:sp>
        <p:nvSpPr>
          <p:cNvPr id="3" name="Subtitle 2">
            <a:extLst>
              <a:ext uri="{FF2B5EF4-FFF2-40B4-BE49-F238E27FC236}">
                <a16:creationId xmlns:a16="http://schemas.microsoft.com/office/drawing/2014/main" id="{CE76BB4D-7641-5945-052C-1A44FC1080CF}"/>
              </a:ext>
            </a:extLst>
          </p:cNvPr>
          <p:cNvSpPr>
            <a:spLocks noGrp="1"/>
          </p:cNvSpPr>
          <p:nvPr>
            <p:ph type="subTitle" idx="1"/>
          </p:nvPr>
        </p:nvSpPr>
        <p:spPr>
          <a:xfrm>
            <a:off x="5297760" y="4636008"/>
            <a:ext cx="6251111" cy="1572768"/>
          </a:xfrm>
        </p:spPr>
        <p:txBody>
          <a:bodyPr>
            <a:normAutofit/>
          </a:bodyPr>
          <a:lstStyle/>
          <a:p>
            <a:pPr algn="l"/>
            <a:r>
              <a:rPr lang="en-GB" dirty="0"/>
              <a:t>Episode 20: </a:t>
            </a:r>
            <a:r>
              <a:rPr lang="en-GB" dirty="0" err="1"/>
              <a:t>Chpt</a:t>
            </a:r>
            <a:r>
              <a:rPr lang="en-GB" dirty="0"/>
              <a:t> 16</a:t>
            </a:r>
          </a:p>
          <a:p>
            <a:pPr algn="l"/>
            <a:r>
              <a:rPr lang="en-GB" dirty="0"/>
              <a:t>19</a:t>
            </a:r>
            <a:r>
              <a:rPr lang="en-GB" baseline="30000" dirty="0"/>
              <a:t>th</a:t>
            </a:r>
            <a:r>
              <a:rPr lang="en-GB" dirty="0"/>
              <a:t> Feb 2025</a:t>
            </a:r>
          </a:p>
        </p:txBody>
      </p:sp>
      <p:pic>
        <p:nvPicPr>
          <p:cNvPr id="1026" name="Picture 2" descr="Create Yourself">
            <a:extLst>
              <a:ext uri="{FF2B5EF4-FFF2-40B4-BE49-F238E27FC236}">
                <a16:creationId xmlns:a16="http://schemas.microsoft.com/office/drawing/2014/main" id="{6F0B123B-4241-3444-0C49-C9B5A3313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65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128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54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027F12-ABD1-ED1C-3837-CF81D8BC5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9361A-C47C-4A0C-0144-7BFED480C04D}"/>
              </a:ext>
            </a:extLst>
          </p:cNvPr>
          <p:cNvSpPr>
            <a:spLocks noGrp="1"/>
          </p:cNvSpPr>
          <p:nvPr>
            <p:ph type="title"/>
          </p:nvPr>
        </p:nvSpPr>
        <p:spPr>
          <a:xfrm>
            <a:off x="838200" y="152475"/>
            <a:ext cx="10515600" cy="773393"/>
          </a:xfrm>
        </p:spPr>
        <p:txBody>
          <a:bodyPr/>
          <a:lstStyle/>
          <a:p>
            <a:pPr algn="ctr"/>
            <a:r>
              <a:rPr lang="en-GB" dirty="0">
                <a:solidFill>
                  <a:schemeClr val="bg1"/>
                </a:solidFill>
              </a:rPr>
              <a:t>Acts 16:16-24</a:t>
            </a:r>
          </a:p>
        </p:txBody>
      </p:sp>
      <p:sp>
        <p:nvSpPr>
          <p:cNvPr id="3" name="Content Placeholder 2">
            <a:extLst>
              <a:ext uri="{FF2B5EF4-FFF2-40B4-BE49-F238E27FC236}">
                <a16:creationId xmlns:a16="http://schemas.microsoft.com/office/drawing/2014/main" id="{26E97C35-810A-6F03-CD15-1E2A58D83FF4}"/>
              </a:ext>
            </a:extLst>
          </p:cNvPr>
          <p:cNvSpPr>
            <a:spLocks noGrp="1"/>
          </p:cNvSpPr>
          <p:nvPr>
            <p:ph idx="1"/>
          </p:nvPr>
        </p:nvSpPr>
        <p:spPr>
          <a:xfrm>
            <a:off x="525612" y="1153168"/>
            <a:ext cx="11255542" cy="4351338"/>
          </a:xfrm>
        </p:spPr>
        <p:txBody>
          <a:bodyPr>
            <a:noAutofit/>
          </a:bodyPr>
          <a:lstStyle/>
          <a:p>
            <a:pPr marL="0" indent="0" algn="l">
              <a:buNone/>
            </a:pPr>
            <a:r>
              <a:rPr lang="en-GB" dirty="0">
                <a:solidFill>
                  <a:schemeClr val="bg1"/>
                </a:solidFill>
              </a:rPr>
              <a:t>Once when we were going to the place of prayer, we were met by a female slave who had a spirit by which she predicted the future. She earned a great deal of money for her owners by fortune-telling. She followed Paul and the rest of us, shouting, “These men are servants of the Most High God, who are telling you the way to be saved.” She kept this up for many days. Finally Paul became so annoyed that he turned around and said to the spirit, “In the name of Jesus Christ I command you to come out of her!” At that moment the spirit left her.</a:t>
            </a:r>
          </a:p>
          <a:p>
            <a:pPr marL="0" indent="0" algn="l">
              <a:buNone/>
            </a:pPr>
            <a:r>
              <a:rPr lang="en-GB" dirty="0">
                <a:solidFill>
                  <a:schemeClr val="bg1"/>
                </a:solidFill>
              </a:rPr>
              <a:t>When her owners realized that their hope of making money was gone, they seized Paul and Silas and dragged them into the marketplace to face the authorities. They brought them before the magistrates and said, “These men are Jews, and are throwing our city into an uproar by advocating customs unlawful for us Romans to accept or practice.”</a:t>
            </a:r>
          </a:p>
          <a:p>
            <a:pPr marL="0" indent="0">
              <a:buNone/>
            </a:pPr>
            <a:endParaRPr lang="en-GB" dirty="0">
              <a:solidFill>
                <a:schemeClr val="bg1"/>
              </a:solidFill>
            </a:endParaRPr>
          </a:p>
        </p:txBody>
      </p:sp>
    </p:spTree>
    <p:extLst>
      <p:ext uri="{BB962C8B-B14F-4D97-AF65-F5344CB8AC3E}">
        <p14:creationId xmlns:p14="http://schemas.microsoft.com/office/powerpoint/2010/main" val="3915060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F903FD-FA15-068A-ABD4-30946C4F9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DB4DD-851C-7D12-4FE9-7AFFAD769F98}"/>
              </a:ext>
            </a:extLst>
          </p:cNvPr>
          <p:cNvSpPr>
            <a:spLocks noGrp="1"/>
          </p:cNvSpPr>
          <p:nvPr>
            <p:ph type="title"/>
          </p:nvPr>
        </p:nvSpPr>
        <p:spPr>
          <a:xfrm>
            <a:off x="838200" y="152475"/>
            <a:ext cx="10515600" cy="773393"/>
          </a:xfrm>
        </p:spPr>
        <p:txBody>
          <a:bodyPr/>
          <a:lstStyle/>
          <a:p>
            <a:pPr algn="ctr"/>
            <a:r>
              <a:rPr lang="en-GB" dirty="0">
                <a:solidFill>
                  <a:schemeClr val="bg1"/>
                </a:solidFill>
              </a:rPr>
              <a:t>Acts 16:16-24</a:t>
            </a:r>
          </a:p>
        </p:txBody>
      </p:sp>
      <p:sp>
        <p:nvSpPr>
          <p:cNvPr id="3" name="Content Placeholder 2">
            <a:extLst>
              <a:ext uri="{FF2B5EF4-FFF2-40B4-BE49-F238E27FC236}">
                <a16:creationId xmlns:a16="http://schemas.microsoft.com/office/drawing/2014/main" id="{64EB6942-4B0B-C6F5-60D3-5AB74607B0B0}"/>
              </a:ext>
            </a:extLst>
          </p:cNvPr>
          <p:cNvSpPr>
            <a:spLocks noGrp="1"/>
          </p:cNvSpPr>
          <p:nvPr>
            <p:ph idx="1"/>
          </p:nvPr>
        </p:nvSpPr>
        <p:spPr>
          <a:xfrm>
            <a:off x="562825" y="1567837"/>
            <a:ext cx="11255542" cy="4351338"/>
          </a:xfrm>
        </p:spPr>
        <p:txBody>
          <a:bodyPr>
            <a:noAutofit/>
          </a:bodyPr>
          <a:lstStyle/>
          <a:p>
            <a:pPr marL="0" indent="0" algn="l">
              <a:buNone/>
            </a:pPr>
            <a:r>
              <a:rPr lang="en-GB" dirty="0">
                <a:solidFill>
                  <a:schemeClr val="bg1"/>
                </a:solidFill>
              </a:rPr>
              <a:t>The crowd joined in the attack against Paul and Silas, and the magistrates ordered them to be stripped and beaten with rods. After they had been severely flogged, they were thrown into prison, and the jailer was commanded to guard them carefully. When he received these orders, he put them in the inner cell and fastened their feet in the stocks.</a:t>
            </a:r>
          </a:p>
          <a:p>
            <a:pPr marL="0" indent="0">
              <a:buNone/>
            </a:pPr>
            <a:endParaRPr lang="en-GB" dirty="0">
              <a:solidFill>
                <a:schemeClr val="bg1"/>
              </a:solidFill>
            </a:endParaRPr>
          </a:p>
        </p:txBody>
      </p:sp>
    </p:spTree>
    <p:extLst>
      <p:ext uri="{BB962C8B-B14F-4D97-AF65-F5344CB8AC3E}">
        <p14:creationId xmlns:p14="http://schemas.microsoft.com/office/powerpoint/2010/main" val="856426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9B93E59D-89BC-4EAF-A58E-5E15A2EBABBE}"/>
              </a:ext>
            </a:extLst>
          </p:cNvPr>
          <p:cNvPicPr>
            <a:picLocks noChangeAspect="1"/>
          </p:cNvPicPr>
          <p:nvPr/>
        </p:nvPicPr>
        <p:blipFill>
          <a:blip r:embed="rId3">
            <a:extLst>
              <a:ext uri="{28A0092B-C50C-407E-A947-70E740481C1C}">
                <a14:useLocalDpi xmlns:a14="http://schemas.microsoft.com/office/drawing/2010/main" val="0"/>
              </a:ext>
            </a:extLst>
          </a:blip>
          <a:srcRect b="2500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7BA0181-2319-D8E7-1CC6-6AD78A52AA33}"/>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0" i="0" dirty="0">
                <a:solidFill>
                  <a:schemeClr val="tx1">
                    <a:lumMod val="85000"/>
                    <a:lumOff val="15000"/>
                  </a:schemeClr>
                </a:solidFill>
                <a:effectLst/>
                <a:latin typeface="+mj-lt"/>
                <a:ea typeface="+mj-ea"/>
                <a:cs typeface="+mj-cs"/>
              </a:rPr>
              <a:t>1. Power In Team</a:t>
            </a:r>
            <a:endParaRPr lang="en-US" sz="3600" dirty="0">
              <a:solidFill>
                <a:schemeClr val="tx1">
                  <a:lumMod val="85000"/>
                  <a:lumOff val="15000"/>
                </a:schemeClr>
              </a:solidFill>
              <a:latin typeface="+mj-lt"/>
              <a:ea typeface="+mj-ea"/>
              <a:cs typeface="+mj-cs"/>
            </a:endParaRP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6246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dancing&#10;&#10;Description automatically generated with medium confidence">
            <a:extLst>
              <a:ext uri="{FF2B5EF4-FFF2-40B4-BE49-F238E27FC236}">
                <a16:creationId xmlns:a16="http://schemas.microsoft.com/office/drawing/2014/main" id="{E44A4D58-62BE-450F-A1D9-438047400E49}"/>
              </a:ext>
            </a:extLst>
          </p:cNvPr>
          <p:cNvPicPr>
            <a:picLocks noChangeAspect="1"/>
          </p:cNvPicPr>
          <p:nvPr/>
        </p:nvPicPr>
        <p:blipFill>
          <a:blip r:embed="rId3">
            <a:extLst>
              <a:ext uri="{28A0092B-C50C-407E-A947-70E740481C1C}">
                <a14:useLocalDpi xmlns:a14="http://schemas.microsoft.com/office/drawing/2010/main" val="0"/>
              </a:ext>
            </a:extLst>
          </a:blip>
          <a:srcRect t="2837" b="22163"/>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F88E6CF-E04F-4196-76ED-98671E087C15}"/>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0" i="0" dirty="0">
                <a:solidFill>
                  <a:schemeClr val="tx1">
                    <a:lumMod val="85000"/>
                    <a:lumOff val="15000"/>
                  </a:schemeClr>
                </a:solidFill>
                <a:effectLst/>
                <a:latin typeface="+mj-lt"/>
                <a:ea typeface="+mj-ea"/>
                <a:cs typeface="+mj-cs"/>
              </a:rPr>
              <a:t>2. Power In the Name</a:t>
            </a:r>
            <a:endParaRPr lang="en-US" sz="3600" dirty="0">
              <a:solidFill>
                <a:schemeClr val="tx1">
                  <a:lumMod val="85000"/>
                  <a:lumOff val="15000"/>
                </a:schemeClr>
              </a:solidFill>
              <a:latin typeface="+mj-lt"/>
              <a:ea typeface="+mj-ea"/>
              <a:cs typeface="+mj-cs"/>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94237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2C82CABE-CE50-4A51-97E9-0FF42CFB64EA}"/>
              </a:ext>
            </a:extLst>
          </p:cNvPr>
          <p:cNvPicPr>
            <a:picLocks noChangeAspect="1"/>
          </p:cNvPicPr>
          <p:nvPr/>
        </p:nvPicPr>
        <p:blipFill>
          <a:blip r:embed="rId3">
            <a:extLst>
              <a:ext uri="{28A0092B-C50C-407E-A947-70E740481C1C}">
                <a14:useLocalDpi xmlns:a14="http://schemas.microsoft.com/office/drawing/2010/main" val="0"/>
              </a:ext>
            </a:extLst>
          </a:blip>
          <a:srcRect t="14754" b="10246"/>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757B55-EE28-92C9-BB7B-ADADC59ED354}"/>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dirty="0">
                <a:solidFill>
                  <a:schemeClr val="tx1">
                    <a:lumMod val="85000"/>
                    <a:lumOff val="15000"/>
                  </a:schemeClr>
                </a:solidFill>
                <a:latin typeface="+mj-lt"/>
                <a:ea typeface="+mj-ea"/>
                <a:cs typeface="+mj-cs"/>
              </a:rPr>
              <a:t>3. The Madness of Crowds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6090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C08A04-FE66-A08C-D293-A43EEFCC585C}"/>
              </a:ext>
            </a:extLst>
          </p:cNvPr>
          <p:cNvSpPr txBox="1"/>
          <p:nvPr/>
        </p:nvSpPr>
        <p:spPr>
          <a:xfrm>
            <a:off x="3048443" y="602143"/>
            <a:ext cx="609511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dirty="0">
                <a:effectLst/>
                <a:latin typeface="Aptos" panose="020B0004020202020204" pitchFamily="34" charset="0"/>
                <a:ea typeface="Times New Roman" panose="02020603050405020304" pitchFamily="18" charset="0"/>
                <a:cs typeface="Aptos" panose="020B0004020202020204" pitchFamily="34" charset="0"/>
              </a:rPr>
              <a:t>The Madness of Crowds</a:t>
            </a:r>
          </a:p>
        </p:txBody>
      </p:sp>
      <p:pic>
        <p:nvPicPr>
          <p:cNvPr id="4" name="Trigger Happy TV .. Mad Chase">
            <a:hlinkClick r:id="" action="ppaction://media"/>
            <a:extLst>
              <a:ext uri="{FF2B5EF4-FFF2-40B4-BE49-F238E27FC236}">
                <a16:creationId xmlns:a16="http://schemas.microsoft.com/office/drawing/2014/main" id="{B4E67DFC-C185-CE32-D428-59788AE0E0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8828" y="1807009"/>
            <a:ext cx="4565613" cy="3424210"/>
          </a:xfrm>
          <a:prstGeom prst="rect">
            <a:avLst/>
          </a:prstGeom>
        </p:spPr>
      </p:pic>
      <p:sp>
        <p:nvSpPr>
          <p:cNvPr id="6" name="TextBox 5">
            <a:extLst>
              <a:ext uri="{FF2B5EF4-FFF2-40B4-BE49-F238E27FC236}">
                <a16:creationId xmlns:a16="http://schemas.microsoft.com/office/drawing/2014/main" id="{E480F312-FAD8-529C-FAAF-BC7C8581732C}"/>
              </a:ext>
            </a:extLst>
          </p:cNvPr>
          <p:cNvSpPr txBox="1"/>
          <p:nvPr/>
        </p:nvSpPr>
        <p:spPr>
          <a:xfrm>
            <a:off x="6333017" y="3015734"/>
            <a:ext cx="5038504" cy="954107"/>
          </a:xfrm>
          <a:prstGeom prst="rect">
            <a:avLst/>
          </a:prstGeom>
          <a:noFill/>
        </p:spPr>
        <p:txBody>
          <a:bodyPr wrap="square">
            <a:spAutoFit/>
          </a:bodyPr>
          <a:lstStyle/>
          <a:p>
            <a:pPr algn="ctr"/>
            <a:r>
              <a:rPr lang="en-GB" sz="2800" dirty="0">
                <a:effectLst/>
                <a:latin typeface="Aptos" panose="020B0004020202020204" pitchFamily="34" charset="0"/>
                <a:ea typeface="Times New Roman" panose="02020603050405020304" pitchFamily="18" charset="0"/>
                <a:cs typeface="Aptos" panose="020B0004020202020204" pitchFamily="34" charset="0"/>
              </a:rPr>
              <a:t>James Thurber </a:t>
            </a:r>
          </a:p>
          <a:p>
            <a:pPr algn="ctr"/>
            <a:r>
              <a:rPr lang="en-GB" sz="2800" dirty="0">
                <a:effectLst/>
                <a:latin typeface="Aptos" panose="020B0004020202020204" pitchFamily="34" charset="0"/>
                <a:ea typeface="Times New Roman" panose="02020603050405020304" pitchFamily="18" charset="0"/>
                <a:cs typeface="Aptos" panose="020B0004020202020204" pitchFamily="34" charset="0"/>
              </a:rPr>
              <a:t>‘The Day the Dam Broke’</a:t>
            </a:r>
            <a:endParaRPr lang="en-GB" sz="2800" dirty="0"/>
          </a:p>
        </p:txBody>
      </p:sp>
    </p:spTree>
    <p:extLst>
      <p:ext uri="{BB962C8B-B14F-4D97-AF65-F5344CB8AC3E}">
        <p14:creationId xmlns:p14="http://schemas.microsoft.com/office/powerpoint/2010/main" val="378897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7ECBAE6-06A9-402C-5B34-04404A8E0452}"/>
              </a:ext>
            </a:extLst>
          </p:cNvPr>
          <p:cNvSpPr txBox="1"/>
          <p:nvPr/>
        </p:nvSpPr>
        <p:spPr>
          <a:xfrm>
            <a:off x="1255060" y="5279511"/>
            <a:ext cx="9681882" cy="7398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a:solidFill>
                  <a:schemeClr val="tx1">
                    <a:lumMod val="85000"/>
                    <a:lumOff val="15000"/>
                  </a:schemeClr>
                </a:solidFill>
                <a:latin typeface="+mj-lt"/>
                <a:ea typeface="+mj-ea"/>
                <a:cs typeface="+mj-cs"/>
              </a:rPr>
              <a:t>What makes you susceptible to the crowd?</a:t>
            </a:r>
          </a:p>
        </p:txBody>
      </p:sp>
      <p:pic>
        <p:nvPicPr>
          <p:cNvPr id="4098" name="Picture 2" descr="Posterazzi Bruce Springsteen crowd surfing at Madison Square Garden Photo  Print (30 x 24) : Amazon.co.uk: Home &amp; Kitchen">
            <a:extLst>
              <a:ext uri="{FF2B5EF4-FFF2-40B4-BE49-F238E27FC236}">
                <a16:creationId xmlns:a16="http://schemas.microsoft.com/office/drawing/2014/main" id="{421D1975-7B9E-8CDD-601F-0B3A957B5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667"/>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536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The Double-Edged Personality Sword">
            <a:extLst>
              <a:ext uri="{FF2B5EF4-FFF2-40B4-BE49-F238E27FC236}">
                <a16:creationId xmlns:a16="http://schemas.microsoft.com/office/drawing/2014/main" id="{98718F31-0FAE-0A16-E65B-4EA12FC26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9" name="Rectangle 307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EEABDB8-0E3A-158B-F1B1-7EB511E60352}"/>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dirty="0">
                <a:solidFill>
                  <a:schemeClr val="tx1">
                    <a:lumMod val="85000"/>
                    <a:lumOff val="15000"/>
                  </a:schemeClr>
                </a:solidFill>
                <a:latin typeface="+mj-lt"/>
                <a:ea typeface="+mj-ea"/>
                <a:cs typeface="+mj-cs"/>
              </a:rPr>
              <a:t>4. Necessity of Discernment </a:t>
            </a:r>
          </a:p>
        </p:txBody>
      </p:sp>
      <p:cxnSp>
        <p:nvCxnSpPr>
          <p:cNvPr id="3081" name="Straight Connector 308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083" name="Straight Connector 308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613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in clothing&#10;&#10;Description automatically generated with medium confidence">
            <a:extLst>
              <a:ext uri="{FF2B5EF4-FFF2-40B4-BE49-F238E27FC236}">
                <a16:creationId xmlns:a16="http://schemas.microsoft.com/office/drawing/2014/main" id="{4AF115B4-EE13-4A26-A34E-54FF7C3C4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4815" y="-6888"/>
            <a:ext cx="9152877" cy="6864658"/>
          </a:xfrm>
          <a:prstGeom prst="rect">
            <a:avLst/>
          </a:prstGeom>
        </p:spPr>
      </p:pic>
    </p:spTree>
    <p:extLst>
      <p:ext uri="{BB962C8B-B14F-4D97-AF65-F5344CB8AC3E}">
        <p14:creationId xmlns:p14="http://schemas.microsoft.com/office/powerpoint/2010/main" val="1226260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text, person&#10;&#10;Description automatically generated">
            <a:extLst>
              <a:ext uri="{FF2B5EF4-FFF2-40B4-BE49-F238E27FC236}">
                <a16:creationId xmlns:a16="http://schemas.microsoft.com/office/drawing/2014/main" id="{3775201F-9BC6-4487-81A3-62C435D65602}"/>
              </a:ext>
            </a:extLst>
          </p:cNvPr>
          <p:cNvPicPr>
            <a:picLocks noChangeAspect="1"/>
          </p:cNvPicPr>
          <p:nvPr/>
        </p:nvPicPr>
        <p:blipFill>
          <a:blip r:embed="rId3">
            <a:extLst>
              <a:ext uri="{28A0092B-C50C-407E-A947-70E740481C1C}">
                <a14:useLocalDpi xmlns:a14="http://schemas.microsoft.com/office/drawing/2010/main" val="0"/>
              </a:ext>
            </a:extLst>
          </a:blip>
          <a:srcRect t="11769" b="13231"/>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6C93A6D-AE01-42DB-0934-D201291B8E39}"/>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0" i="0" dirty="0">
                <a:solidFill>
                  <a:schemeClr val="tx1">
                    <a:lumMod val="85000"/>
                    <a:lumOff val="15000"/>
                  </a:schemeClr>
                </a:solidFill>
                <a:effectLst/>
                <a:latin typeface="+mj-lt"/>
                <a:ea typeface="+mj-ea"/>
                <a:cs typeface="+mj-cs"/>
              </a:rPr>
              <a:t>5. Shock of Singing in Stocks</a:t>
            </a:r>
            <a:endParaRPr lang="en-US" sz="3600" dirty="0">
              <a:solidFill>
                <a:schemeClr val="tx1">
                  <a:lumMod val="85000"/>
                  <a:lumOff val="15000"/>
                </a:schemeClr>
              </a:solidFill>
              <a:latin typeface="+mj-lt"/>
              <a:ea typeface="+mj-ea"/>
              <a:cs typeface="+mj-cs"/>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1964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paper with black text&#10;&#10;Description automatically generated">
            <a:extLst>
              <a:ext uri="{FF2B5EF4-FFF2-40B4-BE49-F238E27FC236}">
                <a16:creationId xmlns:a16="http://schemas.microsoft.com/office/drawing/2014/main" id="{F33F1BAA-29FB-5FD9-F400-E8A2E751A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Tree>
    <p:extLst>
      <p:ext uri="{BB962C8B-B14F-4D97-AF65-F5344CB8AC3E}">
        <p14:creationId xmlns:p14="http://schemas.microsoft.com/office/powerpoint/2010/main" val="3374352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FF36D-9B9C-8A4F-DFE4-1A375D965F8D}"/>
              </a:ext>
            </a:extLst>
          </p:cNvPr>
          <p:cNvSpPr>
            <a:spLocks noGrp="1"/>
          </p:cNvSpPr>
          <p:nvPr>
            <p:ph type="title"/>
          </p:nvPr>
        </p:nvSpPr>
        <p:spPr>
          <a:xfrm>
            <a:off x="838200" y="365126"/>
            <a:ext cx="10515600" cy="875242"/>
          </a:xfrm>
        </p:spPr>
        <p:txBody>
          <a:bodyPr>
            <a:normAutofit fontScale="90000"/>
          </a:bodyPr>
          <a:lstStyle/>
          <a:p>
            <a:pPr algn="ctr"/>
            <a:r>
              <a:rPr lang="en-GB" sz="3600" dirty="0"/>
              <a:t>“Behind the cloud the sun is still shining.”</a:t>
            </a:r>
            <a:br>
              <a:rPr lang="en-GB" sz="3600" dirty="0"/>
            </a:br>
            <a:r>
              <a:rPr lang="en-GB" sz="3600" dirty="0"/>
              <a:t>- Abraham Lincoln </a:t>
            </a:r>
          </a:p>
        </p:txBody>
      </p:sp>
      <p:pic>
        <p:nvPicPr>
          <p:cNvPr id="4" name="Behind the clouds the sun is still shining_0">
            <a:hlinkClick r:id="" action="ppaction://media"/>
            <a:extLst>
              <a:ext uri="{FF2B5EF4-FFF2-40B4-BE49-F238E27FC236}">
                <a16:creationId xmlns:a16="http://schemas.microsoft.com/office/drawing/2014/main" id="{20AC896B-C09C-3921-6A1E-B36AD05B99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13417" y="1304131"/>
            <a:ext cx="9353550" cy="5261252"/>
          </a:xfrm>
        </p:spPr>
      </p:pic>
    </p:spTree>
    <p:extLst>
      <p:ext uri="{BB962C8B-B14F-4D97-AF65-F5344CB8AC3E}">
        <p14:creationId xmlns:p14="http://schemas.microsoft.com/office/powerpoint/2010/main" val="26881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3C70-1762-8153-4570-023A534A68B7}"/>
              </a:ext>
            </a:extLst>
          </p:cNvPr>
          <p:cNvSpPr>
            <a:spLocks noGrp="1"/>
          </p:cNvSpPr>
          <p:nvPr>
            <p:ph type="title"/>
          </p:nvPr>
        </p:nvSpPr>
        <p:spPr/>
        <p:txBody>
          <a:bodyPr/>
          <a:lstStyle/>
          <a:p>
            <a:endParaRPr lang="en-GB"/>
          </a:p>
        </p:txBody>
      </p:sp>
      <p:pic>
        <p:nvPicPr>
          <p:cNvPr id="5124" name="Picture 4" descr="A Fresh Look at Depth of Field: Using foreground to achieve creative depth  of field">
            <a:extLst>
              <a:ext uri="{FF2B5EF4-FFF2-40B4-BE49-F238E27FC236}">
                <a16:creationId xmlns:a16="http://schemas.microsoft.com/office/drawing/2014/main" id="{98E71C85-771D-B248-0F2B-C355D63DAA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8500" y="1896269"/>
            <a:ext cx="5715000" cy="42100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F2A4DE-EFAD-4820-1C13-8B242DB3D600}"/>
              </a:ext>
            </a:extLst>
          </p:cNvPr>
          <p:cNvPicPr>
            <a:picLocks noChangeAspect="1"/>
          </p:cNvPicPr>
          <p:nvPr/>
        </p:nvPicPr>
        <p:blipFill>
          <a:blip r:embed="rId3"/>
          <a:stretch>
            <a:fillRect/>
          </a:stretch>
        </p:blipFill>
        <p:spPr>
          <a:xfrm>
            <a:off x="-239234" y="439301"/>
            <a:ext cx="5886893" cy="2502774"/>
          </a:xfrm>
          <a:prstGeom prst="rect">
            <a:avLst/>
          </a:prstGeom>
        </p:spPr>
      </p:pic>
      <p:pic>
        <p:nvPicPr>
          <p:cNvPr id="7" name="Picture 6">
            <a:extLst>
              <a:ext uri="{FF2B5EF4-FFF2-40B4-BE49-F238E27FC236}">
                <a16:creationId xmlns:a16="http://schemas.microsoft.com/office/drawing/2014/main" id="{7D4432B1-70AB-BD00-CB78-0212B7415ED6}"/>
              </a:ext>
            </a:extLst>
          </p:cNvPr>
          <p:cNvPicPr>
            <a:picLocks noChangeAspect="1"/>
          </p:cNvPicPr>
          <p:nvPr/>
        </p:nvPicPr>
        <p:blipFill>
          <a:blip r:embed="rId4"/>
          <a:stretch>
            <a:fillRect/>
          </a:stretch>
        </p:blipFill>
        <p:spPr>
          <a:xfrm>
            <a:off x="-239234" y="2942075"/>
            <a:ext cx="5882993" cy="2443964"/>
          </a:xfrm>
          <a:prstGeom prst="rect">
            <a:avLst/>
          </a:prstGeom>
        </p:spPr>
      </p:pic>
    </p:spTree>
    <p:extLst>
      <p:ext uri="{BB962C8B-B14F-4D97-AF65-F5344CB8AC3E}">
        <p14:creationId xmlns:p14="http://schemas.microsoft.com/office/powerpoint/2010/main" val="1711403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60E-EBC3-9BC6-E603-44878F65FC35}"/>
              </a:ext>
            </a:extLst>
          </p:cNvPr>
          <p:cNvSpPr>
            <a:spLocks noGrp="1"/>
          </p:cNvSpPr>
          <p:nvPr>
            <p:ph type="title"/>
          </p:nvPr>
        </p:nvSpPr>
        <p:spPr>
          <a:xfrm>
            <a:off x="838200" y="365125"/>
            <a:ext cx="10515600" cy="773393"/>
          </a:xfrm>
        </p:spPr>
        <p:txBody>
          <a:bodyPr/>
          <a:lstStyle/>
          <a:p>
            <a:pPr algn="ctr"/>
            <a:r>
              <a:rPr lang="en-GB" dirty="0">
                <a:solidFill>
                  <a:schemeClr val="bg1"/>
                </a:solidFill>
              </a:rPr>
              <a:t>Acts 16:25-34</a:t>
            </a:r>
          </a:p>
        </p:txBody>
      </p:sp>
      <p:sp>
        <p:nvSpPr>
          <p:cNvPr id="3" name="Content Placeholder 2">
            <a:extLst>
              <a:ext uri="{FF2B5EF4-FFF2-40B4-BE49-F238E27FC236}">
                <a16:creationId xmlns:a16="http://schemas.microsoft.com/office/drawing/2014/main" id="{C0218EEB-6892-00B4-8847-20E3E8E71EFB}"/>
              </a:ext>
            </a:extLst>
          </p:cNvPr>
          <p:cNvSpPr>
            <a:spLocks noGrp="1"/>
          </p:cNvSpPr>
          <p:nvPr>
            <p:ph idx="1"/>
          </p:nvPr>
        </p:nvSpPr>
        <p:spPr>
          <a:xfrm>
            <a:off x="679784" y="1296707"/>
            <a:ext cx="11255542" cy="4351338"/>
          </a:xfrm>
        </p:spPr>
        <p:txBody>
          <a:bodyPr>
            <a:noAutofit/>
          </a:bodyPr>
          <a:lstStyle/>
          <a:p>
            <a:pPr marL="0" indent="0">
              <a:buNone/>
            </a:pPr>
            <a:r>
              <a:rPr lang="en-GB" dirty="0">
                <a:solidFill>
                  <a:schemeClr val="bg1"/>
                </a:solidFill>
              </a:rPr>
              <a:t>About midnight Paul and Silas were praying and singing hymns to God, and the other prisoners were listening to them. Suddenly there was such a violent earthquake that the foundations of the prison were shaken. At once all the prison doors flew open, and everyone’s chains came loose. The jailer woke up, and when he saw the prison doors open, he drew his sword and was about to kill himself because he thought the prisoners had escaped. But Paul shouted, “Don’t harm yourself! We are all here!”</a:t>
            </a:r>
          </a:p>
          <a:p>
            <a:pPr marL="0" indent="0">
              <a:buNone/>
            </a:pPr>
            <a:r>
              <a:rPr lang="en-GB" dirty="0">
                <a:solidFill>
                  <a:schemeClr val="bg1"/>
                </a:solidFill>
              </a:rPr>
              <a:t>The jailer called for lights, rushed in and fell trembling before Paul and Silas. He then brought them out and asked, “Sirs, what must I do to be saved?”</a:t>
            </a:r>
          </a:p>
          <a:p>
            <a:pPr marL="0" indent="0" algn="l">
              <a:buNone/>
            </a:pPr>
            <a:endParaRPr lang="en-GB" dirty="0">
              <a:solidFill>
                <a:schemeClr val="bg1"/>
              </a:solidFill>
            </a:endParaRPr>
          </a:p>
        </p:txBody>
      </p:sp>
    </p:spTree>
    <p:extLst>
      <p:ext uri="{BB962C8B-B14F-4D97-AF65-F5344CB8AC3E}">
        <p14:creationId xmlns:p14="http://schemas.microsoft.com/office/powerpoint/2010/main" val="1591988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2D53E7-5775-567F-3B44-BC0E1A0C0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C1FBB-7358-9FC6-BD04-B8BED169F683}"/>
              </a:ext>
            </a:extLst>
          </p:cNvPr>
          <p:cNvSpPr>
            <a:spLocks noGrp="1"/>
          </p:cNvSpPr>
          <p:nvPr>
            <p:ph type="title"/>
          </p:nvPr>
        </p:nvSpPr>
        <p:spPr>
          <a:xfrm>
            <a:off x="838200" y="365125"/>
            <a:ext cx="10515600" cy="773393"/>
          </a:xfrm>
        </p:spPr>
        <p:txBody>
          <a:bodyPr/>
          <a:lstStyle/>
          <a:p>
            <a:pPr algn="ctr"/>
            <a:r>
              <a:rPr lang="en-GB" dirty="0">
                <a:solidFill>
                  <a:schemeClr val="bg1"/>
                </a:solidFill>
              </a:rPr>
              <a:t>Acts 16:25-34</a:t>
            </a:r>
          </a:p>
        </p:txBody>
      </p:sp>
      <p:sp>
        <p:nvSpPr>
          <p:cNvPr id="3" name="Content Placeholder 2">
            <a:extLst>
              <a:ext uri="{FF2B5EF4-FFF2-40B4-BE49-F238E27FC236}">
                <a16:creationId xmlns:a16="http://schemas.microsoft.com/office/drawing/2014/main" id="{CCC37341-6581-729A-DDAD-7330E017C0B9}"/>
              </a:ext>
            </a:extLst>
          </p:cNvPr>
          <p:cNvSpPr>
            <a:spLocks noGrp="1"/>
          </p:cNvSpPr>
          <p:nvPr>
            <p:ph idx="1"/>
          </p:nvPr>
        </p:nvSpPr>
        <p:spPr>
          <a:xfrm>
            <a:off x="679784" y="1296707"/>
            <a:ext cx="11255542" cy="4351338"/>
          </a:xfrm>
        </p:spPr>
        <p:txBody>
          <a:bodyPr>
            <a:noAutofit/>
          </a:bodyPr>
          <a:lstStyle/>
          <a:p>
            <a:pPr marL="0" indent="0">
              <a:buNone/>
            </a:pPr>
            <a:r>
              <a:rPr lang="en-GB" dirty="0">
                <a:solidFill>
                  <a:schemeClr val="bg1"/>
                </a:solidFill>
              </a:rPr>
              <a:t>They replied, “Believe in the Lord Jesus, and you will be saved—you and your household.”  Then they spoke the word of the Lord to him and to all the others in his house.  At that hour of the night the jailer took them and washed their wounds; then immediately he and all his household were baptized. The jailer brought them into his house and set a meal before them; he was filled with joy because he had come to believe in God—he and his whole household.</a:t>
            </a:r>
          </a:p>
          <a:p>
            <a:pPr marL="0" indent="0" algn="l">
              <a:buNone/>
            </a:pPr>
            <a:endParaRPr lang="en-GB" dirty="0">
              <a:solidFill>
                <a:schemeClr val="bg1"/>
              </a:solidFill>
            </a:endParaRPr>
          </a:p>
        </p:txBody>
      </p:sp>
    </p:spTree>
    <p:extLst>
      <p:ext uri="{BB962C8B-B14F-4D97-AF65-F5344CB8AC3E}">
        <p14:creationId xmlns:p14="http://schemas.microsoft.com/office/powerpoint/2010/main" val="3553104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lendar&#10;&#10;Description automatically generated">
            <a:extLst>
              <a:ext uri="{FF2B5EF4-FFF2-40B4-BE49-F238E27FC236}">
                <a16:creationId xmlns:a16="http://schemas.microsoft.com/office/drawing/2014/main" id="{EF2AB4C0-8908-4084-9C2F-75648EA84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7161" y="-5129"/>
            <a:ext cx="9170633" cy="6877974"/>
          </a:xfrm>
          <a:prstGeom prst="rect">
            <a:avLst/>
          </a:prstGeom>
        </p:spPr>
      </p:pic>
    </p:spTree>
    <p:extLst>
      <p:ext uri="{BB962C8B-B14F-4D97-AF65-F5344CB8AC3E}">
        <p14:creationId xmlns:p14="http://schemas.microsoft.com/office/powerpoint/2010/main" val="3053399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C16EAB1D-9DD7-4198-A8A5-A828143A4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50" y="5737"/>
            <a:ext cx="9136350" cy="6852263"/>
          </a:xfrm>
          <a:prstGeom prst="rect">
            <a:avLst/>
          </a:prstGeom>
        </p:spPr>
      </p:pic>
    </p:spTree>
    <p:extLst>
      <p:ext uri="{BB962C8B-B14F-4D97-AF65-F5344CB8AC3E}">
        <p14:creationId xmlns:p14="http://schemas.microsoft.com/office/powerpoint/2010/main" val="11060350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person, group, people&#10;&#10;Description automatically generated">
            <a:extLst>
              <a:ext uri="{FF2B5EF4-FFF2-40B4-BE49-F238E27FC236}">
                <a16:creationId xmlns:a16="http://schemas.microsoft.com/office/drawing/2014/main" id="{EC7F04AE-F2A3-4FD5-B0B4-ECD85E22F8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4000" y="0"/>
            <a:ext cx="9148384" cy="6861288"/>
          </a:xfrm>
          <a:prstGeom prst="rect">
            <a:avLst/>
          </a:prstGeom>
        </p:spPr>
      </p:pic>
    </p:spTree>
    <p:extLst>
      <p:ext uri="{BB962C8B-B14F-4D97-AF65-F5344CB8AC3E}">
        <p14:creationId xmlns:p14="http://schemas.microsoft.com/office/powerpoint/2010/main" val="17401528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person&#10;&#10;Description automatically generated">
            <a:extLst>
              <a:ext uri="{FF2B5EF4-FFF2-40B4-BE49-F238E27FC236}">
                <a16:creationId xmlns:a16="http://schemas.microsoft.com/office/drawing/2014/main" id="{100962FA-8435-4D75-8CAC-96DE6D645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4000" y="-1"/>
            <a:ext cx="9153996" cy="6865497"/>
          </a:xfrm>
          <a:prstGeom prst="rect">
            <a:avLst/>
          </a:prstGeom>
        </p:spPr>
      </p:pic>
    </p:spTree>
    <p:extLst>
      <p:ext uri="{BB962C8B-B14F-4D97-AF65-F5344CB8AC3E}">
        <p14:creationId xmlns:p14="http://schemas.microsoft.com/office/powerpoint/2010/main" val="29822080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next morning the city officials told the jailer, ‘Let those men go!’ When they learned that Paul and Silas were Roman citizens they came to the jail to apologise to them for their treatment. Paul and Silas left the prison and returned to the home of Lydia. They met with the believers and encouraged them before leaving the city.   – Slide 11">
            <a:extLst>
              <a:ext uri="{FF2B5EF4-FFF2-40B4-BE49-F238E27FC236}">
                <a16:creationId xmlns:a16="http://schemas.microsoft.com/office/drawing/2014/main" id="{A93EDB67-A45E-14D8-EFD6-C269E93F37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357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D2AB82-B90A-AB72-1963-817046CC10BA}"/>
              </a:ext>
            </a:extLst>
          </p:cNvPr>
          <p:cNvSpPr txBox="1"/>
          <p:nvPr/>
        </p:nvSpPr>
        <p:spPr>
          <a:xfrm>
            <a:off x="718583" y="1042289"/>
            <a:ext cx="10563447" cy="2308324"/>
          </a:xfrm>
          <a:prstGeom prst="rect">
            <a:avLst/>
          </a:prstGeom>
          <a:noFill/>
        </p:spPr>
        <p:txBody>
          <a:bodyPr wrap="square">
            <a:spAutoFit/>
          </a:bodyPr>
          <a:lstStyle/>
          <a:p>
            <a:r>
              <a:rPr lang="en-GB" sz="2400" dirty="0"/>
              <a:t>There they spoke so </a:t>
            </a:r>
            <a:r>
              <a:rPr lang="en-GB" sz="2400" u="sng" dirty="0"/>
              <a:t>effectively</a:t>
            </a:r>
            <a:r>
              <a:rPr lang="en-GB" sz="2400" dirty="0"/>
              <a:t> that a great number of Jews and Greeks believed. </a:t>
            </a:r>
          </a:p>
          <a:p>
            <a:endParaRPr lang="en-GB" sz="2400" dirty="0"/>
          </a:p>
          <a:p>
            <a:endParaRPr lang="en-GB" sz="2400" dirty="0"/>
          </a:p>
          <a:p>
            <a:pPr algn="r"/>
            <a:r>
              <a:rPr lang="en-GB" sz="2400" dirty="0"/>
              <a:t>There was </a:t>
            </a:r>
            <a:r>
              <a:rPr lang="en-GB" sz="2400" u="sng" dirty="0"/>
              <a:t>a plot afoot</a:t>
            </a:r>
            <a:r>
              <a:rPr lang="en-GB" sz="2400" dirty="0"/>
              <a:t> among both Gentiles and Jews, together with their leaders, to mistreat them and stone them. </a:t>
            </a:r>
          </a:p>
        </p:txBody>
      </p:sp>
      <p:pic>
        <p:nvPicPr>
          <p:cNvPr id="3074" name="Picture 2" descr="430+ Run Away Icon Stock Illustrations, Royalty-Free Vector Graphics &amp; Clip  Art - iStock">
            <a:extLst>
              <a:ext uri="{FF2B5EF4-FFF2-40B4-BE49-F238E27FC236}">
                <a16:creationId xmlns:a16="http://schemas.microsoft.com/office/drawing/2014/main" id="{E335D885-C87F-1FA4-FB79-E8DE61E3B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687" y="4035326"/>
            <a:ext cx="2391883" cy="2391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93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nodeType="clickEffect">
                                  <p:stCondLst>
                                    <p:cond delay="0"/>
                                  </p:stCondLst>
                                  <p:childTnLst>
                                    <p:animMotion origin="layout" path="M -3.54167E-6 -1.48148E-6 L 1.22318 0.00324 " pathEditMode="relative" rAng="0" ptsTypes="AA">
                                      <p:cBhvr>
                                        <p:cTn id="18" dur="2000" fill="hold"/>
                                        <p:tgtEl>
                                          <p:spTgt spid="3074"/>
                                        </p:tgtEl>
                                        <p:attrNameLst>
                                          <p:attrName>ppt_x</p:attrName>
                                          <p:attrName>ppt_y</p:attrName>
                                        </p:attrNameLst>
                                      </p:cBhvr>
                                      <p:rCtr x="61159"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F4C8FA-85A2-3A3F-A416-32DF1D7AF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BAF12-FA49-88FC-A11B-FE4173E941C2}"/>
              </a:ext>
            </a:extLst>
          </p:cNvPr>
          <p:cNvSpPr>
            <a:spLocks noGrp="1"/>
          </p:cNvSpPr>
          <p:nvPr>
            <p:ph type="title"/>
          </p:nvPr>
        </p:nvSpPr>
        <p:spPr>
          <a:xfrm>
            <a:off x="838200" y="226903"/>
            <a:ext cx="10515600" cy="773393"/>
          </a:xfrm>
        </p:spPr>
        <p:txBody>
          <a:bodyPr/>
          <a:lstStyle/>
          <a:p>
            <a:pPr algn="ctr"/>
            <a:r>
              <a:rPr lang="en-GB" dirty="0">
                <a:solidFill>
                  <a:schemeClr val="bg1"/>
                </a:solidFill>
              </a:rPr>
              <a:t>Acts 16:35-40</a:t>
            </a:r>
          </a:p>
        </p:txBody>
      </p:sp>
      <p:sp>
        <p:nvSpPr>
          <p:cNvPr id="3" name="Content Placeholder 2">
            <a:extLst>
              <a:ext uri="{FF2B5EF4-FFF2-40B4-BE49-F238E27FC236}">
                <a16:creationId xmlns:a16="http://schemas.microsoft.com/office/drawing/2014/main" id="{BCBE8346-9681-9E1D-1154-906B6276EE2C}"/>
              </a:ext>
            </a:extLst>
          </p:cNvPr>
          <p:cNvSpPr>
            <a:spLocks noGrp="1"/>
          </p:cNvSpPr>
          <p:nvPr>
            <p:ph idx="1"/>
          </p:nvPr>
        </p:nvSpPr>
        <p:spPr>
          <a:xfrm>
            <a:off x="669151" y="1026041"/>
            <a:ext cx="11255542" cy="3468371"/>
          </a:xfrm>
        </p:spPr>
        <p:txBody>
          <a:bodyPr>
            <a:noAutofit/>
          </a:bodyPr>
          <a:lstStyle/>
          <a:p>
            <a:pPr marL="0" indent="0">
              <a:buNone/>
            </a:pPr>
            <a:r>
              <a:rPr lang="en-GB" dirty="0">
                <a:solidFill>
                  <a:schemeClr val="bg1"/>
                </a:solidFill>
              </a:rPr>
              <a:t>When it was daylight, the magistrates sent their officers to the jailer with the order: “Release those men.” The jailer told Paul, “The magistrates have ordered that you and Silas be released. Now you can leave. Go in peace.”</a:t>
            </a:r>
          </a:p>
          <a:p>
            <a:pPr marL="0" indent="0">
              <a:buNone/>
            </a:pPr>
            <a:r>
              <a:rPr lang="en-GB" dirty="0">
                <a:solidFill>
                  <a:schemeClr val="bg1"/>
                </a:solidFill>
              </a:rPr>
              <a:t>But Paul said to the officers: “They beat us publicly without a trial, even though we are Roman citizens, and threw us into prison. And now do they want to get rid of us quietly? No! Let them come themselves and escort us out.”</a:t>
            </a:r>
          </a:p>
          <a:p>
            <a:pPr marL="0" indent="0">
              <a:buNone/>
            </a:pPr>
            <a:r>
              <a:rPr lang="en-GB" dirty="0">
                <a:solidFill>
                  <a:schemeClr val="bg1"/>
                </a:solidFill>
              </a:rPr>
              <a:t>The officers reported this to the magistrates, and when they heard that Paul and Silas were Roman citizens, they were alarmed. They came to appease them and escorted them from the prison, requesting them to leave the city. After Paul and Silas came out of the prison, they went to Lydia’s house, where they met with the brothers and sisters and encouraged them. Then they left.</a:t>
            </a:r>
          </a:p>
          <a:p>
            <a:pPr marL="0" indent="0">
              <a:buNone/>
            </a:pPr>
            <a:endParaRPr lang="en-GB" dirty="0">
              <a:solidFill>
                <a:schemeClr val="bg1"/>
              </a:solidFill>
            </a:endParaRPr>
          </a:p>
        </p:txBody>
      </p:sp>
    </p:spTree>
    <p:extLst>
      <p:ext uri="{BB962C8B-B14F-4D97-AF65-F5344CB8AC3E}">
        <p14:creationId xmlns:p14="http://schemas.microsoft.com/office/powerpoint/2010/main" val="3557584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ECA290-DD80-347A-034E-192EB825EDBD}"/>
              </a:ext>
            </a:extLst>
          </p:cNvPr>
          <p:cNvSpPr txBox="1"/>
          <p:nvPr/>
        </p:nvSpPr>
        <p:spPr>
          <a:xfrm>
            <a:off x="273866" y="1148203"/>
            <a:ext cx="4356585" cy="3694373"/>
          </a:xfrm>
          <a:prstGeom prst="rect">
            <a:avLst/>
          </a:prstGeom>
        </p:spPr>
        <p:txBody>
          <a:bodyPr vert="horz" lIns="91440" tIns="45720" rIns="91440" bIns="45720" rtlCol="0">
            <a:normAutofit/>
          </a:bodyPr>
          <a:lstStyle/>
          <a:p>
            <a:pPr algn="ctr">
              <a:lnSpc>
                <a:spcPct val="90000"/>
              </a:lnSpc>
              <a:spcAft>
                <a:spcPts val="600"/>
              </a:spcAft>
            </a:pPr>
            <a:r>
              <a:rPr lang="en-US" sz="2800" dirty="0"/>
              <a:t>Paul </a:t>
            </a:r>
            <a:r>
              <a:rPr lang="en-US" sz="2800" u="sng" dirty="0"/>
              <a:t>looked directly </a:t>
            </a:r>
            <a:r>
              <a:rPr lang="en-US" sz="2800" dirty="0"/>
              <a:t>at him, saw that he had faith… </a:t>
            </a:r>
          </a:p>
        </p:txBody>
      </p:sp>
      <p:pic>
        <p:nvPicPr>
          <p:cNvPr id="4098" name="Picture 2" descr="While in Lystra Paul and Barnabas saw a man who had been lame from birth. He had been sitting and listening as Paul preached. Paul looked at him and knew he had the faith to be healed. – Slide 2">
            <a:extLst>
              <a:ext uri="{FF2B5EF4-FFF2-40B4-BE49-F238E27FC236}">
                <a16:creationId xmlns:a16="http://schemas.microsoft.com/office/drawing/2014/main" id="{30A29F06-D278-A622-199A-8C813618A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638" r="-1" b="24771"/>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5" descr="Seeing with X-Ray Vision - Fun Kids - the UK's children's radio station">
            <a:extLst>
              <a:ext uri="{FF2B5EF4-FFF2-40B4-BE49-F238E27FC236}">
                <a16:creationId xmlns:a16="http://schemas.microsoft.com/office/drawing/2014/main" id="{08038C79-2BC2-AE9F-B7A3-EBF750F9AC24}"/>
              </a:ext>
            </a:extLst>
          </p:cNvPr>
          <p:cNvPicPr>
            <a:picLocks noChangeAspect="1"/>
          </p:cNvPicPr>
          <p:nvPr/>
        </p:nvPicPr>
        <p:blipFill>
          <a:blip r:embed="rId4">
            <a:extLst>
              <a:ext uri="{28A0092B-C50C-407E-A947-70E740481C1C}">
                <a14:useLocalDpi xmlns:a14="http://schemas.microsoft.com/office/drawing/2010/main" val="0"/>
              </a:ext>
            </a:extLst>
          </a:blip>
          <a:srcRect t="9440" b="16895"/>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p:spPr>
      </p:pic>
    </p:spTree>
    <p:extLst>
      <p:ext uri="{BB962C8B-B14F-4D97-AF65-F5344CB8AC3E}">
        <p14:creationId xmlns:p14="http://schemas.microsoft.com/office/powerpoint/2010/main" val="247291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pour water on ping pong">
            <a:extLst>
              <a:ext uri="{FF2B5EF4-FFF2-40B4-BE49-F238E27FC236}">
                <a16:creationId xmlns:a16="http://schemas.microsoft.com/office/drawing/2014/main" id="{15773822-AE6E-E863-497D-68119A5FC7D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364" b="89927" l="3824" r="90000">
                        <a14:foregroundMark x1="5882" y1="16579" x2="18088" y2="9129"/>
                        <a14:foregroundMark x1="18088" y1="9129" x2="35735" y2="9654"/>
                        <a14:foregroundMark x1="35735" y1="9654" x2="45735" y2="18258"/>
                        <a14:foregroundMark x1="45735" y1="18258" x2="53235" y2="39349"/>
                        <a14:foregroundMark x1="53235" y1="39349" x2="53235" y2="40189"/>
                        <a14:foregroundMark x1="5588" y1="1364" x2="3824" y2="17314"/>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499187"/>
            <a:ext cx="3601779" cy="504979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lass of water isolated on white Royalty Free Vector Image">
            <a:extLst>
              <a:ext uri="{FF2B5EF4-FFF2-40B4-BE49-F238E27FC236}">
                <a16:creationId xmlns:a16="http://schemas.microsoft.com/office/drawing/2014/main" id="{9D8083EE-98E7-A39C-3D31-017CF567953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35800" y1="77222" x2="37600" y2="77037"/>
                        <a14:backgroundMark x1="63500" y1="78148" x2="63500" y2="78148"/>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2557129"/>
            <a:ext cx="4064296" cy="340773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EB58DF38-9377-BC9E-94A0-3C130A6FF87C}"/>
              </a:ext>
            </a:extLst>
          </p:cNvPr>
          <p:cNvSpPr/>
          <p:nvPr/>
        </p:nvSpPr>
        <p:spPr>
          <a:xfrm>
            <a:off x="5982143" y="3078125"/>
            <a:ext cx="547576" cy="5635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580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wipe(up)">
                                      <p:cBhvr>
                                        <p:cTn id="13" dur="500"/>
                                        <p:tgtEl>
                                          <p:spTgt spid="5122"/>
                                        </p:tgtEl>
                                      </p:cBhvr>
                                    </p:animEffect>
                                  </p:childTnLst>
                                </p:cTn>
                              </p:par>
                            </p:childTnLst>
                          </p:cTn>
                        </p:par>
                        <p:par>
                          <p:cTn id="14" fill="hold">
                            <p:stCondLst>
                              <p:cond delay="500"/>
                            </p:stCondLst>
                            <p:childTnLst>
                              <p:par>
                                <p:cTn id="15" presetID="1" presetClass="exit" presetSubtype="0" fill="hold" nodeType="afterEffect">
                                  <p:stCondLst>
                                    <p:cond delay="0"/>
                                  </p:stCondLst>
                                  <p:childTnLst>
                                    <p:set>
                                      <p:cBhvr>
                                        <p:cTn id="16" dur="1" fill="hold">
                                          <p:stCondLst>
                                            <p:cond delay="0"/>
                                          </p:stCondLst>
                                        </p:cTn>
                                        <p:tgtEl>
                                          <p:spTgt spid="5124"/>
                                        </p:tgtEl>
                                        <p:attrNameLst>
                                          <p:attrName>style.visibility</p:attrName>
                                        </p:attrNameLst>
                                      </p:cBhvr>
                                      <p:to>
                                        <p:strVal val="hidden"/>
                                      </p:to>
                                    </p:set>
                                  </p:childTnLst>
                                </p:cTn>
                              </p:par>
                              <p:par>
                                <p:cTn id="17" presetID="42" presetClass="path" presetSubtype="0" accel="50000" decel="50000" fill="hold" grpId="1" nodeType="withEffect">
                                  <p:stCondLst>
                                    <p:cond delay="0"/>
                                  </p:stCondLst>
                                  <p:childTnLst>
                                    <p:animMotion origin="layout" path="M -8.33333E-7 -4.81481E-6 L 0.00065 0.13959 " pathEditMode="relative" rAng="0" ptsTypes="AA">
                                      <p:cBhvr>
                                        <p:cTn id="18" dur="2000" fill="hold"/>
                                        <p:tgtEl>
                                          <p:spTgt spid="4"/>
                                        </p:tgtEl>
                                        <p:attrNameLst>
                                          <p:attrName>ppt_x</p:attrName>
                                          <p:attrName>ppt_y</p:attrName>
                                        </p:attrNameLst>
                                      </p:cBhvr>
                                      <p:rCtr x="26" y="69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57658-E305-00B5-B0AD-1A80BD9F94FE}"/>
            </a:ext>
          </a:extLst>
        </p:cNvPr>
        <p:cNvGrpSpPr/>
        <p:nvPr/>
      </p:nvGrpSpPr>
      <p:grpSpPr>
        <a:xfrm>
          <a:off x="0" y="0"/>
          <a:ext cx="0" cy="0"/>
          <a:chOff x="0" y="0"/>
          <a:chExt cx="0" cy="0"/>
        </a:xfrm>
      </p:grpSpPr>
      <p:pic>
        <p:nvPicPr>
          <p:cNvPr id="5124" name="Picture 4" descr="Glass of water isolated on white Royalty Free Vector Image">
            <a:extLst>
              <a:ext uri="{FF2B5EF4-FFF2-40B4-BE49-F238E27FC236}">
                <a16:creationId xmlns:a16="http://schemas.microsoft.com/office/drawing/2014/main" id="{3642163A-9906-7076-C051-01AC87F9639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backgroundMark x1="35800" y1="77222" x2="37600" y2="77037"/>
                        <a14:backgroundMark x1="63500" y1="78148" x2="63500" y2="78148"/>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2543839"/>
            <a:ext cx="4064296" cy="340773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pour water on ping pong">
            <a:extLst>
              <a:ext uri="{FF2B5EF4-FFF2-40B4-BE49-F238E27FC236}">
                <a16:creationId xmlns:a16="http://schemas.microsoft.com/office/drawing/2014/main" id="{C4A02257-E4DF-FED3-C7A2-6B3569DF65F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364" b="89927" l="3824" r="90000">
                        <a14:foregroundMark x1="5882" y1="16579" x2="18088" y2="9129"/>
                        <a14:foregroundMark x1="18088" y1="9129" x2="35735" y2="9654"/>
                        <a14:foregroundMark x1="35735" y1="9654" x2="45735" y2="18258"/>
                        <a14:foregroundMark x1="45735" y1="18258" x2="53235" y2="39349"/>
                        <a14:foregroundMark x1="53235" y1="39349" x2="53235" y2="40189"/>
                        <a14:foregroundMark x1="5588" y1="1364" x2="3824" y2="17314"/>
                      </a14:backgroundRemoval>
                    </a14:imgEffect>
                  </a14:imgLayer>
                </a14:imgProps>
              </a:ext>
              <a:ext uri="{28A0092B-C50C-407E-A947-70E740481C1C}">
                <a14:useLocalDpi xmlns:a14="http://schemas.microsoft.com/office/drawing/2010/main" val="0"/>
              </a:ext>
            </a:extLst>
          </a:blip>
          <a:srcRect/>
          <a:stretch>
            <a:fillRect/>
          </a:stretch>
        </p:blipFill>
        <p:spPr bwMode="auto">
          <a:xfrm>
            <a:off x="4223783" y="499187"/>
            <a:ext cx="3601779" cy="504979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93B9F50A-3B71-F141-05D1-B62FDE069A71}"/>
              </a:ext>
            </a:extLst>
          </p:cNvPr>
          <p:cNvSpPr/>
          <p:nvPr/>
        </p:nvSpPr>
        <p:spPr>
          <a:xfrm>
            <a:off x="5992776" y="4040368"/>
            <a:ext cx="547576" cy="5635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9E45C4D-77BC-61F7-14C6-210EAF5EF77A}"/>
              </a:ext>
            </a:extLst>
          </p:cNvPr>
          <p:cNvSpPr txBox="1"/>
          <p:nvPr/>
        </p:nvSpPr>
        <p:spPr>
          <a:xfrm>
            <a:off x="236133" y="5778158"/>
            <a:ext cx="3262705"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 you want to spot and nurture faith</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Tree>
    <p:extLst>
      <p:ext uri="{BB962C8B-B14F-4D97-AF65-F5344CB8AC3E}">
        <p14:creationId xmlns:p14="http://schemas.microsoft.com/office/powerpoint/2010/main" val="241503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122"/>
                                        </p:tgtEl>
                                        <p:attrNameLst>
                                          <p:attrName>style.visibility</p:attrName>
                                        </p:attrNameLst>
                                      </p:cBhvr>
                                      <p:to>
                                        <p:strVal val="hidden"/>
                                      </p:to>
                                    </p:set>
                                  </p:childTnLst>
                                </p:cTn>
                              </p:par>
                              <p:par>
                                <p:cTn id="7" presetID="64" presetClass="path" presetSubtype="0" accel="50000" decel="50000" fill="hold" grpId="0" nodeType="withEffect">
                                  <p:stCondLst>
                                    <p:cond delay="0"/>
                                  </p:stCondLst>
                                  <p:childTnLst>
                                    <p:animMotion origin="layout" path="M -2.29167E-6 -2.59259E-6 L -0.00195 -0.1324 " pathEditMode="relative" rAng="0" ptsTypes="AA">
                                      <p:cBhvr>
                                        <p:cTn id="8" dur="2000" fill="hold"/>
                                        <p:tgtEl>
                                          <p:spTgt spid="4"/>
                                        </p:tgtEl>
                                        <p:attrNameLst>
                                          <p:attrName>ppt_x</p:attrName>
                                          <p:attrName>ppt_y</p:attrName>
                                        </p:attrNameLst>
                                      </p:cBhvr>
                                      <p:rCtr x="-104" y="-6620"/>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So Paul called to him in a loud voice, ‘Stand up!’ And the man jumped to his feet and started walking. The crowds who saw this started shouting in their local dialect, ‘These men are gods in human form!’ – Slide 3">
            <a:extLst>
              <a:ext uri="{FF2B5EF4-FFF2-40B4-BE49-F238E27FC236}">
                <a16:creationId xmlns:a16="http://schemas.microsoft.com/office/drawing/2014/main" id="{74C4C2CD-9BF5-59E3-524A-BBB68882FAB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55595" y="-2788"/>
            <a:ext cx="9116122" cy="68370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98E435-F78A-3FDD-DD1B-C1B18FDFFCFF}"/>
              </a:ext>
            </a:extLst>
          </p:cNvPr>
          <p:cNvSpPr txBox="1"/>
          <p:nvPr/>
        </p:nvSpPr>
        <p:spPr>
          <a:xfrm>
            <a:off x="6684637" y="5903893"/>
            <a:ext cx="3987080"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 you want be a minister of the Spirit</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Tree>
    <p:extLst>
      <p:ext uri="{BB962C8B-B14F-4D97-AF65-F5344CB8AC3E}">
        <p14:creationId xmlns:p14="http://schemas.microsoft.com/office/powerpoint/2010/main" val="146383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Rearview of rows of people watching a movie in a theater">
            <a:extLst>
              <a:ext uri="{FF2B5EF4-FFF2-40B4-BE49-F238E27FC236}">
                <a16:creationId xmlns:a16="http://schemas.microsoft.com/office/drawing/2014/main" id="{3B01B1CF-05F1-0F1F-238A-D8E1E2DC6E64}"/>
              </a:ext>
            </a:extLst>
          </p:cNvPr>
          <p:cNvPicPr>
            <a:picLocks noChangeAspect="1"/>
          </p:cNvPicPr>
          <p:nvPr/>
        </p:nvPicPr>
        <p:blipFill>
          <a:blip r:embed="rId3">
            <a:alphaModFix/>
          </a:blip>
          <a:srcRect t="6163" b="9567"/>
          <a:stretch/>
        </p:blipFill>
        <p:spPr>
          <a:xfrm>
            <a:off x="20" y="10"/>
            <a:ext cx="12191979" cy="6857990"/>
          </a:xfrm>
          <a:prstGeom prst="rect">
            <a:avLst/>
          </a:prstGeom>
        </p:spPr>
      </p:pic>
      <p:sp>
        <p:nvSpPr>
          <p:cNvPr id="8" name="Rectangle 7">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26AFE1-6F3C-8902-5DC9-073D430B757F}"/>
              </a:ext>
            </a:extLst>
          </p:cNvPr>
          <p:cNvSpPr>
            <a:spLocks noGrp="1"/>
          </p:cNvSpPr>
          <p:nvPr>
            <p:ph type="title"/>
          </p:nvPr>
        </p:nvSpPr>
        <p:spPr>
          <a:xfrm>
            <a:off x="761999" y="1137434"/>
            <a:ext cx="10588257" cy="1520987"/>
          </a:xfrm>
        </p:spPr>
        <p:txBody>
          <a:bodyPr vert="horz" lIns="91440" tIns="45720" rIns="91440" bIns="45720" rtlCol="0" anchor="t">
            <a:normAutofit/>
          </a:bodyPr>
          <a:lstStyle/>
          <a:p>
            <a:pPr algn="ctr"/>
            <a:r>
              <a:rPr lang="en-US" sz="4000" dirty="0">
                <a:solidFill>
                  <a:srgbClr val="FFFFFF"/>
                </a:solidFill>
              </a:rPr>
              <a:t>Presenting the gospel to a pagan audience</a:t>
            </a:r>
          </a:p>
        </p:txBody>
      </p:sp>
      <p:sp>
        <p:nvSpPr>
          <p:cNvPr id="10" name="Rectangle 9">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3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4EF4-6A05-CAD7-B0FD-3DD8D2017083}"/>
              </a:ext>
            </a:extLst>
          </p:cNvPr>
          <p:cNvSpPr>
            <a:spLocks noGrp="1"/>
          </p:cNvSpPr>
          <p:nvPr>
            <p:ph type="title"/>
          </p:nvPr>
        </p:nvSpPr>
        <p:spPr/>
        <p:txBody>
          <a:bodyPr>
            <a:normAutofit/>
          </a:bodyPr>
          <a:lstStyle/>
          <a:p>
            <a:pPr algn="ctr"/>
            <a:r>
              <a:rPr lang="en-GB" dirty="0"/>
              <a:t>“You are worshiping idols, and you need a new master” </a:t>
            </a:r>
          </a:p>
        </p:txBody>
      </p:sp>
      <p:graphicFrame>
        <p:nvGraphicFramePr>
          <p:cNvPr id="4" name="Content Placeholder 3">
            <a:extLst>
              <a:ext uri="{FF2B5EF4-FFF2-40B4-BE49-F238E27FC236}">
                <a16:creationId xmlns:a16="http://schemas.microsoft.com/office/drawing/2014/main" id="{ACEA813D-79D3-44D0-113F-F354878A499B}"/>
              </a:ext>
            </a:extLst>
          </p:cNvPr>
          <p:cNvGraphicFramePr>
            <a:graphicFrameLocks noGrp="1"/>
          </p:cNvGraphicFramePr>
          <p:nvPr>
            <p:ph idx="1"/>
            <p:extLst>
              <p:ext uri="{D42A27DB-BD31-4B8C-83A1-F6EECF244321}">
                <p14:modId xmlns:p14="http://schemas.microsoft.com/office/powerpoint/2010/main" val="2125499797"/>
              </p:ext>
            </p:extLst>
          </p:nvPr>
        </p:nvGraphicFramePr>
        <p:xfrm>
          <a:off x="838200" y="1825625"/>
          <a:ext cx="10515600" cy="32004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430178526"/>
                    </a:ext>
                  </a:extLst>
                </a:gridCol>
                <a:gridCol w="5257800">
                  <a:extLst>
                    <a:ext uri="{9D8B030D-6E8A-4147-A177-3AD203B41FA5}">
                      <a16:colId xmlns:a16="http://schemas.microsoft.com/office/drawing/2014/main" val="1914902450"/>
                    </a:ext>
                  </a:extLst>
                </a:gridCol>
              </a:tblGrid>
              <a:tr h="370840">
                <a:tc>
                  <a:txBody>
                    <a:bodyPr/>
                    <a:lstStyle/>
                    <a:p>
                      <a:r>
                        <a:rPr lang="en-GB" sz="2400" dirty="0"/>
                        <a:t>Profession/Situation</a:t>
                      </a:r>
                    </a:p>
                  </a:txBody>
                  <a:tcPr/>
                </a:tc>
                <a:tc>
                  <a:txBody>
                    <a:bodyPr/>
                    <a:lstStyle/>
                    <a:p>
                      <a:r>
                        <a:rPr lang="en-GB" sz="2400" dirty="0"/>
                        <a:t>God </a:t>
                      </a:r>
                    </a:p>
                  </a:txBody>
                  <a:tcPr/>
                </a:tc>
                <a:extLst>
                  <a:ext uri="{0D108BD9-81ED-4DB2-BD59-A6C34878D82A}">
                    <a16:rowId xmlns:a16="http://schemas.microsoft.com/office/drawing/2014/main" val="945312985"/>
                  </a:ext>
                </a:extLst>
              </a:tr>
              <a:tr h="370840">
                <a:tc>
                  <a:txBody>
                    <a:bodyPr/>
                    <a:lstStyle/>
                    <a:p>
                      <a:r>
                        <a:rPr lang="en-GB" sz="2400" dirty="0"/>
                        <a:t>Soldier</a:t>
                      </a:r>
                    </a:p>
                  </a:txBody>
                  <a:tcPr/>
                </a:tc>
                <a:tc>
                  <a:txBody>
                    <a:bodyPr/>
                    <a:lstStyle/>
                    <a:p>
                      <a:r>
                        <a:rPr lang="en-GB" sz="2400" dirty="0"/>
                        <a:t>God of war</a:t>
                      </a:r>
                    </a:p>
                  </a:txBody>
                  <a:tcPr/>
                </a:tc>
                <a:extLst>
                  <a:ext uri="{0D108BD9-81ED-4DB2-BD59-A6C34878D82A}">
                    <a16:rowId xmlns:a16="http://schemas.microsoft.com/office/drawing/2014/main" val="3059678605"/>
                  </a:ext>
                </a:extLst>
              </a:tr>
              <a:tr h="370840">
                <a:tc>
                  <a:txBody>
                    <a:bodyPr/>
                    <a:lstStyle/>
                    <a:p>
                      <a:r>
                        <a:rPr lang="en-GB" sz="2400" dirty="0"/>
                        <a:t>Merchant</a:t>
                      </a:r>
                    </a:p>
                  </a:txBody>
                  <a:tcPr/>
                </a:tc>
                <a:tc>
                  <a:txBody>
                    <a:bodyPr/>
                    <a:lstStyle/>
                    <a:p>
                      <a:r>
                        <a:rPr lang="en-GB" sz="2400" dirty="0"/>
                        <a:t>God of commerce</a:t>
                      </a:r>
                    </a:p>
                  </a:txBody>
                  <a:tcPr/>
                </a:tc>
                <a:extLst>
                  <a:ext uri="{0D108BD9-81ED-4DB2-BD59-A6C34878D82A}">
                    <a16:rowId xmlns:a16="http://schemas.microsoft.com/office/drawing/2014/main" val="2028986251"/>
                  </a:ext>
                </a:extLst>
              </a:tr>
              <a:tr h="370840">
                <a:tc>
                  <a:txBody>
                    <a:bodyPr/>
                    <a:lstStyle/>
                    <a:p>
                      <a:r>
                        <a:rPr lang="en-GB" sz="2400" dirty="0"/>
                        <a:t>Farmer</a:t>
                      </a:r>
                    </a:p>
                  </a:txBody>
                  <a:tcPr/>
                </a:tc>
                <a:tc>
                  <a:txBody>
                    <a:bodyPr/>
                    <a:lstStyle/>
                    <a:p>
                      <a:r>
                        <a:rPr lang="en-GB" sz="2400" dirty="0"/>
                        <a:t>God of agriculture</a:t>
                      </a:r>
                    </a:p>
                  </a:txBody>
                  <a:tcPr/>
                </a:tc>
                <a:extLst>
                  <a:ext uri="{0D108BD9-81ED-4DB2-BD59-A6C34878D82A}">
                    <a16:rowId xmlns:a16="http://schemas.microsoft.com/office/drawing/2014/main" val="486928714"/>
                  </a:ext>
                </a:extLst>
              </a:tr>
              <a:tr h="370840">
                <a:tc>
                  <a:txBody>
                    <a:bodyPr/>
                    <a:lstStyle/>
                    <a:p>
                      <a:r>
                        <a:rPr lang="en-GB" sz="2400" dirty="0"/>
                        <a:t>Artist</a:t>
                      </a:r>
                    </a:p>
                  </a:txBody>
                  <a:tcPr/>
                </a:tc>
                <a:tc>
                  <a:txBody>
                    <a:bodyPr/>
                    <a:lstStyle/>
                    <a:p>
                      <a:r>
                        <a:rPr lang="en-GB" sz="2400" dirty="0"/>
                        <a:t>God of music &amp; art</a:t>
                      </a:r>
                    </a:p>
                  </a:txBody>
                  <a:tcPr/>
                </a:tc>
                <a:extLst>
                  <a:ext uri="{0D108BD9-81ED-4DB2-BD59-A6C34878D82A}">
                    <a16:rowId xmlns:a16="http://schemas.microsoft.com/office/drawing/2014/main" val="17833666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Politician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God of power</a:t>
                      </a:r>
                    </a:p>
                  </a:txBody>
                  <a:tcPr/>
                </a:tc>
                <a:extLst>
                  <a:ext uri="{0D108BD9-81ED-4DB2-BD59-A6C34878D82A}">
                    <a16:rowId xmlns:a16="http://schemas.microsoft.com/office/drawing/2014/main" val="24137123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Lonely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God of romance</a:t>
                      </a:r>
                    </a:p>
                  </a:txBody>
                  <a:tcPr/>
                </a:tc>
                <a:extLst>
                  <a:ext uri="{0D108BD9-81ED-4DB2-BD59-A6C34878D82A}">
                    <a16:rowId xmlns:a16="http://schemas.microsoft.com/office/drawing/2014/main" val="316596344"/>
                  </a:ext>
                </a:extLst>
              </a:tr>
            </a:tbl>
          </a:graphicData>
        </a:graphic>
      </p:graphicFrame>
    </p:spTree>
    <p:extLst>
      <p:ext uri="{BB962C8B-B14F-4D97-AF65-F5344CB8AC3E}">
        <p14:creationId xmlns:p14="http://schemas.microsoft.com/office/powerpoint/2010/main" val="395417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oy Climbing In Kitchen High-Res Stock Photo - Getty Images">
            <a:extLst>
              <a:ext uri="{FF2B5EF4-FFF2-40B4-BE49-F238E27FC236}">
                <a16:creationId xmlns:a16="http://schemas.microsoft.com/office/drawing/2014/main" id="{F7C856D5-9538-02C4-2030-3651D20AA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194" y="0"/>
            <a:ext cx="45735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and in the Empty Cookie Jar – MSsymptoms.me">
            <a:extLst>
              <a:ext uri="{FF2B5EF4-FFF2-40B4-BE49-F238E27FC236}">
                <a16:creationId xmlns:a16="http://schemas.microsoft.com/office/drawing/2014/main" id="{76D18A07-524A-2402-7F87-790AD88B2C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064" y="2976404"/>
            <a:ext cx="3990761" cy="36187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73242D8-46F9-A227-0720-6585D337DA84}"/>
              </a:ext>
            </a:extLst>
          </p:cNvPr>
          <p:cNvSpPr txBox="1"/>
          <p:nvPr/>
        </p:nvSpPr>
        <p:spPr>
          <a:xfrm>
            <a:off x="327219" y="733711"/>
            <a:ext cx="6521259" cy="1384995"/>
          </a:xfrm>
          <a:prstGeom prst="rect">
            <a:avLst/>
          </a:prstGeom>
          <a:noFill/>
        </p:spPr>
        <p:txBody>
          <a:bodyPr wrap="square">
            <a:spAutoFit/>
          </a:bodyPr>
          <a:lstStyle/>
          <a:p>
            <a:r>
              <a:rPr lang="en-GB" sz="2800" dirty="0"/>
              <a:t>We are bringing you good news, telling you to turn from these </a:t>
            </a:r>
            <a:r>
              <a:rPr lang="en-GB" sz="2800" u="sng" dirty="0"/>
              <a:t>worthless</a:t>
            </a:r>
            <a:r>
              <a:rPr lang="en-GB" sz="2800" dirty="0"/>
              <a:t> things to the living God</a:t>
            </a:r>
          </a:p>
        </p:txBody>
      </p:sp>
    </p:spTree>
    <p:extLst>
      <p:ext uri="{BB962C8B-B14F-4D97-AF65-F5344CB8AC3E}">
        <p14:creationId xmlns:p14="http://schemas.microsoft.com/office/powerpoint/2010/main" val="373417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circle(out)">
                                      <p:cBhvr>
                                        <p:cTn id="12"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ips for fishing in shallow water - The Fishing Website">
            <a:extLst>
              <a:ext uri="{FF2B5EF4-FFF2-40B4-BE49-F238E27FC236}">
                <a16:creationId xmlns:a16="http://schemas.microsoft.com/office/drawing/2014/main" id="{4F6BD801-D099-C480-34F4-F2E3BE7BD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0" y="0"/>
            <a:ext cx="6000750" cy="309562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A Stripped marlin swims beneath a massive sardine bait ball in Baja!  Sardines and other bait fish instinctually form bait balls as a defense  mechanism against predators. Unlike a swarm of insects">
            <a:extLst>
              <a:ext uri="{FF2B5EF4-FFF2-40B4-BE49-F238E27FC236}">
                <a16:creationId xmlns:a16="http://schemas.microsoft.com/office/drawing/2014/main" id="{08C2615A-51F3-F17D-2D24-1BE0F90BA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250" y="2864774"/>
            <a:ext cx="6000750" cy="39932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720E47B-05DE-CA32-291C-26B571946168}"/>
              </a:ext>
            </a:extLst>
          </p:cNvPr>
          <p:cNvSpPr txBox="1"/>
          <p:nvPr/>
        </p:nvSpPr>
        <p:spPr>
          <a:xfrm>
            <a:off x="512590" y="1191687"/>
            <a:ext cx="4915330" cy="3970318"/>
          </a:xfrm>
          <a:prstGeom prst="rect">
            <a:avLst/>
          </a:prstGeom>
          <a:noFill/>
        </p:spPr>
        <p:txBody>
          <a:bodyPr wrap="square">
            <a:spAutoFit/>
          </a:bodyPr>
          <a:lstStyle/>
          <a:p>
            <a:pPr rtl="0"/>
            <a:r>
              <a:rPr lang="en-GB" sz="2800" b="1" i="0" u="none" strike="noStrike" dirty="0">
                <a:solidFill>
                  <a:srgbClr val="000000"/>
                </a:solidFill>
                <a:effectLst/>
              </a:rPr>
              <a:t>Identifying Idols</a:t>
            </a:r>
          </a:p>
          <a:p>
            <a:pPr rtl="0"/>
            <a:endParaRPr lang="en-GB" sz="2800" b="0" dirty="0">
              <a:effectLst/>
            </a:endParaRPr>
          </a:p>
          <a:p>
            <a:pPr rtl="0" fontAlgn="base">
              <a:buFont typeface="+mj-lt"/>
              <a:buAutoNum type="arabicPeriod"/>
            </a:pPr>
            <a:r>
              <a:rPr lang="en-GB" sz="2800" b="0" dirty="0">
                <a:effectLst/>
              </a:rPr>
              <a:t> </a:t>
            </a:r>
            <a:r>
              <a:rPr lang="en-GB" sz="2800" b="0" i="0" u="none" strike="noStrike" dirty="0">
                <a:solidFill>
                  <a:srgbClr val="000000"/>
                </a:solidFill>
                <a:effectLst/>
              </a:rPr>
              <a:t>Imagination </a:t>
            </a:r>
          </a:p>
          <a:p>
            <a:pPr rtl="0" fontAlgn="base">
              <a:buFont typeface="+mj-lt"/>
              <a:buAutoNum type="arabicPeriod"/>
            </a:pPr>
            <a:endParaRPr lang="en-GB" sz="2800" b="0" i="0" u="none" strike="noStrike" dirty="0">
              <a:solidFill>
                <a:srgbClr val="000000"/>
              </a:solidFill>
              <a:effectLst/>
            </a:endParaRPr>
          </a:p>
          <a:p>
            <a:pPr rtl="0" fontAlgn="base">
              <a:buFont typeface="+mj-lt"/>
              <a:buAutoNum type="arabicPeriod"/>
            </a:pPr>
            <a:r>
              <a:rPr lang="en-GB" sz="2800" b="0" i="0" u="none" strike="noStrike" dirty="0">
                <a:solidFill>
                  <a:srgbClr val="000000"/>
                </a:solidFill>
                <a:effectLst/>
              </a:rPr>
              <a:t> Money </a:t>
            </a:r>
          </a:p>
          <a:p>
            <a:pPr rtl="0" fontAlgn="base">
              <a:buFont typeface="+mj-lt"/>
              <a:buAutoNum type="arabicPeriod"/>
            </a:pPr>
            <a:endParaRPr lang="en-GB" sz="2800" dirty="0">
              <a:solidFill>
                <a:srgbClr val="000000"/>
              </a:solidFill>
            </a:endParaRPr>
          </a:p>
          <a:p>
            <a:pPr rtl="0" fontAlgn="base">
              <a:buFont typeface="+mj-lt"/>
              <a:buAutoNum type="arabicPeriod"/>
            </a:pPr>
            <a:r>
              <a:rPr lang="en-GB" sz="2800" b="0" i="0" u="none" strike="noStrike" dirty="0">
                <a:solidFill>
                  <a:srgbClr val="000000"/>
                </a:solidFill>
                <a:effectLst/>
              </a:rPr>
              <a:t> Disappointment </a:t>
            </a:r>
          </a:p>
          <a:p>
            <a:pPr rtl="0" fontAlgn="base">
              <a:buFont typeface="+mj-lt"/>
              <a:buAutoNum type="arabicPeriod"/>
            </a:pPr>
            <a:endParaRPr lang="en-GB" sz="2800" b="0" i="0" u="none" strike="noStrike" dirty="0">
              <a:solidFill>
                <a:srgbClr val="000000"/>
              </a:solidFill>
              <a:effectLst/>
            </a:endParaRPr>
          </a:p>
          <a:p>
            <a:pPr rtl="0" fontAlgn="base">
              <a:buFont typeface="+mj-lt"/>
              <a:buAutoNum type="arabicPeriod"/>
            </a:pPr>
            <a:r>
              <a:rPr lang="en-GB" sz="2800" b="0" i="0" u="none" strike="noStrike" dirty="0">
                <a:solidFill>
                  <a:srgbClr val="000000"/>
                </a:solidFill>
                <a:effectLst/>
              </a:rPr>
              <a:t> Uncontrollable emotions </a:t>
            </a:r>
            <a:endParaRPr lang="en-GB" sz="2800" dirty="0"/>
          </a:p>
        </p:txBody>
      </p:sp>
    </p:spTree>
    <p:extLst>
      <p:ext uri="{BB962C8B-B14F-4D97-AF65-F5344CB8AC3E}">
        <p14:creationId xmlns:p14="http://schemas.microsoft.com/office/powerpoint/2010/main" val="88109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9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A568C736-C060-E632-89DB-3C10AC29C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651" y="17795"/>
            <a:ext cx="9116622" cy="6837467"/>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8330AA9A-DE58-3A83-75E0-A3744AC749CE}"/>
              </a:ext>
            </a:extLst>
          </p:cNvPr>
          <p:cNvSpPr/>
          <p:nvPr/>
        </p:nvSpPr>
        <p:spPr>
          <a:xfrm>
            <a:off x="3503428" y="5700260"/>
            <a:ext cx="8139223" cy="887819"/>
          </a:xfrm>
          <a:prstGeom prst="wedgeRoundRectCallout">
            <a:avLst>
              <a:gd name="adj1" fmla="val -58390"/>
              <a:gd name="adj2" fmla="val -12851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a:solidFill>
                  <a:schemeClr val="bg1"/>
                </a:solidFill>
              </a:rPr>
              <a:t>“The gods have come down to us in human form!” </a:t>
            </a:r>
            <a:endParaRPr lang="en-GB" sz="2800" dirty="0"/>
          </a:p>
        </p:txBody>
      </p:sp>
    </p:spTree>
    <p:extLst>
      <p:ext uri="{BB962C8B-B14F-4D97-AF65-F5344CB8AC3E}">
        <p14:creationId xmlns:p14="http://schemas.microsoft.com/office/powerpoint/2010/main" val="3534442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Earth From Space: How Pioneering Photos Changed Our View Of The Planet |  HistoryExtra">
            <a:extLst>
              <a:ext uri="{FF2B5EF4-FFF2-40B4-BE49-F238E27FC236}">
                <a16:creationId xmlns:a16="http://schemas.microsoft.com/office/drawing/2014/main" id="{7CD03589-C48F-1E76-6128-9A68F88C4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8282"/>
            <a:ext cx="10708496" cy="7146282"/>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Astronaut Png Images – Browse 74,172 Stock Photos, Vectors, and Video |  Adobe Stock">
            <a:extLst>
              <a:ext uri="{FF2B5EF4-FFF2-40B4-BE49-F238E27FC236}">
                <a16:creationId xmlns:a16="http://schemas.microsoft.com/office/drawing/2014/main" id="{6A21714A-0594-8E20-822D-1E871FE270C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1667" l="10000" r="90000">
                        <a14:foregroundMark x1="69444" y1="91667" x2="69444" y2="91667"/>
                      </a14:backgroundRemoval>
                    </a14:imgEffect>
                  </a14:imgLayer>
                </a14:imgProps>
              </a:ext>
              <a:ext uri="{28A0092B-C50C-407E-A947-70E740481C1C}">
                <a14:useLocalDpi xmlns:a14="http://schemas.microsoft.com/office/drawing/2010/main" val="0"/>
              </a:ext>
            </a:extLst>
          </a:blip>
          <a:srcRect/>
          <a:stretch>
            <a:fillRect/>
          </a:stretch>
        </p:blipFill>
        <p:spPr bwMode="auto">
          <a:xfrm>
            <a:off x="8529795" y="2495044"/>
            <a:ext cx="2989433" cy="29894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7069" y="2732567"/>
            <a:ext cx="4654931" cy="4125433"/>
          </a:xfrm>
          <a:prstGeom prst="rect">
            <a:avLst/>
          </a:prstGeom>
        </p:spPr>
      </p:pic>
    </p:spTree>
    <p:extLst>
      <p:ext uri="{BB962C8B-B14F-4D97-AF65-F5344CB8AC3E}">
        <p14:creationId xmlns:p14="http://schemas.microsoft.com/office/powerpoint/2010/main" val="225821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0.06693 0.04977 L -0.27032 0.16042 C -0.31342 0.18727 -0.36797 0.1801 -0.41928 0.14514 C -0.47761 0.10533 -0.51862 0.04723 -0.54063 -0.02407 L -0.65 -0.34815 " pathEditMode="relative" rAng="1260000" ptsTypes="AAAAA">
                                      <p:cBhvr>
                                        <p:cTn id="6" dur="4000" fill="hold"/>
                                        <p:tgtEl>
                                          <p:spTgt spid="9218"/>
                                        </p:tgtEl>
                                        <p:attrNameLst>
                                          <p:attrName>ppt_x</p:attrName>
                                          <p:attrName>ppt_y</p:attrName>
                                        </p:attrNameLst>
                                      </p:cBhvr>
                                      <p:rCtr x="-32318" y="-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1744" y="178308"/>
            <a:ext cx="8668512" cy="6501384"/>
          </a:xfrm>
          <a:prstGeom prst="rect">
            <a:avLst/>
          </a:prstGeom>
        </p:spPr>
      </p:pic>
    </p:spTree>
    <p:extLst>
      <p:ext uri="{BB962C8B-B14F-4D97-AF65-F5344CB8AC3E}">
        <p14:creationId xmlns:p14="http://schemas.microsoft.com/office/powerpoint/2010/main" val="133825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b="28767"/>
          <a:stretch/>
        </p:blipFill>
        <p:spPr>
          <a:xfrm>
            <a:off x="685800" y="0"/>
            <a:ext cx="3990423" cy="3795326"/>
          </a:xfrm>
          <a:prstGeom prst="rect">
            <a:avLst/>
          </a:prstGeom>
        </p:spPr>
      </p:pic>
      <p:pic>
        <p:nvPicPr>
          <p:cNvPr id="10242" name="Picture 2" descr="Cross-section of a medieval castle by thedirectorzg on DeviantArt">
            <a:extLst>
              <a:ext uri="{FF2B5EF4-FFF2-40B4-BE49-F238E27FC236}">
                <a16:creationId xmlns:a16="http://schemas.microsoft.com/office/drawing/2014/main" id="{DF6CC620-5ABA-ABFA-DD22-550A7A996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223"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Download Detective, Torch, Searching. Royalty-Free Vector Graphic - Pixabay">
            <a:extLst>
              <a:ext uri="{FF2B5EF4-FFF2-40B4-BE49-F238E27FC236}">
                <a16:creationId xmlns:a16="http://schemas.microsoft.com/office/drawing/2014/main" id="{CB798242-0C2B-720D-ABAC-6466AD1C45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7985" y="5694466"/>
            <a:ext cx="1048238" cy="10047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r="9986" b="23673"/>
          <a:stretch/>
        </p:blipFill>
        <p:spPr>
          <a:xfrm>
            <a:off x="685799" y="3795326"/>
            <a:ext cx="3990423" cy="3045294"/>
          </a:xfrm>
          <a:prstGeom prst="rect">
            <a:avLst/>
          </a:prstGeom>
        </p:spPr>
      </p:pic>
      <p:pic>
        <p:nvPicPr>
          <p:cNvPr id="4" name="Picture 4" descr="Download Detective, Torch, Searching. Royalty-Free Vector Graphic - Pixabay">
            <a:extLst>
              <a:ext uri="{FF2B5EF4-FFF2-40B4-BE49-F238E27FC236}">
                <a16:creationId xmlns:a16="http://schemas.microsoft.com/office/drawing/2014/main" id="{6FA962E3-37E1-664E-277A-3F2B797B7A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563985" y="4276653"/>
            <a:ext cx="526312" cy="4697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ownload Detective, Torch, Searching. Royalty-Free Vector Graphic - Pixabay">
            <a:extLst>
              <a:ext uri="{FF2B5EF4-FFF2-40B4-BE49-F238E27FC236}">
                <a16:creationId xmlns:a16="http://schemas.microsoft.com/office/drawing/2014/main" id="{32B117A3-FB64-F639-B6C5-D74B58A41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910" y="2158409"/>
            <a:ext cx="514698" cy="4933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ownload Detective, Torch, Searching. Royalty-Free Vector Graphic - Pixabay">
            <a:extLst>
              <a:ext uri="{FF2B5EF4-FFF2-40B4-BE49-F238E27FC236}">
                <a16:creationId xmlns:a16="http://schemas.microsoft.com/office/drawing/2014/main" id="{DEB22E57-0567-323E-A5D2-9CBE835F1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9287" y="1582479"/>
            <a:ext cx="514698" cy="4933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Download Detective, Torch, Searching. Royalty-Free Vector Graphic - Pixabay">
            <a:extLst>
              <a:ext uri="{FF2B5EF4-FFF2-40B4-BE49-F238E27FC236}">
                <a16:creationId xmlns:a16="http://schemas.microsoft.com/office/drawing/2014/main" id="{0862896F-028F-348C-43A7-A847BF692A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755218" y="4276653"/>
            <a:ext cx="526312" cy="469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32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79167E-6 -2.22222E-6 L 0.25 -2.22222E-6 " pathEditMode="relative" rAng="0" ptsTypes="AA">
                                      <p:cBhvr>
                                        <p:cTn id="6" dur="2000" fill="hold"/>
                                        <p:tgtEl>
                                          <p:spTgt spid="10244"/>
                                        </p:tgtEl>
                                        <p:attrNameLst>
                                          <p:attrName>ppt_x</p:attrName>
                                          <p:attrName>ppt_y</p:attrName>
                                        </p:attrNameLst>
                                      </p:cBhvr>
                                      <p:rCtr x="12500" y="0"/>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10244"/>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2000"/>
                            </p:stCondLst>
                            <p:childTnLst>
                              <p:par>
                                <p:cTn id="14" presetID="63" presetClass="path" presetSubtype="0" accel="50000" decel="50000" fill="hold" nodeType="afterEffect">
                                  <p:stCondLst>
                                    <p:cond delay="0"/>
                                  </p:stCondLst>
                                  <p:childTnLst>
                                    <p:animMotion origin="layout" path="M 4.16667E-7 -3.7037E-7 L -0.07604 0.00023 " pathEditMode="relative" rAng="0" ptsTypes="AA">
                                      <p:cBhvr>
                                        <p:cTn id="15" dur="2000" fill="hold"/>
                                        <p:tgtEl>
                                          <p:spTgt spid="4"/>
                                        </p:tgtEl>
                                        <p:attrNameLst>
                                          <p:attrName>ppt_x</p:attrName>
                                          <p:attrName>ppt_y</p:attrName>
                                        </p:attrNameLst>
                                      </p:cBhvr>
                                      <p:rCtr x="-3802" y="0"/>
                                    </p:animMotion>
                                  </p:childTnLst>
                                </p:cTn>
                              </p:par>
                            </p:childTnLst>
                          </p:cTn>
                        </p:par>
                        <p:par>
                          <p:cTn id="16" fill="hold">
                            <p:stCondLst>
                              <p:cond delay="4000"/>
                            </p:stCondLst>
                            <p:childTnLst>
                              <p:par>
                                <p:cTn id="17" presetID="1" presetClass="exit" presetSubtype="0" fill="hold" nodeType="after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4000"/>
                            </p:stCondLst>
                            <p:childTnLst>
                              <p:par>
                                <p:cTn id="23" presetID="63" presetClass="path" presetSubtype="0" accel="50000" decel="50000" fill="hold" nodeType="afterEffect">
                                  <p:stCondLst>
                                    <p:cond delay="0"/>
                                  </p:stCondLst>
                                  <p:childTnLst>
                                    <p:animMotion origin="layout" path="M -1.04167E-6 -3.7037E-7 L -0.08034 0.00347 " pathEditMode="relative" rAng="0" ptsTypes="AA">
                                      <p:cBhvr>
                                        <p:cTn id="24" dur="2000" fill="hold"/>
                                        <p:tgtEl>
                                          <p:spTgt spid="7"/>
                                        </p:tgtEl>
                                        <p:attrNameLst>
                                          <p:attrName>ppt_x</p:attrName>
                                          <p:attrName>ppt_y</p:attrName>
                                        </p:attrNameLst>
                                      </p:cBhvr>
                                      <p:rCtr x="-4023" y="162"/>
                                    </p:animMotion>
                                  </p:childTnLst>
                                </p:cTn>
                              </p:par>
                            </p:childTnLst>
                          </p:cTn>
                        </p:par>
                        <p:par>
                          <p:cTn id="25" fill="hold">
                            <p:stCondLst>
                              <p:cond delay="6000"/>
                            </p:stCondLst>
                            <p:childTnLst>
                              <p:par>
                                <p:cTn id="26" presetID="1" presetClass="exit" presetSubtype="0" fill="hold" nodeType="afterEffect">
                                  <p:stCondLst>
                                    <p:cond delay="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p:stCondLst>
                              <p:cond delay="600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par>
                          <p:cTn id="31" fill="hold">
                            <p:stCondLst>
                              <p:cond delay="6000"/>
                            </p:stCondLst>
                            <p:childTnLst>
                              <p:par>
                                <p:cTn id="32" presetID="63" presetClass="path" presetSubtype="0" accel="50000" decel="50000" fill="hold" nodeType="afterEffect">
                                  <p:stCondLst>
                                    <p:cond delay="0"/>
                                  </p:stCondLst>
                                  <p:childTnLst>
                                    <p:animMotion origin="layout" path="M -3.75E-6 -4.44444E-6 L 0.05352 -0.00115 " pathEditMode="relative" rAng="0" ptsTypes="AA">
                                      <p:cBhvr>
                                        <p:cTn id="33" dur="2000" fill="hold"/>
                                        <p:tgtEl>
                                          <p:spTgt spid="5"/>
                                        </p:tgtEl>
                                        <p:attrNameLst>
                                          <p:attrName>ppt_x</p:attrName>
                                          <p:attrName>ppt_y</p:attrName>
                                        </p:attrNameLst>
                                      </p:cBhvr>
                                      <p:rCtr x="2669" y="-69"/>
                                    </p:animMotion>
                                  </p:childTnLst>
                                </p:cTn>
                              </p:par>
                            </p:childTnLst>
                          </p:cTn>
                        </p:par>
                        <p:par>
                          <p:cTn id="34" fill="hold">
                            <p:stCondLst>
                              <p:cond delay="8000"/>
                            </p:stCondLst>
                            <p:childTnLst>
                              <p:par>
                                <p:cTn id="35" presetID="1" presetClass="exit" presetSubtype="0" fill="hold" nodeType="after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par>
                          <p:cTn id="37" fill="hold">
                            <p:stCondLst>
                              <p:cond delay="8000"/>
                            </p:stCondLst>
                            <p:childTnLst>
                              <p:par>
                                <p:cTn id="38" presetID="1"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par>
                          <p:cTn id="40" fill="hold">
                            <p:stCondLst>
                              <p:cond delay="8000"/>
                            </p:stCondLst>
                            <p:childTnLst>
                              <p:par>
                                <p:cTn id="41" presetID="63" presetClass="path" presetSubtype="0" accel="50000" decel="50000" fill="hold" nodeType="afterEffect">
                                  <p:stCondLst>
                                    <p:cond delay="0"/>
                                  </p:stCondLst>
                                  <p:childTnLst>
                                    <p:animMotion origin="layout" path="M -1.25E-6 3.33333E-6 L 0.03724 3.33333E-6 " pathEditMode="relative" rAng="0" ptsTypes="AA">
                                      <p:cBhvr>
                                        <p:cTn id="42" dur="2000" fill="hold"/>
                                        <p:tgtEl>
                                          <p:spTgt spid="6"/>
                                        </p:tgtEl>
                                        <p:attrNameLst>
                                          <p:attrName>ppt_x</p:attrName>
                                          <p:attrName>ppt_y</p:attrName>
                                        </p:attrNameLst>
                                      </p:cBhvr>
                                      <p:rCtr x="186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775" y="0"/>
            <a:ext cx="2838450" cy="2794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721" y="1376001"/>
            <a:ext cx="4173279" cy="312995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999" y="1376000"/>
            <a:ext cx="4173279" cy="312995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6255" y="3931920"/>
            <a:ext cx="3749040" cy="2926080"/>
          </a:xfrm>
          <a:prstGeom prst="rect">
            <a:avLst/>
          </a:prstGeom>
        </p:spPr>
      </p:pic>
      <p:sp>
        <p:nvSpPr>
          <p:cNvPr id="2" name="TextBox 1">
            <a:extLst>
              <a:ext uri="{FF2B5EF4-FFF2-40B4-BE49-F238E27FC236}">
                <a16:creationId xmlns:a16="http://schemas.microsoft.com/office/drawing/2014/main" id="{05E0FBFB-8755-0DA9-9A7D-A0E918096CD5}"/>
              </a:ext>
            </a:extLst>
          </p:cNvPr>
          <p:cNvSpPr txBox="1"/>
          <p:nvPr/>
        </p:nvSpPr>
        <p:spPr>
          <a:xfrm>
            <a:off x="608272" y="4964768"/>
            <a:ext cx="3262705" cy="1384995"/>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Would you like to be captured by the gospel anew</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
        <p:nvSpPr>
          <p:cNvPr id="3" name="TextBox 2">
            <a:extLst>
              <a:ext uri="{FF2B5EF4-FFF2-40B4-BE49-F238E27FC236}">
                <a16:creationId xmlns:a16="http://schemas.microsoft.com/office/drawing/2014/main" id="{3940CE6B-109B-FD2F-794F-B4DC56B6A9A3}"/>
              </a:ext>
            </a:extLst>
          </p:cNvPr>
          <p:cNvSpPr txBox="1"/>
          <p:nvPr/>
        </p:nvSpPr>
        <p:spPr>
          <a:xfrm>
            <a:off x="8362951" y="4989482"/>
            <a:ext cx="3262705"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 you want to be a messenger of God</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GB" sz="2800" dirty="0">
              <a:solidFill>
                <a:schemeClr val="bg1"/>
              </a:solidFill>
            </a:endParaRPr>
          </a:p>
        </p:txBody>
      </p:sp>
    </p:spTree>
    <p:extLst>
      <p:ext uri="{BB962C8B-B14F-4D97-AF65-F5344CB8AC3E}">
        <p14:creationId xmlns:p14="http://schemas.microsoft.com/office/powerpoint/2010/main" val="23825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C4A6DAA-A646-9339-56C7-F00AADE4C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B8465-9D08-84D3-412D-7B2729DD0DBA}"/>
              </a:ext>
            </a:extLst>
          </p:cNvPr>
          <p:cNvSpPr>
            <a:spLocks noGrp="1"/>
          </p:cNvSpPr>
          <p:nvPr>
            <p:ph type="title"/>
          </p:nvPr>
        </p:nvSpPr>
        <p:spPr>
          <a:xfrm>
            <a:off x="838200" y="365125"/>
            <a:ext cx="10515600" cy="773393"/>
          </a:xfrm>
        </p:spPr>
        <p:txBody>
          <a:bodyPr/>
          <a:lstStyle/>
          <a:p>
            <a:pPr algn="ctr"/>
            <a:r>
              <a:rPr lang="en-GB" dirty="0">
                <a:solidFill>
                  <a:schemeClr val="bg1"/>
                </a:solidFill>
              </a:rPr>
              <a:t>Acts 14:19-22</a:t>
            </a:r>
          </a:p>
        </p:txBody>
      </p:sp>
      <p:sp>
        <p:nvSpPr>
          <p:cNvPr id="3" name="Content Placeholder 2">
            <a:extLst>
              <a:ext uri="{FF2B5EF4-FFF2-40B4-BE49-F238E27FC236}">
                <a16:creationId xmlns:a16="http://schemas.microsoft.com/office/drawing/2014/main" id="{D68A59F5-CFB2-3B5F-D9DF-C837FB0816FB}"/>
              </a:ext>
            </a:extLst>
          </p:cNvPr>
          <p:cNvSpPr>
            <a:spLocks noGrp="1"/>
          </p:cNvSpPr>
          <p:nvPr>
            <p:ph idx="1"/>
          </p:nvPr>
        </p:nvSpPr>
        <p:spPr>
          <a:xfrm>
            <a:off x="679784" y="1296707"/>
            <a:ext cx="11255542" cy="4351338"/>
          </a:xfrm>
        </p:spPr>
        <p:txBody>
          <a:bodyPr>
            <a:noAutofit/>
          </a:bodyPr>
          <a:lstStyle/>
          <a:p>
            <a:pPr marL="0" indent="0">
              <a:lnSpc>
                <a:spcPct val="107000"/>
              </a:lnSpc>
              <a:spcAft>
                <a:spcPts val="800"/>
              </a:spcAft>
              <a:buNone/>
            </a:pPr>
            <a:r>
              <a:rPr lang="en-GB" dirty="0">
                <a:solidFill>
                  <a:schemeClr val="bg1"/>
                </a:solidFill>
              </a:rPr>
              <a:t>Then some Jews came from Antioch and Iconium and won the crowd over. They stoned Paul and dragged him outside the city, thinking he was dead. But after the disciples had gathered around him, he got up and went back into the city. The next day he and Barnabas left for </a:t>
            </a:r>
            <a:r>
              <a:rPr lang="en-GB" dirty="0" err="1">
                <a:solidFill>
                  <a:schemeClr val="bg1"/>
                </a:solidFill>
              </a:rPr>
              <a:t>Derbe</a:t>
            </a:r>
            <a:r>
              <a:rPr lang="en-GB" dirty="0">
                <a:solidFill>
                  <a:schemeClr val="bg1"/>
                </a:solidFill>
              </a:rPr>
              <a:t>.</a:t>
            </a:r>
          </a:p>
          <a:p>
            <a:pPr marL="0" indent="0">
              <a:lnSpc>
                <a:spcPct val="107000"/>
              </a:lnSpc>
              <a:spcAft>
                <a:spcPts val="800"/>
              </a:spcAft>
              <a:buNone/>
            </a:pPr>
            <a:r>
              <a:rPr lang="en-GB" dirty="0">
                <a:solidFill>
                  <a:schemeClr val="bg1"/>
                </a:solidFill>
              </a:rPr>
              <a:t>They preached the gospel in that city and won a large number of disciples. Then they returned to Lystra, Iconium and Antioch, strengthening the disciples and encouraging them to remain true to the faith. “We must go through many hardships to enter the kingdom of God,” they said. </a:t>
            </a:r>
          </a:p>
          <a:p>
            <a:pPr marL="0" indent="0">
              <a:buNone/>
            </a:pPr>
            <a:endParaRPr lang="en-GB" dirty="0">
              <a:solidFill>
                <a:schemeClr val="bg1"/>
              </a:solidFill>
            </a:endParaRPr>
          </a:p>
        </p:txBody>
      </p:sp>
    </p:spTree>
    <p:extLst>
      <p:ext uri="{BB962C8B-B14F-4D97-AF65-F5344CB8AC3E}">
        <p14:creationId xmlns:p14="http://schemas.microsoft.com/office/powerpoint/2010/main" val="4205625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1BBB0E-D4B1-641C-D070-4D5EE144ED12}"/>
              </a:ext>
            </a:extLst>
          </p:cNvPr>
          <p:cNvSpPr>
            <a:spLocks noGrp="1"/>
          </p:cNvSpPr>
          <p:nvPr>
            <p:ph type="title"/>
          </p:nvPr>
        </p:nvSpPr>
        <p:spPr>
          <a:xfrm>
            <a:off x="640080" y="325369"/>
            <a:ext cx="4368602" cy="1956841"/>
          </a:xfrm>
        </p:spPr>
        <p:txBody>
          <a:bodyPr anchor="b">
            <a:normAutofit/>
          </a:bodyPr>
          <a:lstStyle/>
          <a:p>
            <a:r>
              <a:rPr lang="en-GB" sz="4200" dirty="0"/>
              <a:t>We must go through many hardships </a:t>
            </a:r>
          </a:p>
        </p:txBody>
      </p:sp>
      <p:sp>
        <p:nvSpPr>
          <p:cNvPr id="717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6DCB73B-5C50-99EC-1474-9A197617D936}"/>
              </a:ext>
            </a:extLst>
          </p:cNvPr>
          <p:cNvSpPr>
            <a:spLocks noGrp="1"/>
          </p:cNvSpPr>
          <p:nvPr>
            <p:ph idx="1"/>
          </p:nvPr>
        </p:nvSpPr>
        <p:spPr>
          <a:xfrm>
            <a:off x="640080" y="2872899"/>
            <a:ext cx="4243589" cy="2879315"/>
          </a:xfrm>
        </p:spPr>
        <p:txBody>
          <a:bodyPr>
            <a:normAutofit/>
          </a:bodyPr>
          <a:lstStyle/>
          <a:p>
            <a:r>
              <a:rPr lang="en-GB" b="0" i="0" dirty="0">
                <a:effectLst/>
                <a:latin typeface="system-ui"/>
              </a:rPr>
              <a:t>Hardship used as purifying furnace</a:t>
            </a:r>
          </a:p>
          <a:p>
            <a:r>
              <a:rPr lang="en-GB" dirty="0">
                <a:latin typeface="system-ui"/>
              </a:rPr>
              <a:t>Nothing can separate us from His love</a:t>
            </a:r>
          </a:p>
          <a:p>
            <a:r>
              <a:rPr lang="en-GB" dirty="0">
                <a:latin typeface="system-ui"/>
              </a:rPr>
              <a:t>Testimony to the lost (especially in our culture) </a:t>
            </a:r>
          </a:p>
        </p:txBody>
      </p:sp>
      <p:pic>
        <p:nvPicPr>
          <p:cNvPr id="7170" name="Picture 2" descr="Just then, some of the Jews persecuting them arrived from Antioch and Iconium. They won over the crowd. They stoned Paul and dragged him out of town, thinking he was dead. – Slide 6">
            <a:extLst>
              <a:ext uri="{FF2B5EF4-FFF2-40B4-BE49-F238E27FC236}">
                <a16:creationId xmlns:a16="http://schemas.microsoft.com/office/drawing/2014/main" id="{1E484EC0-8481-88A4-460B-14F59EE05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77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4AD239A-D0AC-2268-4008-A4A46947C7F9}"/>
              </a:ext>
            </a:extLst>
          </p:cNvPr>
          <p:cNvSpPr txBox="1"/>
          <p:nvPr/>
        </p:nvSpPr>
        <p:spPr>
          <a:xfrm>
            <a:off x="219458" y="5722184"/>
            <a:ext cx="4997195" cy="954107"/>
          </a:xfrm>
          <a:prstGeom prst="rect">
            <a:avLst/>
          </a:prstGeom>
          <a:solidFill>
            <a:schemeClr val="tx1"/>
          </a:solidFill>
        </p:spPr>
        <p:txBody>
          <a:bodyPr wrap="square">
            <a:spAutoFit/>
          </a:bodyPr>
          <a:lstStyle/>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 you willing to take a new look at your suffering?</a:t>
            </a:r>
            <a:endParaRPr lang="en-GB" sz="2800" dirty="0">
              <a:solidFill>
                <a:schemeClr val="bg1"/>
              </a:solidFill>
            </a:endParaRPr>
          </a:p>
        </p:txBody>
      </p:sp>
    </p:spTree>
    <p:extLst>
      <p:ext uri="{BB962C8B-B14F-4D97-AF65-F5344CB8AC3E}">
        <p14:creationId xmlns:p14="http://schemas.microsoft.com/office/powerpoint/2010/main" val="152077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32106</TotalTime>
  <Words>3823</Words>
  <Application>Microsoft Macintosh PowerPoint</Application>
  <PresentationFormat>Widescreen</PresentationFormat>
  <Paragraphs>260</Paragraphs>
  <Slides>38</Slides>
  <Notes>34</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Aptos</vt:lpstr>
      <vt:lpstr>Aptos Display</vt:lpstr>
      <vt:lpstr>Arial</vt:lpstr>
      <vt:lpstr>Calibri</vt:lpstr>
      <vt:lpstr>Courier New</vt:lpstr>
      <vt:lpstr>Roboto</vt:lpstr>
      <vt:lpstr>system-ui</vt:lpstr>
      <vt:lpstr>Office Theme</vt:lpstr>
      <vt:lpstr>Acts Series</vt:lpstr>
      <vt:lpstr>Acts 16:16-24</vt:lpstr>
      <vt:lpstr>Acts 16:16-24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“Behind the cloud the sun is still shining.” - Abraham Lincoln </vt:lpstr>
      <vt:lpstr>PowerPoint Presentation</vt:lpstr>
      <vt:lpstr>Acts 16:25-34</vt:lpstr>
      <vt:lpstr>Acts 16:25-34</vt:lpstr>
      <vt:lpstr>PowerPoint Presentation</vt:lpstr>
      <vt:lpstr>PowerPoint Presentation</vt:lpstr>
      <vt:lpstr>PowerPoint Presentation</vt:lpstr>
      <vt:lpstr>PowerPoint Presentation</vt:lpstr>
      <vt:lpstr>PowerPoint Presentation</vt:lpstr>
      <vt:lpstr>PowerPoint Presentation</vt:lpstr>
      <vt:lpstr>Acts 16:35-40</vt:lpstr>
      <vt:lpstr>PowerPoint Presentation</vt:lpstr>
      <vt:lpstr>PowerPoint Presentation</vt:lpstr>
      <vt:lpstr>PowerPoint Presentation</vt:lpstr>
      <vt:lpstr>PowerPoint Presentation</vt:lpstr>
      <vt:lpstr>Presenting the gospel to a pagan audience</vt:lpstr>
      <vt:lpstr>“You are worshiping idols, and you need a new master”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Acts 14:19-22</vt:lpstr>
      <vt:lpstr>We must go through many hardships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8</cp:revision>
  <cp:lastPrinted>2025-01-03T14:05:55Z</cp:lastPrinted>
  <dcterms:created xsi:type="dcterms:W3CDTF">2024-06-11T09:07:50Z</dcterms:created>
  <dcterms:modified xsi:type="dcterms:W3CDTF">2025-02-24T19:04:50Z</dcterms:modified>
</cp:coreProperties>
</file>