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04" r:id="rId3"/>
    <p:sldId id="305" r:id="rId4"/>
    <p:sldId id="307" r:id="rId5"/>
    <p:sldId id="306" r:id="rId6"/>
    <p:sldId id="308" r:id="rId7"/>
    <p:sldId id="309" r:id="rId8"/>
    <p:sldId id="310" r:id="rId9"/>
    <p:sldId id="312" r:id="rId10"/>
    <p:sldId id="313" r:id="rId11"/>
    <p:sldId id="314" r:id="rId12"/>
    <p:sldId id="315" r:id="rId13"/>
    <p:sldId id="316" r:id="rId14"/>
    <p:sldId id="317" r:id="rId15"/>
    <p:sldId id="320" r:id="rId16"/>
    <p:sldId id="318" r:id="rId17"/>
    <p:sldId id="321" r:id="rId18"/>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63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979C6-5893-4B13-A5DD-A395E5F01408}" v="671" dt="2025-09-10T14:56:24.5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77273" autoAdjust="0"/>
  </p:normalViewPr>
  <p:slideViewPr>
    <p:cSldViewPr snapToGrid="0">
      <p:cViewPr varScale="1">
        <p:scale>
          <a:sx n="58" d="100"/>
          <a:sy n="58" d="100"/>
        </p:scale>
        <p:origin x="982" y="22"/>
      </p:cViewPr>
      <p:guideLst/>
    </p:cSldViewPr>
  </p:slideViewPr>
  <p:notesTextViewPr>
    <p:cViewPr>
      <p:scale>
        <a:sx n="75" d="100"/>
        <a:sy n="75" d="100"/>
      </p:scale>
      <p:origin x="0" y="-26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F30E0F90-9C84-406F-8BD0-811D10905FDF}" type="datetimeFigureOut">
              <a:rPr lang="en-GB" smtClean="0"/>
              <a:t>16/09/2025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6F6623E3-56E8-4C22-8C57-6E5C194C9987}" type="slidenum">
              <a:rPr lang="en-GB" smtClean="0"/>
              <a:t>‹#›</a:t>
            </a:fld>
            <a:endParaRPr lang="en-GB"/>
          </a:p>
        </p:txBody>
      </p:sp>
    </p:spTree>
    <p:extLst>
      <p:ext uri="{BB962C8B-B14F-4D97-AF65-F5344CB8AC3E}">
        <p14:creationId xmlns:p14="http://schemas.microsoft.com/office/powerpoint/2010/main" val="54222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biblehub.com/acts/27-1.htm"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biblehub.com/acts/27-2.htm"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biblehub.com/acts/27-8.htm" TargetMode="External"/><Relationship Id="rId3" Type="http://schemas.openxmlformats.org/officeDocument/2006/relationships/hyperlink" Target="http://biblehub.com/acts/27-3.htm" TargetMode="External"/><Relationship Id="rId7" Type="http://schemas.openxmlformats.org/officeDocument/2006/relationships/hyperlink" Target="http://biblehub.com/acts/27-7.htm"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biblehub.com/acts/27-6.htm" TargetMode="External"/><Relationship Id="rId5" Type="http://schemas.openxmlformats.org/officeDocument/2006/relationships/hyperlink" Target="http://biblehub.com/acts/27-5.htm" TargetMode="External"/><Relationship Id="rId4" Type="http://schemas.openxmlformats.org/officeDocument/2006/relationships/hyperlink" Target="http://biblehub.com/acts/27-4.ht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biblehub.com/acts/27-13.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biblehub.com/acts/27-14.htm"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biblehub.com/acts/27-17.htm" TargetMode="External"/><Relationship Id="rId5" Type="http://schemas.openxmlformats.org/officeDocument/2006/relationships/hyperlink" Target="http://biblehub.com/acts/27-16.htm" TargetMode="External"/><Relationship Id="rId4" Type="http://schemas.openxmlformats.org/officeDocument/2006/relationships/hyperlink" Target="http://biblehub.com/acts/27-15.htm"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biblehub.com/niv/acts/27.htm#footnot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biblehub.com/acts/27-18.htm"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biblehub.com/acts/27-19.ht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biblehub.com/acts/27-27.htm"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biblehub.com/acts/27-29.htm" TargetMode="External"/><Relationship Id="rId5" Type="http://schemas.openxmlformats.org/officeDocument/2006/relationships/hyperlink" Target="http://biblehub.com/acts/27-28.htm" TargetMode="External"/><Relationship Id="rId4" Type="http://schemas.openxmlformats.org/officeDocument/2006/relationships/hyperlink" Target="https://biblehub.com/niv/acts/27.htm#footnote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biblehub.com/acts/27-30.htm"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biblehub.com/acts/27-32.htm" TargetMode="External"/><Relationship Id="rId4" Type="http://schemas.openxmlformats.org/officeDocument/2006/relationships/hyperlink" Target="http://biblehub.com/acts/27-31.htm"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biblehub.com/acts/27-38.htm" TargetMode="External"/><Relationship Id="rId3" Type="http://schemas.openxmlformats.org/officeDocument/2006/relationships/hyperlink" Target="http://biblehub.com/acts/27-33.htm" TargetMode="External"/><Relationship Id="rId7" Type="http://schemas.openxmlformats.org/officeDocument/2006/relationships/hyperlink" Target="http://biblehub.com/acts/27-37.htm"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biblehub.com/acts/27-36.htm" TargetMode="External"/><Relationship Id="rId5" Type="http://schemas.openxmlformats.org/officeDocument/2006/relationships/hyperlink" Target="http://biblehub.com/acts/27-35.htm" TargetMode="External"/><Relationship Id="rId4" Type="http://schemas.openxmlformats.org/officeDocument/2006/relationships/hyperlink" Target="http://biblehub.com/acts/27-34.htm"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biblehub.com/acts/27-42.htm"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biblehub.com/acts/27-44.htm" TargetMode="External"/><Relationship Id="rId4" Type="http://schemas.openxmlformats.org/officeDocument/2006/relationships/hyperlink" Target="http://biblehub.com/acts/27-43.ht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Dramatic chapter</a:t>
            </a:r>
          </a:p>
          <a:p>
            <a:r>
              <a:rPr lang="en-GB" dirty="0"/>
              <a:t>Reads like the narrative of a maritime log (could be at the Maritime Museum in Greenwich) </a:t>
            </a:r>
          </a:p>
          <a:p>
            <a:r>
              <a:rPr lang="en-GB" dirty="0"/>
              <a:t>So much in this we could go in many directions</a:t>
            </a:r>
          </a:p>
          <a:p>
            <a:r>
              <a:rPr lang="en-GB" dirty="0"/>
              <a:t>But we will focus on </a:t>
            </a:r>
          </a:p>
          <a:p>
            <a:pPr marL="171450" indent="-171450">
              <a:buFontTx/>
              <a:buChar char="-"/>
            </a:pPr>
            <a:r>
              <a:rPr lang="en-GB" dirty="0"/>
              <a:t>The value of storms</a:t>
            </a:r>
          </a:p>
          <a:p>
            <a:pPr marL="171450" indent="-171450">
              <a:buFontTx/>
              <a:buChar char="-"/>
            </a:pPr>
            <a:r>
              <a:rPr lang="en-GB" dirty="0"/>
              <a:t>No plan B</a:t>
            </a:r>
          </a:p>
          <a:p>
            <a:pPr marL="171450" indent="-171450">
              <a:buFontTx/>
              <a:buChar char="-"/>
            </a:pPr>
            <a:r>
              <a:rPr lang="en-GB" dirty="0"/>
              <a:t>Lightening the load</a:t>
            </a:r>
          </a:p>
          <a:p>
            <a:pPr marL="171450" indent="-171450">
              <a:buFontTx/>
              <a:buChar char="-"/>
            </a:pPr>
            <a:r>
              <a:rPr lang="en-GB" dirty="0"/>
              <a:t>Standing up in </a:t>
            </a:r>
            <a:r>
              <a:rPr lang="en-GB"/>
              <a:t>a storm </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a:t>
            </a:fld>
            <a:endParaRPr lang="en-GB"/>
          </a:p>
        </p:txBody>
      </p:sp>
    </p:spTree>
    <p:extLst>
      <p:ext uri="{BB962C8B-B14F-4D97-AF65-F5344CB8AC3E}">
        <p14:creationId xmlns:p14="http://schemas.microsoft.com/office/powerpoint/2010/main" val="2640776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a:t>
            </a:r>
            <a:r>
              <a:rPr lang="en-GB" sz="1200" b="0" i="0" kern="1200" dirty="0">
                <a:solidFill>
                  <a:schemeClr val="tx1"/>
                </a:solidFill>
                <a:effectLst/>
                <a:latin typeface="+mn-lt"/>
                <a:ea typeface="+mn-ea"/>
                <a:cs typeface="+mn-cs"/>
              </a:rPr>
              <a:t>When it was decided that we would sail for Italy, Paul and some other prisoners were handed over to a centurion named Julius, who belonged to the Imperial Regiment. </a:t>
            </a:r>
            <a:r>
              <a:rPr lang="en-GB" sz="1200" b="1" i="0" u="none" strike="noStrike" kern="1200" dirty="0">
                <a:solidFill>
                  <a:schemeClr val="tx1"/>
                </a:solidFill>
                <a:effectLst/>
                <a:latin typeface="+mn-lt"/>
                <a:ea typeface="+mn-ea"/>
                <a:cs typeface="+mn-cs"/>
                <a:hlinkClick r:id="rId4"/>
              </a:rPr>
              <a:t>2</a:t>
            </a:r>
            <a:r>
              <a:rPr lang="en-GB" sz="1200" b="0" i="0" kern="1200" dirty="0">
                <a:solidFill>
                  <a:schemeClr val="tx1"/>
                </a:solidFill>
                <a:effectLst/>
                <a:latin typeface="+mn-lt"/>
                <a:ea typeface="+mn-ea"/>
                <a:cs typeface="+mn-cs"/>
              </a:rPr>
              <a:t>We boarded a ship from Adramyttium [Adra-</a:t>
            </a:r>
            <a:r>
              <a:rPr lang="en-GB" sz="1200" b="0" i="0" kern="1200" dirty="0" err="1">
                <a:solidFill>
                  <a:schemeClr val="tx1"/>
                </a:solidFill>
                <a:effectLst/>
                <a:latin typeface="+mn-lt"/>
                <a:ea typeface="+mn-ea"/>
                <a:cs typeface="+mn-cs"/>
              </a:rPr>
              <a:t>mit</a:t>
            </a:r>
            <a:r>
              <a:rPr lang="en-GB" sz="1200" b="0" i="0" kern="1200" dirty="0">
                <a:solidFill>
                  <a:schemeClr val="tx1"/>
                </a:solidFill>
                <a:effectLst/>
                <a:latin typeface="+mn-lt"/>
                <a:ea typeface="+mn-ea"/>
                <a:cs typeface="+mn-cs"/>
              </a:rPr>
              <a:t>-</a:t>
            </a:r>
            <a:r>
              <a:rPr lang="en-GB" sz="1200" b="0" i="0" kern="1200" dirty="0" err="1">
                <a:solidFill>
                  <a:schemeClr val="tx1"/>
                </a:solidFill>
                <a:effectLst/>
                <a:latin typeface="+mn-lt"/>
                <a:ea typeface="+mn-ea"/>
                <a:cs typeface="+mn-cs"/>
              </a:rPr>
              <a:t>tium</a:t>
            </a:r>
            <a:r>
              <a:rPr lang="en-GB" sz="1200" b="0" i="0" kern="1200" dirty="0">
                <a:solidFill>
                  <a:schemeClr val="tx1"/>
                </a:solidFill>
                <a:effectLst/>
                <a:latin typeface="+mn-lt"/>
                <a:ea typeface="+mn-ea"/>
                <a:cs typeface="+mn-cs"/>
              </a:rPr>
              <a:t>] about to sail for ports along the coast of the province of Asia, and we put out to sea. Aristarchus [Ari-star-</a:t>
            </a:r>
            <a:r>
              <a:rPr lang="en-GB" sz="1200" b="0" i="0" kern="1200" dirty="0" err="1">
                <a:solidFill>
                  <a:schemeClr val="tx1"/>
                </a:solidFill>
                <a:effectLst/>
                <a:latin typeface="+mn-lt"/>
                <a:ea typeface="+mn-ea"/>
                <a:cs typeface="+mn-cs"/>
              </a:rPr>
              <a:t>cus</a:t>
            </a:r>
            <a:r>
              <a:rPr lang="en-GB" sz="1200" b="0" i="0" kern="1200" dirty="0">
                <a:solidFill>
                  <a:schemeClr val="tx1"/>
                </a:solidFill>
                <a:effectLst/>
                <a:latin typeface="+mn-lt"/>
                <a:ea typeface="+mn-ea"/>
                <a:cs typeface="+mn-cs"/>
              </a:rPr>
              <a:t>], a Macedonian from Thessalonica, was with us.</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2</a:t>
            </a:fld>
            <a:endParaRPr lang="en-GB"/>
          </a:p>
        </p:txBody>
      </p:sp>
    </p:spTree>
    <p:extLst>
      <p:ext uri="{BB962C8B-B14F-4D97-AF65-F5344CB8AC3E}">
        <p14:creationId xmlns:p14="http://schemas.microsoft.com/office/powerpoint/2010/main" val="1509007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3</a:t>
            </a:r>
            <a:r>
              <a:rPr lang="en-GB" sz="1200" b="0" i="0" kern="1200" dirty="0">
                <a:solidFill>
                  <a:schemeClr val="tx1"/>
                </a:solidFill>
                <a:effectLst/>
                <a:latin typeface="+mn-lt"/>
                <a:ea typeface="+mn-ea"/>
                <a:cs typeface="+mn-cs"/>
              </a:rPr>
              <a:t>The next day we landed at Sidon; and Julius, in kindness to Paul, allowed him to go to his friends so they might provide for his needs. </a:t>
            </a:r>
            <a:r>
              <a:rPr lang="en-GB" sz="1200" b="1" i="0" u="none" strike="noStrike" kern="1200" dirty="0">
                <a:solidFill>
                  <a:schemeClr val="tx1"/>
                </a:solidFill>
                <a:effectLst/>
                <a:latin typeface="+mn-lt"/>
                <a:ea typeface="+mn-ea"/>
                <a:cs typeface="+mn-cs"/>
                <a:hlinkClick r:id="rId4"/>
              </a:rPr>
              <a:t>4</a:t>
            </a:r>
            <a:r>
              <a:rPr lang="en-GB" sz="1200" b="0" i="0" kern="1200" dirty="0">
                <a:solidFill>
                  <a:schemeClr val="tx1"/>
                </a:solidFill>
                <a:effectLst/>
                <a:latin typeface="+mn-lt"/>
                <a:ea typeface="+mn-ea"/>
                <a:cs typeface="+mn-cs"/>
              </a:rPr>
              <a:t>From there we put out to sea again and passed to the lee of Cyprus because the winds were against us. </a:t>
            </a:r>
            <a:r>
              <a:rPr lang="en-GB" sz="1200" b="1" i="0" u="none" strike="noStrike" kern="1200" dirty="0">
                <a:solidFill>
                  <a:schemeClr val="tx1"/>
                </a:solidFill>
                <a:effectLst/>
                <a:latin typeface="+mn-lt"/>
                <a:ea typeface="+mn-ea"/>
                <a:cs typeface="+mn-cs"/>
                <a:hlinkClick r:id="rId5"/>
              </a:rPr>
              <a:t>5</a:t>
            </a:r>
            <a:r>
              <a:rPr lang="en-GB" sz="1200" b="0" i="0" kern="1200" dirty="0">
                <a:solidFill>
                  <a:schemeClr val="tx1"/>
                </a:solidFill>
                <a:effectLst/>
                <a:latin typeface="+mn-lt"/>
                <a:ea typeface="+mn-ea"/>
                <a:cs typeface="+mn-cs"/>
              </a:rPr>
              <a:t>When we had sailed across the open sea off the coast of Cilicia [</a:t>
            </a:r>
            <a:r>
              <a:rPr lang="en-GB" sz="1200" b="0" i="0" kern="1200" dirty="0" err="1">
                <a:solidFill>
                  <a:schemeClr val="tx1"/>
                </a:solidFill>
                <a:effectLst/>
                <a:latin typeface="+mn-lt"/>
                <a:ea typeface="+mn-ea"/>
                <a:cs typeface="+mn-cs"/>
              </a:rPr>
              <a:t>si-lis-ia</a:t>
            </a:r>
            <a:r>
              <a:rPr lang="en-GB" sz="1200" b="0" i="0" kern="1200" dirty="0">
                <a:solidFill>
                  <a:schemeClr val="tx1"/>
                </a:solidFill>
                <a:effectLst/>
                <a:latin typeface="+mn-lt"/>
                <a:ea typeface="+mn-ea"/>
                <a:cs typeface="+mn-cs"/>
              </a:rPr>
              <a:t>] and Pamphylia, we landed at Myra in Lycia [</a:t>
            </a:r>
            <a:r>
              <a:rPr lang="en-GB" sz="1200" b="0" i="0" kern="1200" dirty="0" err="1">
                <a:solidFill>
                  <a:schemeClr val="tx1"/>
                </a:solidFill>
                <a:effectLst/>
                <a:latin typeface="+mn-lt"/>
                <a:ea typeface="+mn-ea"/>
                <a:cs typeface="+mn-cs"/>
              </a:rPr>
              <a:t>lis-ia</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6"/>
              </a:rPr>
              <a:t>6</a:t>
            </a:r>
            <a:r>
              <a:rPr lang="en-GB" sz="1200" b="0" i="0" kern="1200" dirty="0">
                <a:solidFill>
                  <a:schemeClr val="tx1"/>
                </a:solidFill>
                <a:effectLst/>
                <a:latin typeface="+mn-lt"/>
                <a:ea typeface="+mn-ea"/>
                <a:cs typeface="+mn-cs"/>
              </a:rPr>
              <a:t>There the centurion found an Alexandrian ship sailing for Italy and put us on board. </a:t>
            </a:r>
            <a:r>
              <a:rPr lang="en-GB" sz="1200" b="1" i="0" u="none" strike="noStrike" kern="1200" dirty="0">
                <a:solidFill>
                  <a:schemeClr val="tx1"/>
                </a:solidFill>
                <a:effectLst/>
                <a:latin typeface="+mn-lt"/>
                <a:ea typeface="+mn-ea"/>
                <a:cs typeface="+mn-cs"/>
                <a:hlinkClick r:id="rId7"/>
              </a:rPr>
              <a:t>7</a:t>
            </a:r>
            <a:r>
              <a:rPr lang="en-GB" sz="1200" b="0" i="0" kern="1200" dirty="0">
                <a:solidFill>
                  <a:schemeClr val="tx1"/>
                </a:solidFill>
                <a:effectLst/>
                <a:latin typeface="+mn-lt"/>
                <a:ea typeface="+mn-ea"/>
                <a:cs typeface="+mn-cs"/>
              </a:rPr>
              <a:t>We made slow headway for many days and had difficulty arriving off Cnidus [</a:t>
            </a:r>
            <a:r>
              <a:rPr lang="en-GB" sz="1200" b="0" i="0" kern="1200" dirty="0" err="1">
                <a:solidFill>
                  <a:schemeClr val="tx1"/>
                </a:solidFill>
                <a:effectLst/>
                <a:latin typeface="+mn-lt"/>
                <a:ea typeface="+mn-ea"/>
                <a:cs typeface="+mn-cs"/>
              </a:rPr>
              <a:t>Sni-dus</a:t>
            </a:r>
            <a:r>
              <a:rPr lang="en-GB" sz="1200" b="0" i="0" kern="1200" dirty="0">
                <a:solidFill>
                  <a:schemeClr val="tx1"/>
                </a:solidFill>
                <a:effectLst/>
                <a:latin typeface="+mn-lt"/>
                <a:ea typeface="+mn-ea"/>
                <a:cs typeface="+mn-cs"/>
              </a:rPr>
              <a:t>]. When the wind did not allow us to hold our course, we sailed to the lee of Crete, opposite </a:t>
            </a:r>
            <a:r>
              <a:rPr lang="en-GB" sz="1200" b="0" i="0" kern="1200" dirty="0" err="1">
                <a:solidFill>
                  <a:schemeClr val="tx1"/>
                </a:solidFill>
                <a:effectLst/>
                <a:latin typeface="+mn-lt"/>
                <a:ea typeface="+mn-ea"/>
                <a:cs typeface="+mn-cs"/>
              </a:rPr>
              <a:t>Salmone</a:t>
            </a:r>
            <a:r>
              <a:rPr lang="en-GB" sz="1200" b="0" i="0" kern="1200" dirty="0">
                <a:solidFill>
                  <a:schemeClr val="tx1"/>
                </a:solidFill>
                <a:effectLst/>
                <a:latin typeface="+mn-lt"/>
                <a:ea typeface="+mn-ea"/>
                <a:cs typeface="+mn-cs"/>
              </a:rPr>
              <a:t> [Salmon-e]. </a:t>
            </a:r>
            <a:r>
              <a:rPr lang="en-GB" sz="1200" b="1" i="0" u="none" strike="noStrike" kern="1200" dirty="0">
                <a:solidFill>
                  <a:schemeClr val="tx1"/>
                </a:solidFill>
                <a:effectLst/>
                <a:latin typeface="+mn-lt"/>
                <a:ea typeface="+mn-ea"/>
                <a:cs typeface="+mn-cs"/>
                <a:hlinkClick r:id="rId8"/>
              </a:rPr>
              <a:t>8</a:t>
            </a:r>
            <a:r>
              <a:rPr lang="en-GB" sz="1200" b="0" i="0" kern="1200" dirty="0">
                <a:solidFill>
                  <a:schemeClr val="tx1"/>
                </a:solidFill>
                <a:effectLst/>
                <a:latin typeface="+mn-lt"/>
                <a:ea typeface="+mn-ea"/>
                <a:cs typeface="+mn-cs"/>
              </a:rPr>
              <a:t>We moved along the coast with difficulty and came to a place called Fair Havens, near the town of Lasea [La-sea].</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wind did not allow us to hold our course</a:t>
            </a:r>
          </a:p>
          <a:p>
            <a:pPr marL="171450" indent="-171450">
              <a:buFontTx/>
              <a:buChar char="-"/>
            </a:pPr>
            <a:r>
              <a:rPr lang="en-GB" sz="1200" b="0" i="0" kern="1200" dirty="0">
                <a:solidFill>
                  <a:schemeClr val="tx1"/>
                </a:solidFill>
                <a:effectLst/>
                <a:latin typeface="+mn-lt"/>
                <a:ea typeface="+mn-ea"/>
                <a:cs typeface="+mn-cs"/>
              </a:rPr>
              <a:t>Premonition of storm to come </a:t>
            </a:r>
          </a:p>
          <a:p>
            <a:pPr marL="171450" indent="-171450">
              <a:buFontTx/>
              <a:buChar char="-"/>
            </a:pPr>
            <a:r>
              <a:rPr lang="en-GB" sz="1200" b="0" i="0" kern="1200" dirty="0">
                <a:solidFill>
                  <a:schemeClr val="tx1"/>
                </a:solidFill>
                <a:effectLst/>
                <a:latin typeface="+mn-lt"/>
                <a:ea typeface="+mn-ea"/>
                <a:cs typeface="+mn-cs"/>
              </a:rPr>
              <a:t>For all Rome’s power &amp; determination – have to yield to will of the weather </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3</a:t>
            </a:fld>
            <a:endParaRPr lang="en-GB"/>
          </a:p>
        </p:txBody>
      </p:sp>
    </p:spTree>
    <p:extLst>
      <p:ext uri="{BB962C8B-B14F-4D97-AF65-F5344CB8AC3E}">
        <p14:creationId xmlns:p14="http://schemas.microsoft.com/office/powerpoint/2010/main" val="3789006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F9ED6-45BC-B38C-47DF-6E845023B8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6AB9A-13A8-2EC7-0CEC-07CEB5D7C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347AB-8B04-C262-9DAE-0C8288F8C1D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Much time had been lost – pressure to take risks leading to the failure of the mission (get goods to the location)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Day of Atonement, or Yom Kippur, typically falls in late September or early October, coinciding with the beginning of the stormy season in the Mediterranean. This means the weather in the Mediterranean during the Day of Atonement can be unpredictable and potentially hazardous, especially for maritime travel.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instead of listening to what Paul said, followed the advice of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the pilot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owner of the ship.</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majority decided (v12)</a:t>
            </a:r>
          </a:p>
          <a:p>
            <a:r>
              <a:rPr lang="en-GB" sz="1200" kern="1200" dirty="0">
                <a:solidFill>
                  <a:schemeClr val="tx1"/>
                </a:solidFill>
                <a:effectLst/>
                <a:latin typeface="+mn-lt"/>
                <a:ea typeface="+mn-ea"/>
                <a:cs typeface="+mn-cs"/>
              </a:rPr>
              <a:t>Trust expertise over anointing (not listening to incarcerated tent mending, iterant preacher) </a:t>
            </a:r>
          </a:p>
          <a:p>
            <a:endParaRPr lang="en-GB" dirty="0"/>
          </a:p>
        </p:txBody>
      </p:sp>
      <p:sp>
        <p:nvSpPr>
          <p:cNvPr id="4" name="Slide Number Placeholder 3">
            <a:extLst>
              <a:ext uri="{FF2B5EF4-FFF2-40B4-BE49-F238E27FC236}">
                <a16:creationId xmlns:a16="http://schemas.microsoft.com/office/drawing/2014/main" id="{3B13E495-48D2-A82A-888D-9A8EA3F2BF94}"/>
              </a:ext>
            </a:extLst>
          </p:cNvPr>
          <p:cNvSpPr>
            <a:spLocks noGrp="1"/>
          </p:cNvSpPr>
          <p:nvPr>
            <p:ph type="sldNum" sz="quarter" idx="5"/>
          </p:nvPr>
        </p:nvSpPr>
        <p:spPr/>
        <p:txBody>
          <a:bodyPr/>
          <a:lstStyle/>
          <a:p>
            <a:fld id="{6F6623E3-56E8-4C22-8C57-6E5C194C9987}" type="slidenum">
              <a:rPr lang="en-GB" smtClean="0"/>
              <a:t>4</a:t>
            </a:fld>
            <a:endParaRPr lang="en-GB"/>
          </a:p>
        </p:txBody>
      </p:sp>
    </p:spTree>
    <p:extLst>
      <p:ext uri="{BB962C8B-B14F-4D97-AF65-F5344CB8AC3E}">
        <p14:creationId xmlns:p14="http://schemas.microsoft.com/office/powerpoint/2010/main" val="4256803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13</a:t>
            </a:r>
            <a:r>
              <a:rPr lang="en-GB" sz="1200" b="0" i="0" kern="1200" dirty="0">
                <a:solidFill>
                  <a:schemeClr val="tx1"/>
                </a:solidFill>
                <a:effectLst/>
                <a:latin typeface="+mn-lt"/>
                <a:ea typeface="+mn-ea"/>
                <a:cs typeface="+mn-cs"/>
              </a:rPr>
              <a:t>When a gentle south wind began to blow, they saw their opportunity; so they weighed anchor and sailed along the shore of Crete.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 [centurion scheming] </a:t>
            </a:r>
            <a:r>
              <a:rPr lang="en-GB" sz="1200" kern="1200" dirty="0">
                <a:solidFill>
                  <a:schemeClr val="tx1"/>
                </a:solidFill>
                <a:effectLst/>
                <a:latin typeface="+mn-lt"/>
                <a:ea typeface="+mn-ea"/>
                <a:cs typeface="+mn-cs"/>
              </a:rPr>
              <a:t>Saw their opportunity – misread because determined to see a gap</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5</a:t>
            </a:fld>
            <a:endParaRPr lang="en-GB"/>
          </a:p>
        </p:txBody>
      </p:sp>
    </p:spTree>
    <p:extLst>
      <p:ext uri="{BB962C8B-B14F-4D97-AF65-F5344CB8AC3E}">
        <p14:creationId xmlns:p14="http://schemas.microsoft.com/office/powerpoint/2010/main" val="2154987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14</a:t>
            </a:r>
            <a:r>
              <a:rPr lang="en-GB" sz="1200" b="0" i="0" kern="1200" dirty="0">
                <a:solidFill>
                  <a:schemeClr val="tx1"/>
                </a:solidFill>
                <a:effectLst/>
                <a:latin typeface="+mn-lt"/>
                <a:ea typeface="+mn-ea"/>
                <a:cs typeface="+mn-cs"/>
              </a:rPr>
              <a:t>Before very long, a wind of hurricane force, called the Northeaster, swept down from the island. </a:t>
            </a:r>
            <a:r>
              <a:rPr lang="en-GB" sz="1200" b="1" i="0" u="none" strike="noStrike" kern="1200" dirty="0">
                <a:solidFill>
                  <a:schemeClr val="tx1"/>
                </a:solidFill>
                <a:effectLst/>
                <a:latin typeface="+mn-lt"/>
                <a:ea typeface="+mn-ea"/>
                <a:cs typeface="+mn-cs"/>
                <a:hlinkClick r:id="rId4"/>
              </a:rPr>
              <a:t>15</a:t>
            </a:r>
            <a:r>
              <a:rPr lang="en-GB" sz="1200" b="0" i="0" kern="1200" dirty="0">
                <a:solidFill>
                  <a:schemeClr val="tx1"/>
                </a:solidFill>
                <a:effectLst/>
                <a:latin typeface="+mn-lt"/>
                <a:ea typeface="+mn-ea"/>
                <a:cs typeface="+mn-cs"/>
              </a:rPr>
              <a:t>The ship was caught by the storm and could not head into the wind; so we </a:t>
            </a:r>
            <a:r>
              <a:rPr lang="en-GB" sz="1200" b="1" i="0" kern="1200" dirty="0">
                <a:solidFill>
                  <a:schemeClr val="tx1"/>
                </a:solidFill>
                <a:effectLst/>
                <a:latin typeface="+mn-lt"/>
                <a:ea typeface="+mn-ea"/>
                <a:cs typeface="+mn-cs"/>
              </a:rPr>
              <a:t>gave way to it </a:t>
            </a:r>
            <a:r>
              <a:rPr lang="en-GB" sz="1200" b="0" i="0" kern="1200" dirty="0">
                <a:solidFill>
                  <a:schemeClr val="tx1"/>
                </a:solidFill>
                <a:effectLst/>
                <a:latin typeface="+mn-lt"/>
                <a:ea typeface="+mn-ea"/>
                <a:cs typeface="+mn-cs"/>
              </a:rPr>
              <a:t>and were driven along. </a:t>
            </a:r>
            <a:r>
              <a:rPr lang="en-GB" sz="1200" b="1" i="0" u="none" strike="noStrike" kern="1200" dirty="0">
                <a:solidFill>
                  <a:schemeClr val="tx1"/>
                </a:solidFill>
                <a:effectLst/>
                <a:latin typeface="+mn-lt"/>
                <a:ea typeface="+mn-ea"/>
                <a:cs typeface="+mn-cs"/>
                <a:hlinkClick r:id="rId5"/>
              </a:rPr>
              <a:t>16</a:t>
            </a:r>
            <a:r>
              <a:rPr lang="en-GB" sz="1200" b="0" i="0" kern="1200" dirty="0">
                <a:solidFill>
                  <a:schemeClr val="tx1"/>
                </a:solidFill>
                <a:effectLst/>
                <a:latin typeface="+mn-lt"/>
                <a:ea typeface="+mn-ea"/>
                <a:cs typeface="+mn-cs"/>
              </a:rPr>
              <a:t>As we passed to the lee of a small island called Cauda [Cow-da], we were hardly able to make the lifeboat secure, </a:t>
            </a:r>
            <a:r>
              <a:rPr lang="en-GB" sz="1200" b="1" i="0" u="none" strike="noStrike" kern="1200" dirty="0">
                <a:solidFill>
                  <a:schemeClr val="tx1"/>
                </a:solidFill>
                <a:effectLst/>
                <a:latin typeface="+mn-lt"/>
                <a:ea typeface="+mn-ea"/>
                <a:cs typeface="+mn-cs"/>
                <a:hlinkClick r:id="rId6"/>
              </a:rPr>
              <a:t>17</a:t>
            </a:r>
            <a:r>
              <a:rPr lang="en-GB" sz="1200" b="0" i="0" kern="1200" dirty="0">
                <a:solidFill>
                  <a:schemeClr val="tx1"/>
                </a:solidFill>
                <a:effectLst/>
                <a:latin typeface="+mn-lt"/>
                <a:ea typeface="+mn-ea"/>
                <a:cs typeface="+mn-cs"/>
              </a:rPr>
              <a:t>so the men hoisted it aboard</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Out of control - gave way to it</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6</a:t>
            </a:fld>
            <a:endParaRPr lang="en-GB"/>
          </a:p>
        </p:txBody>
      </p:sp>
    </p:spTree>
    <p:extLst>
      <p:ext uri="{BB962C8B-B14F-4D97-AF65-F5344CB8AC3E}">
        <p14:creationId xmlns:p14="http://schemas.microsoft.com/office/powerpoint/2010/main" val="1853751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Then they passed ropes under the ship itself to hold it together. Because they were afraid they would run aground on the sandbars of Syrtis [Sear-tis], they lowered the sea anchor </a:t>
            </a:r>
            <a:r>
              <a:rPr lang="en-GB" sz="1200" b="1" i="1" u="none" strike="noStrike" kern="1200" baseline="30000" dirty="0">
                <a:solidFill>
                  <a:schemeClr val="tx1"/>
                </a:solidFill>
                <a:effectLst/>
                <a:latin typeface="+mn-lt"/>
                <a:ea typeface="+mn-ea"/>
                <a:cs typeface="+mn-cs"/>
                <a:hlinkClick r:id="rId3" tooltip="Or the sails"/>
              </a:rPr>
              <a:t>b</a:t>
            </a:r>
            <a:r>
              <a:rPr lang="en-GB" sz="1200" b="0" i="0" kern="1200" dirty="0">
                <a:solidFill>
                  <a:schemeClr val="tx1"/>
                </a:solidFill>
                <a:effectLst/>
                <a:latin typeface="+mn-lt"/>
                <a:ea typeface="+mn-ea"/>
                <a:cs typeface="+mn-cs"/>
              </a:rPr>
              <a:t> and let the ship be driven along. </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7</a:t>
            </a:fld>
            <a:endParaRPr lang="en-GB"/>
          </a:p>
        </p:txBody>
      </p:sp>
    </p:spTree>
    <p:extLst>
      <p:ext uri="{BB962C8B-B14F-4D97-AF65-F5344CB8AC3E}">
        <p14:creationId xmlns:p14="http://schemas.microsoft.com/office/powerpoint/2010/main" val="1502516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18</a:t>
            </a:r>
            <a:r>
              <a:rPr lang="en-GB" sz="1200" b="0" i="0" kern="1200" dirty="0">
                <a:solidFill>
                  <a:schemeClr val="tx1"/>
                </a:solidFill>
                <a:effectLst/>
                <a:latin typeface="+mn-lt"/>
                <a:ea typeface="+mn-ea"/>
                <a:cs typeface="+mn-cs"/>
              </a:rPr>
              <a:t>We took such a violent battering from the storm that the next day they began to throw the cargo overboard. </a:t>
            </a:r>
            <a:r>
              <a:rPr lang="en-GB" sz="1200" b="1" i="0" u="none" strike="noStrike" kern="1200" dirty="0">
                <a:solidFill>
                  <a:schemeClr val="tx1"/>
                </a:solidFill>
                <a:effectLst/>
                <a:latin typeface="+mn-lt"/>
                <a:ea typeface="+mn-ea"/>
                <a:cs typeface="+mn-cs"/>
                <a:hlinkClick r:id="rId4"/>
              </a:rPr>
              <a:t>19</a:t>
            </a:r>
            <a:r>
              <a:rPr lang="en-GB" sz="1200" b="0" i="0" kern="1200" dirty="0">
                <a:solidFill>
                  <a:schemeClr val="tx1"/>
                </a:solidFill>
                <a:effectLst/>
                <a:latin typeface="+mn-lt"/>
                <a:ea typeface="+mn-ea"/>
                <a:cs typeface="+mn-cs"/>
              </a:rPr>
              <a:t>On the third day, they threw the ship’s tackle overboard with their own hands. </a:t>
            </a:r>
          </a:p>
          <a:p>
            <a:endParaRPr lang="en-GB" sz="1200" b="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Tackle - everything that was not indispensable (beds, sails)</a:t>
            </a:r>
          </a:p>
          <a:p>
            <a:r>
              <a:rPr lang="en-GB" sz="1200" kern="1200" dirty="0">
                <a:solidFill>
                  <a:schemeClr val="tx1"/>
                </a:solidFill>
                <a:effectLst/>
                <a:latin typeface="+mn-lt"/>
                <a:ea typeface="+mn-ea"/>
                <a:cs typeface="+mn-cs"/>
              </a:rPr>
              <a:t>We threw…All hands on deck</a:t>
            </a:r>
          </a:p>
          <a:p>
            <a:r>
              <a:rPr lang="en-GB" sz="1200" kern="1200" dirty="0">
                <a:solidFill>
                  <a:schemeClr val="tx1"/>
                </a:solidFill>
                <a:effectLst/>
                <a:latin typeface="+mn-lt"/>
                <a:ea typeface="+mn-ea"/>
                <a:cs typeface="+mn-cs"/>
              </a:rPr>
              <a:t>Throwing over personal belongings and comforts – give lives to amass now willing to discard to save life</a:t>
            </a:r>
          </a:p>
          <a:p>
            <a:r>
              <a:rPr lang="en-GB" sz="1200" kern="1200" dirty="0">
                <a:solidFill>
                  <a:schemeClr val="tx1"/>
                </a:solidFill>
                <a:effectLst/>
                <a:latin typeface="+mn-lt"/>
                <a:ea typeface="+mn-ea"/>
                <a:cs typeface="+mn-cs"/>
              </a:rPr>
              <a:t>Might look good to discard at moment of peril but the ship wasn’t saved…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8</a:t>
            </a:fld>
            <a:endParaRPr lang="en-GB"/>
          </a:p>
        </p:txBody>
      </p:sp>
    </p:spTree>
    <p:extLst>
      <p:ext uri="{BB962C8B-B14F-4D97-AF65-F5344CB8AC3E}">
        <p14:creationId xmlns:p14="http://schemas.microsoft.com/office/powerpoint/2010/main" val="3641021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82162-CC14-503A-CAE3-0CABE75AD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A78A8-569B-84A3-DADB-778F901E30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0B8000-2ECA-FF6B-575A-7CD3AAB027EA}"/>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All hope of being saved – darkest moment</a:t>
            </a:r>
          </a:p>
          <a:p>
            <a:r>
              <a:rPr lang="en-GB" sz="1200" kern="1200" dirty="0">
                <a:solidFill>
                  <a:schemeClr val="tx1"/>
                </a:solidFill>
                <a:effectLst/>
                <a:latin typeface="+mn-lt"/>
                <a:ea typeface="+mn-ea"/>
                <a:cs typeface="+mn-cs"/>
              </a:rPr>
              <a:t>Run out of effort/options</a:t>
            </a:r>
          </a:p>
          <a:p>
            <a:endParaRPr lang="en-GB" dirty="0"/>
          </a:p>
        </p:txBody>
      </p:sp>
      <p:sp>
        <p:nvSpPr>
          <p:cNvPr id="4" name="Slide Number Placeholder 3">
            <a:extLst>
              <a:ext uri="{FF2B5EF4-FFF2-40B4-BE49-F238E27FC236}">
                <a16:creationId xmlns:a16="http://schemas.microsoft.com/office/drawing/2014/main" id="{4B47D9DE-7F0B-3E53-36DB-674C04E03F17}"/>
              </a:ext>
            </a:extLst>
          </p:cNvPr>
          <p:cNvSpPr>
            <a:spLocks noGrp="1"/>
          </p:cNvSpPr>
          <p:nvPr>
            <p:ph type="sldNum" sz="quarter" idx="5"/>
          </p:nvPr>
        </p:nvSpPr>
        <p:spPr/>
        <p:txBody>
          <a:bodyPr/>
          <a:lstStyle/>
          <a:p>
            <a:fld id="{6F6623E3-56E8-4C22-8C57-6E5C194C9987}" type="slidenum">
              <a:rPr lang="en-GB" smtClean="0"/>
              <a:t>9</a:t>
            </a:fld>
            <a:endParaRPr lang="en-GB"/>
          </a:p>
        </p:txBody>
      </p:sp>
    </p:spTree>
    <p:extLst>
      <p:ext uri="{BB962C8B-B14F-4D97-AF65-F5344CB8AC3E}">
        <p14:creationId xmlns:p14="http://schemas.microsoft.com/office/powerpoint/2010/main" val="2121713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3F8B8-DA42-09A5-BF96-B8911E935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A0E4B5-7344-CB4A-0895-B033E2E057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2B6551-A95D-481C-75FF-C16A70DA8206}"/>
              </a:ext>
            </a:extLst>
          </p:cNvPr>
          <p:cNvSpPr>
            <a:spLocks noGrp="1"/>
          </p:cNvSpPr>
          <p:nvPr>
            <p:ph type="body" idx="1"/>
          </p:nvPr>
        </p:nvSpPr>
        <p:spPr/>
        <p:txBody>
          <a:bodyPr/>
          <a:lstStyle/>
          <a:p>
            <a:pPr marL="0" indent="0">
              <a:buNone/>
            </a:pPr>
            <a:r>
              <a:rPr lang="en-GB" sz="1050" dirty="0">
                <a:solidFill>
                  <a:schemeClr val="tx1"/>
                </a:solidFill>
              </a:rPr>
              <a:t>Acts 27:21-26</a:t>
            </a:r>
          </a:p>
          <a:p>
            <a:pPr marL="0" indent="0">
              <a:buNone/>
            </a:pPr>
            <a:r>
              <a:rPr lang="en-GB" sz="1050" dirty="0">
                <a:solidFill>
                  <a:schemeClr val="tx1"/>
                </a:solidFill>
              </a:rPr>
              <a:t>After they had gone a long time without food, </a:t>
            </a:r>
            <a:r>
              <a:rPr lang="en-GB" sz="1050" b="1" dirty="0">
                <a:solidFill>
                  <a:schemeClr val="tx1"/>
                </a:solidFill>
              </a:rPr>
              <a:t>Paul stood up </a:t>
            </a:r>
            <a:r>
              <a:rPr lang="en-GB" sz="1050" dirty="0">
                <a:solidFill>
                  <a:schemeClr val="tx1"/>
                </a:solidFill>
              </a:rPr>
              <a:t>before them and said: “Men, you should have taken my advice not to sail from Crete; then you would have spared yourselves this damage and loss. But now I urge you to keep up your courage, because not one of you will be lost; only the ship will be destroyed. </a:t>
            </a:r>
          </a:p>
          <a:p>
            <a:pPr marL="0" indent="0">
              <a:buNone/>
            </a:pPr>
            <a:endParaRPr lang="en-GB" sz="1200" dirty="0">
              <a:solidFill>
                <a:schemeClr val="tx1"/>
              </a:solidFill>
            </a:endParaRPr>
          </a:p>
          <a:p>
            <a:r>
              <a:rPr lang="en-GB" sz="1200" b="1" dirty="0">
                <a:solidFill>
                  <a:schemeClr val="tx1"/>
                </a:solidFill>
              </a:rPr>
              <a:t>Paul stood up </a:t>
            </a:r>
            <a:r>
              <a:rPr lang="en-GB" sz="1200" b="0" dirty="0">
                <a:solidFill>
                  <a:schemeClr val="tx1"/>
                </a:solidFill>
              </a:rPr>
              <a:t>(turning point in the story)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dirty="0">
                <a:solidFill>
                  <a:schemeClr val="tx1"/>
                </a:solidFill>
              </a:rPr>
              <a:t>Been mistreated, murder attempts, ignored, failed by justice system, now a prisoner – yet he stood up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dirty="0">
                <a:solidFill>
                  <a:schemeClr val="tx1"/>
                </a:solidFill>
              </a:rPr>
              <a:t>What is Paul’s basis for standing up in the storm? (What’s yours)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dirty="0">
                <a:solidFill>
                  <a:schemeClr val="tx1"/>
                </a:solidFill>
              </a:rPr>
              <a:t>Changes atmosphere &amp; outcome</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dirty="0">
                <a:solidFill>
                  <a:schemeClr val="tx1"/>
                </a:solidFill>
              </a:rPr>
              <a:t>Jack Little – Pee Wee Hermen (spirit UPON) – Gideon, Saul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dirty="0">
                <a:solidFill>
                  <a:schemeClr val="tx1"/>
                </a:solidFill>
              </a:rPr>
              <a:t>Toby Simmons / Myles / Joe – Steve / Diamond mines – lots of reasons to be intimidate &amp; keep head down</a:t>
            </a:r>
            <a:endParaRPr lang="en-GB" sz="1200" b="1" dirty="0">
              <a:solidFill>
                <a:schemeClr val="tx1"/>
              </a:solidFill>
            </a:endParaRP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Faced with truth (not popularity contest)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consequence to our actions (The cargo and ship didn’t have to be lost) - Not about rubbing face in it – its to help them follow his next instructions better</a:t>
            </a:r>
          </a:p>
          <a:p>
            <a:pPr marL="0" indent="0">
              <a:buNone/>
            </a:pPr>
            <a:endParaRPr lang="en-GB" dirty="0"/>
          </a:p>
        </p:txBody>
      </p:sp>
      <p:sp>
        <p:nvSpPr>
          <p:cNvPr id="4" name="Slide Number Placeholder 3">
            <a:extLst>
              <a:ext uri="{FF2B5EF4-FFF2-40B4-BE49-F238E27FC236}">
                <a16:creationId xmlns:a16="http://schemas.microsoft.com/office/drawing/2014/main" id="{3FE15FEC-F560-D11D-74C8-BC77206064A3}"/>
              </a:ext>
            </a:extLst>
          </p:cNvPr>
          <p:cNvSpPr>
            <a:spLocks noGrp="1"/>
          </p:cNvSpPr>
          <p:nvPr>
            <p:ph type="sldNum" sz="quarter" idx="5"/>
          </p:nvPr>
        </p:nvSpPr>
        <p:spPr/>
        <p:txBody>
          <a:bodyPr/>
          <a:lstStyle/>
          <a:p>
            <a:fld id="{6F6623E3-56E8-4C22-8C57-6E5C194C9987}" type="slidenum">
              <a:rPr lang="en-GB" smtClean="0"/>
              <a:t>10</a:t>
            </a:fld>
            <a:endParaRPr lang="en-GB"/>
          </a:p>
        </p:txBody>
      </p:sp>
    </p:spTree>
    <p:extLst>
      <p:ext uri="{BB962C8B-B14F-4D97-AF65-F5344CB8AC3E}">
        <p14:creationId xmlns:p14="http://schemas.microsoft.com/office/powerpoint/2010/main" val="3078912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82213-B91F-522E-2C32-0F37036BED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F8F18-1844-4BD0-5DE6-D7D96D0ED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1A834-CB64-550E-B7E1-6677591A7E7E}"/>
              </a:ext>
            </a:extLst>
          </p:cNvPr>
          <p:cNvSpPr>
            <a:spLocks noGrp="1"/>
          </p:cNvSpPr>
          <p:nvPr>
            <p:ph type="body" idx="1"/>
          </p:nvPr>
        </p:nvSpPr>
        <p:spPr/>
        <p:txBody>
          <a:bodyPr/>
          <a:lstStyle/>
          <a:p>
            <a:pPr marL="0" indent="0">
              <a:buNone/>
            </a:pPr>
            <a:r>
              <a:rPr lang="en-GB" sz="1050" dirty="0">
                <a:solidFill>
                  <a:schemeClr val="tx1"/>
                </a:solidFill>
              </a:rPr>
              <a:t>Acts 27:23-26</a:t>
            </a:r>
          </a:p>
          <a:p>
            <a:pPr marL="0" indent="0">
              <a:buNone/>
            </a:pPr>
            <a:r>
              <a:rPr lang="en-GB" sz="1050" dirty="0">
                <a:solidFill>
                  <a:schemeClr val="tx1"/>
                </a:solidFill>
              </a:rPr>
              <a:t>Last night an angel of the God to whom I belong and whom I serve </a:t>
            </a:r>
            <a:r>
              <a:rPr lang="en-GB" sz="1050" b="1" dirty="0">
                <a:solidFill>
                  <a:schemeClr val="tx1"/>
                </a:solidFill>
              </a:rPr>
              <a:t>stood beside me </a:t>
            </a:r>
            <a:r>
              <a:rPr lang="en-GB" sz="1050" dirty="0">
                <a:solidFill>
                  <a:schemeClr val="tx1"/>
                </a:solidFill>
              </a:rPr>
              <a:t>and said, ‘Do not be afraid, Paul. You must stand trial before Caesar; and God has graciously given you the lives of all who sail with you.’ So keep up your courage, men, for I have faith in God that it will happen just as he told me. Nevertheless, we must run aground on some island.”</a:t>
            </a:r>
          </a:p>
          <a:p>
            <a:pPr marL="0" indent="0">
              <a:buNone/>
            </a:pPr>
            <a:endParaRPr lang="en-GB" sz="1200" dirty="0">
              <a:solidFill>
                <a:schemeClr val="tx1"/>
              </a:solidFill>
            </a:endParaRPr>
          </a:p>
          <a:p>
            <a:r>
              <a:rPr lang="en-GB" sz="1200" b="1" kern="1200" dirty="0">
                <a:solidFill>
                  <a:schemeClr val="tx1"/>
                </a:solidFill>
                <a:effectLst/>
                <a:latin typeface="+mn-lt"/>
                <a:ea typeface="+mn-ea"/>
                <a:cs typeface="+mn-cs"/>
              </a:rPr>
              <a:t>Stood beside me</a:t>
            </a:r>
          </a:p>
          <a:p>
            <a:pPr marL="171450" indent="-171450">
              <a:buFontTx/>
              <a:buChar char="-"/>
            </a:pPr>
            <a:r>
              <a:rPr lang="en-GB" sz="1200" kern="1200" dirty="0">
                <a:solidFill>
                  <a:schemeClr val="tx1"/>
                </a:solidFill>
                <a:effectLst/>
                <a:latin typeface="+mn-lt"/>
                <a:ea typeface="+mn-ea"/>
                <a:cs typeface="+mn-cs"/>
              </a:rPr>
              <a:t>Paul’s basis for standing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Similar to Acts 23:11 – stood beside</a:t>
            </a:r>
          </a:p>
          <a:p>
            <a:pPr marL="171450" indent="-171450">
              <a:buFontTx/>
              <a:buChar char="-"/>
            </a:pP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God whose I am and whom I serve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 am God's treasured possession</a:t>
            </a:r>
          </a:p>
          <a:p>
            <a:pPr marL="171450" lvl="0" indent="-171450" fontAlgn="base">
              <a:buFont typeface="Arial" panose="020B0604020202020204" pitchFamily="34" charset="0"/>
              <a:buChar char="•"/>
            </a:pPr>
            <a:r>
              <a:rPr lang="en-GB" sz="1200" kern="1200" dirty="0">
                <a:solidFill>
                  <a:schemeClr val="tx1"/>
                </a:solidFill>
                <a:effectLst/>
                <a:latin typeface="+mn-lt"/>
                <a:ea typeface="+mn-ea"/>
                <a:cs typeface="+mn-cs"/>
              </a:rPr>
              <a:t>He knows he's loved. In other words, he knows in this storm he's being loved, not being rejected.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Intimacy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Empathy – in the boat with them </a:t>
            </a:r>
          </a:p>
          <a:p>
            <a:endParaRPr lang="en-GB" dirty="0">
              <a:solidFill>
                <a:schemeClr val="tx1"/>
              </a:solidFill>
            </a:endParaRPr>
          </a:p>
          <a:p>
            <a:r>
              <a:rPr lang="en-GB" sz="1200" dirty="0">
                <a:solidFill>
                  <a:schemeClr val="tx1"/>
                </a:solidFill>
              </a:rPr>
              <a:t>Nevertheless, we must run aground - Not going to be pretty</a:t>
            </a:r>
            <a:endParaRPr lang="en-GB" dirty="0">
              <a:solidFill>
                <a:schemeClr val="tx1"/>
              </a:solidFill>
            </a:endParaRPr>
          </a:p>
        </p:txBody>
      </p:sp>
      <p:sp>
        <p:nvSpPr>
          <p:cNvPr id="4" name="Slide Number Placeholder 3">
            <a:extLst>
              <a:ext uri="{FF2B5EF4-FFF2-40B4-BE49-F238E27FC236}">
                <a16:creationId xmlns:a16="http://schemas.microsoft.com/office/drawing/2014/main" id="{4A84BE79-F06F-CB34-9767-A3FB2BD6AC8C}"/>
              </a:ext>
            </a:extLst>
          </p:cNvPr>
          <p:cNvSpPr>
            <a:spLocks noGrp="1"/>
          </p:cNvSpPr>
          <p:nvPr>
            <p:ph type="sldNum" sz="quarter" idx="5"/>
          </p:nvPr>
        </p:nvSpPr>
        <p:spPr/>
        <p:txBody>
          <a:bodyPr/>
          <a:lstStyle/>
          <a:p>
            <a:fld id="{6F6623E3-56E8-4C22-8C57-6E5C194C9987}" type="slidenum">
              <a:rPr lang="en-GB" smtClean="0"/>
              <a:t>11</a:t>
            </a:fld>
            <a:endParaRPr lang="en-GB"/>
          </a:p>
        </p:txBody>
      </p:sp>
    </p:spTree>
    <p:extLst>
      <p:ext uri="{BB962C8B-B14F-4D97-AF65-F5344CB8AC3E}">
        <p14:creationId xmlns:p14="http://schemas.microsoft.com/office/powerpoint/2010/main" val="3334485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27</a:t>
            </a:r>
            <a:r>
              <a:rPr lang="en-GB" sz="1200" b="0" i="0" kern="1200" dirty="0">
                <a:solidFill>
                  <a:schemeClr val="tx1"/>
                </a:solidFill>
                <a:effectLst/>
                <a:latin typeface="+mn-lt"/>
                <a:ea typeface="+mn-ea"/>
                <a:cs typeface="+mn-cs"/>
              </a:rPr>
              <a:t>On the fourteenth night we were still being driven across the Adriatic </a:t>
            </a:r>
            <a:r>
              <a:rPr lang="en-GB" sz="1200" b="1" i="1" u="none" strike="noStrike" kern="1200" baseline="30000" dirty="0">
                <a:solidFill>
                  <a:schemeClr val="tx1"/>
                </a:solidFill>
                <a:effectLst/>
                <a:latin typeface="+mn-lt"/>
                <a:ea typeface="+mn-ea"/>
                <a:cs typeface="+mn-cs"/>
                <a:hlinkClick r:id="rId4" tooltip="In ancient times the name referred to an area extending well south of Italy."/>
              </a:rPr>
              <a:t>c</a:t>
            </a:r>
            <a:r>
              <a:rPr lang="en-GB" sz="1200" b="0" i="0" kern="1200" dirty="0">
                <a:solidFill>
                  <a:schemeClr val="tx1"/>
                </a:solidFill>
                <a:effectLst/>
                <a:latin typeface="+mn-lt"/>
                <a:ea typeface="+mn-ea"/>
                <a:cs typeface="+mn-cs"/>
              </a:rPr>
              <a:t> Sea, when about midnight the sailors sensed they were approaching land. </a:t>
            </a:r>
            <a:r>
              <a:rPr lang="en-GB" sz="1200" b="1" i="0" u="none" strike="noStrike" kern="1200" dirty="0">
                <a:solidFill>
                  <a:schemeClr val="tx1"/>
                </a:solidFill>
                <a:effectLst/>
                <a:latin typeface="+mn-lt"/>
                <a:ea typeface="+mn-ea"/>
                <a:cs typeface="+mn-cs"/>
                <a:hlinkClick r:id="rId5"/>
              </a:rPr>
              <a:t>28</a:t>
            </a:r>
            <a:r>
              <a:rPr lang="en-GB" sz="1200" b="0" i="0" kern="1200" dirty="0">
                <a:solidFill>
                  <a:schemeClr val="tx1"/>
                </a:solidFill>
                <a:effectLst/>
                <a:latin typeface="+mn-lt"/>
                <a:ea typeface="+mn-ea"/>
                <a:cs typeface="+mn-cs"/>
              </a:rPr>
              <a:t>They took soundings and found that the water was a hundred and twenty feet </a:t>
            </a:r>
            <a:r>
              <a:rPr lang="en-GB" sz="1200" b="1" i="1" u="none" strike="noStrike" kern="1200" baseline="30000" dirty="0">
                <a:solidFill>
                  <a:schemeClr val="tx1"/>
                </a:solidFill>
                <a:effectLst/>
                <a:latin typeface="+mn-lt"/>
                <a:ea typeface="+mn-ea"/>
                <a:cs typeface="+mn-cs"/>
                <a:hlinkClick r:id="rId4" tooltip="Or about 37 meters"/>
              </a:rPr>
              <a:t>d</a:t>
            </a:r>
            <a:r>
              <a:rPr lang="en-GB" sz="1200" b="0" i="0" kern="1200" dirty="0">
                <a:solidFill>
                  <a:schemeClr val="tx1"/>
                </a:solidFill>
                <a:effectLst/>
                <a:latin typeface="+mn-lt"/>
                <a:ea typeface="+mn-ea"/>
                <a:cs typeface="+mn-cs"/>
              </a:rPr>
              <a:t> deep. A short time later they took soundings again and found it was ninety feet </a:t>
            </a:r>
            <a:r>
              <a:rPr lang="en-GB" sz="1200" b="1" i="1" u="none" strike="noStrike" kern="1200" baseline="30000" dirty="0">
                <a:solidFill>
                  <a:schemeClr val="tx1"/>
                </a:solidFill>
                <a:effectLst/>
                <a:latin typeface="+mn-lt"/>
                <a:ea typeface="+mn-ea"/>
                <a:cs typeface="+mn-cs"/>
                <a:hlinkClick r:id="rId4" tooltip="Or about 27 meters"/>
              </a:rPr>
              <a:t>e</a:t>
            </a:r>
            <a:r>
              <a:rPr lang="en-GB" sz="1200" b="0" i="0" kern="1200" dirty="0">
                <a:solidFill>
                  <a:schemeClr val="tx1"/>
                </a:solidFill>
                <a:effectLst/>
                <a:latin typeface="+mn-lt"/>
                <a:ea typeface="+mn-ea"/>
                <a:cs typeface="+mn-cs"/>
              </a:rPr>
              <a:t> deep. </a:t>
            </a:r>
            <a:r>
              <a:rPr lang="en-GB" sz="1200" b="1" i="0" u="none" strike="noStrike" kern="1200" dirty="0">
                <a:solidFill>
                  <a:schemeClr val="tx1"/>
                </a:solidFill>
                <a:effectLst/>
                <a:latin typeface="+mn-lt"/>
                <a:ea typeface="+mn-ea"/>
                <a:cs typeface="+mn-cs"/>
                <a:hlinkClick r:id="rId6"/>
              </a:rPr>
              <a:t>29</a:t>
            </a:r>
            <a:r>
              <a:rPr lang="en-GB" sz="1200" b="0" i="0" kern="1200" dirty="0">
                <a:solidFill>
                  <a:schemeClr val="tx1"/>
                </a:solidFill>
                <a:effectLst/>
                <a:latin typeface="+mn-lt"/>
                <a:ea typeface="+mn-ea"/>
                <a:cs typeface="+mn-cs"/>
              </a:rPr>
              <a:t>Fearing that we would be dashed against the rocks, they dropped four anchors from the stern and prayed for daylight. </a:t>
            </a:r>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12</a:t>
            </a:fld>
            <a:endParaRPr lang="en-GB"/>
          </a:p>
        </p:txBody>
      </p:sp>
    </p:spTree>
    <p:extLst>
      <p:ext uri="{BB962C8B-B14F-4D97-AF65-F5344CB8AC3E}">
        <p14:creationId xmlns:p14="http://schemas.microsoft.com/office/powerpoint/2010/main" val="3226512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30</a:t>
            </a:r>
            <a:r>
              <a:rPr lang="en-GB" sz="1200" b="0" i="0" kern="1200" dirty="0">
                <a:solidFill>
                  <a:schemeClr val="tx1"/>
                </a:solidFill>
                <a:effectLst/>
                <a:latin typeface="+mn-lt"/>
                <a:ea typeface="+mn-ea"/>
                <a:cs typeface="+mn-cs"/>
              </a:rPr>
              <a:t>In an attempt to escape from the ship, the sailors let the lifeboat down into the sea, pretending they were going to lower some anchors from the bow. </a:t>
            </a:r>
            <a:r>
              <a:rPr lang="en-GB" sz="1200" b="1" i="0" u="none" strike="noStrike" kern="1200" dirty="0">
                <a:solidFill>
                  <a:schemeClr val="tx1"/>
                </a:solidFill>
                <a:effectLst/>
                <a:latin typeface="+mn-lt"/>
                <a:ea typeface="+mn-ea"/>
                <a:cs typeface="+mn-cs"/>
                <a:hlinkClick r:id="rId4"/>
              </a:rPr>
              <a:t>31</a:t>
            </a:r>
            <a:r>
              <a:rPr lang="en-GB" sz="1200" b="0" i="0" kern="1200" dirty="0">
                <a:solidFill>
                  <a:schemeClr val="tx1"/>
                </a:solidFill>
                <a:effectLst/>
                <a:latin typeface="+mn-lt"/>
                <a:ea typeface="+mn-ea"/>
                <a:cs typeface="+mn-cs"/>
              </a:rPr>
              <a:t>Then Paul said to the centurion and the soldiers, “Unless these men stay with the ship, you cannot be saved.” </a:t>
            </a:r>
            <a:r>
              <a:rPr lang="en-GB" sz="1200" b="1" i="0" u="none" strike="noStrike" kern="1200" dirty="0">
                <a:solidFill>
                  <a:schemeClr val="tx1"/>
                </a:solidFill>
                <a:effectLst/>
                <a:latin typeface="+mn-lt"/>
                <a:ea typeface="+mn-ea"/>
                <a:cs typeface="+mn-cs"/>
                <a:hlinkClick r:id="rId5"/>
              </a:rPr>
              <a:t>32</a:t>
            </a:r>
            <a:r>
              <a:rPr lang="en-GB" sz="1200" b="0" i="0" kern="1200" dirty="0">
                <a:solidFill>
                  <a:schemeClr val="tx1"/>
                </a:solidFill>
                <a:effectLst/>
                <a:latin typeface="+mn-lt"/>
                <a:ea typeface="+mn-ea"/>
                <a:cs typeface="+mn-cs"/>
              </a:rPr>
              <a:t>So the soldiers cut the ropes that held the lifeboat and let it drift away.</a:t>
            </a:r>
          </a:p>
          <a:p>
            <a:endParaRPr lang="en-GB" sz="1200" b="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14</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night! </a:t>
            </a:r>
          </a:p>
          <a:p>
            <a:r>
              <a:rPr lang="en-GB" sz="1200" kern="1200" dirty="0">
                <a:solidFill>
                  <a:schemeClr val="tx1"/>
                </a:solidFill>
                <a:effectLst/>
                <a:latin typeface="+mn-lt"/>
                <a:ea typeface="+mn-ea"/>
                <a:cs typeface="+mn-cs"/>
              </a:rPr>
              <a:t>[Sailors scheming] Deception, save themselves (that’s the ultimate deception – that we can save themselves) </a:t>
            </a:r>
          </a:p>
          <a:p>
            <a:r>
              <a:rPr lang="en-GB" sz="1200" kern="1200" dirty="0">
                <a:solidFill>
                  <a:schemeClr val="tx1"/>
                </a:solidFill>
                <a:effectLst/>
                <a:latin typeface="+mn-lt"/>
                <a:ea typeface="+mn-ea"/>
                <a:cs typeface="+mn-cs"/>
              </a:rPr>
              <a:t>Only saved if stay on ship?! </a:t>
            </a:r>
          </a:p>
          <a:p>
            <a:pPr marL="171450" indent="-171450">
              <a:buFontTx/>
              <a:buChar char="-"/>
            </a:pPr>
            <a:r>
              <a:rPr lang="en-GB" sz="1200" kern="1200" dirty="0">
                <a:solidFill>
                  <a:schemeClr val="tx1"/>
                </a:solidFill>
                <a:effectLst/>
                <a:latin typeface="+mn-lt"/>
                <a:ea typeface="+mn-ea"/>
                <a:cs typeface="+mn-cs"/>
              </a:rPr>
              <a:t>But God said all would survive…? – paradox of our role &amp; God’s role </a:t>
            </a:r>
          </a:p>
          <a:p>
            <a:pPr marL="171450" indent="-171450">
              <a:buFontTx/>
              <a:buChar char="-"/>
            </a:pPr>
            <a:r>
              <a:rPr lang="en-GB" sz="1200" kern="1200" dirty="0">
                <a:solidFill>
                  <a:schemeClr val="tx1"/>
                </a:solidFill>
                <a:effectLst/>
                <a:latin typeface="+mn-lt"/>
                <a:ea typeface="+mn-ea"/>
                <a:cs typeface="+mn-cs"/>
              </a:rPr>
              <a:t>Counter intuitive – only save life if we lose it </a:t>
            </a:r>
          </a:p>
          <a:p>
            <a:r>
              <a:rPr lang="en-GB" sz="1200" kern="1200" dirty="0">
                <a:solidFill>
                  <a:schemeClr val="tx1"/>
                </a:solidFill>
                <a:effectLst/>
                <a:latin typeface="+mn-lt"/>
                <a:ea typeface="+mn-ea"/>
                <a:cs typeface="+mn-cs"/>
              </a:rPr>
              <a:t>Is God in charge, or are we?</a:t>
            </a:r>
          </a:p>
          <a:p>
            <a:r>
              <a:rPr lang="en-GB" sz="1200" kern="1200" dirty="0">
                <a:solidFill>
                  <a:schemeClr val="tx1"/>
                </a:solidFill>
                <a:effectLst/>
                <a:latin typeface="+mn-lt"/>
                <a:ea typeface="+mn-ea"/>
                <a:cs typeface="+mn-cs"/>
              </a:rPr>
              <a:t>Cut lifeboats – no plan b (</a:t>
            </a:r>
            <a:r>
              <a:rPr lang="en-GB" sz="1200" b="1" kern="1200" dirty="0">
                <a:solidFill>
                  <a:schemeClr val="tx1"/>
                </a:solidFill>
                <a:effectLst/>
                <a:latin typeface="+mn-lt"/>
                <a:ea typeface="+mn-ea"/>
                <a:cs typeface="+mn-cs"/>
              </a:rPr>
              <a:t>what does it mean for you to cut your lifeboats?) </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13</a:t>
            </a:fld>
            <a:endParaRPr lang="en-GB"/>
          </a:p>
        </p:txBody>
      </p:sp>
    </p:spTree>
    <p:extLst>
      <p:ext uri="{BB962C8B-B14F-4D97-AF65-F5344CB8AC3E}">
        <p14:creationId xmlns:p14="http://schemas.microsoft.com/office/powerpoint/2010/main" val="2633277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rPr>
              <a:t>33</a:t>
            </a:r>
            <a:r>
              <a:rPr lang="en-GB" sz="1200" b="0" i="0" kern="1200" dirty="0">
                <a:solidFill>
                  <a:schemeClr val="tx1"/>
                </a:solidFill>
                <a:effectLst/>
                <a:latin typeface="+mn-lt"/>
                <a:ea typeface="+mn-ea"/>
                <a:cs typeface="+mn-cs"/>
              </a:rPr>
              <a:t>Just before dawn Paul urged them all to eat. “For the last fourteen days,” he said, “you have been in </a:t>
            </a:r>
            <a:r>
              <a:rPr lang="en-GB" sz="1200" b="0" i="0" kern="1200" dirty="0">
                <a:solidFill>
                  <a:schemeClr val="tx1"/>
                </a:solidFill>
                <a:effectLst/>
                <a:highlight>
                  <a:srgbClr val="FFFF00"/>
                </a:highlight>
                <a:latin typeface="+mn-lt"/>
                <a:ea typeface="+mn-ea"/>
                <a:cs typeface="+mn-cs"/>
              </a:rPr>
              <a:t>constant suspense </a:t>
            </a:r>
            <a:r>
              <a:rPr lang="en-GB" sz="1200" b="0" i="0" kern="1200" dirty="0">
                <a:solidFill>
                  <a:schemeClr val="tx1"/>
                </a:solidFill>
                <a:effectLst/>
                <a:latin typeface="+mn-lt"/>
                <a:ea typeface="+mn-ea"/>
                <a:cs typeface="+mn-cs"/>
              </a:rPr>
              <a:t>and have gone without food—you haven’t eaten anything. </a:t>
            </a:r>
            <a:r>
              <a:rPr lang="en-GB" sz="1200" b="1" i="0" u="none" strike="noStrike" kern="1200" dirty="0">
                <a:solidFill>
                  <a:schemeClr val="tx1"/>
                </a:solidFill>
                <a:effectLst/>
                <a:latin typeface="+mn-lt"/>
                <a:ea typeface="+mn-ea"/>
                <a:cs typeface="+mn-cs"/>
                <a:hlinkClick r:id="rId4"/>
              </a:rPr>
              <a:t>34</a:t>
            </a:r>
            <a:r>
              <a:rPr lang="en-GB" sz="1200" b="0" i="0" kern="1200" dirty="0">
                <a:solidFill>
                  <a:schemeClr val="tx1"/>
                </a:solidFill>
                <a:effectLst/>
                <a:latin typeface="+mn-lt"/>
                <a:ea typeface="+mn-ea"/>
                <a:cs typeface="+mn-cs"/>
              </a:rPr>
              <a:t>Now I urge you to take some food. </a:t>
            </a:r>
            <a:r>
              <a:rPr lang="en-GB" sz="1200" b="0" i="0" kern="1200" dirty="0">
                <a:solidFill>
                  <a:schemeClr val="tx1"/>
                </a:solidFill>
                <a:effectLst/>
                <a:highlight>
                  <a:srgbClr val="FFFF00"/>
                </a:highlight>
                <a:latin typeface="+mn-lt"/>
                <a:ea typeface="+mn-ea"/>
                <a:cs typeface="+mn-cs"/>
              </a:rPr>
              <a:t>You need it to survive</a:t>
            </a:r>
            <a:r>
              <a:rPr lang="en-GB" sz="1200" b="0" i="0" kern="1200" dirty="0">
                <a:solidFill>
                  <a:schemeClr val="tx1"/>
                </a:solidFill>
                <a:effectLst/>
                <a:latin typeface="+mn-lt"/>
                <a:ea typeface="+mn-ea"/>
                <a:cs typeface="+mn-cs"/>
              </a:rPr>
              <a:t>. Not one of you will lose a single hair from his head.” </a:t>
            </a:r>
            <a:r>
              <a:rPr lang="en-GB" sz="1200" b="1" i="0" u="none" strike="noStrike" kern="1200" dirty="0">
                <a:solidFill>
                  <a:schemeClr val="tx1"/>
                </a:solidFill>
                <a:effectLst/>
                <a:latin typeface="+mn-lt"/>
                <a:ea typeface="+mn-ea"/>
                <a:cs typeface="+mn-cs"/>
                <a:hlinkClick r:id="rId5"/>
              </a:rPr>
              <a:t>35</a:t>
            </a:r>
            <a:r>
              <a:rPr lang="en-GB" sz="1200" b="0" i="0" kern="1200" dirty="0">
                <a:solidFill>
                  <a:schemeClr val="tx1"/>
                </a:solidFill>
                <a:effectLst/>
                <a:latin typeface="+mn-lt"/>
                <a:ea typeface="+mn-ea"/>
                <a:cs typeface="+mn-cs"/>
              </a:rPr>
              <a:t>After he said this, he took some bread and gave thanks to God in front of them all. Then he broke it and began to eat. </a:t>
            </a:r>
            <a:r>
              <a:rPr lang="en-GB" sz="1200" b="1" i="0" u="none" strike="noStrike" kern="1200" dirty="0">
                <a:solidFill>
                  <a:schemeClr val="tx1"/>
                </a:solidFill>
                <a:effectLst/>
                <a:latin typeface="+mn-lt"/>
                <a:ea typeface="+mn-ea"/>
                <a:cs typeface="+mn-cs"/>
                <a:hlinkClick r:id="rId6"/>
              </a:rPr>
              <a:t>36</a:t>
            </a:r>
            <a:r>
              <a:rPr lang="en-GB" sz="1200" b="0" i="0" kern="1200" dirty="0">
                <a:solidFill>
                  <a:schemeClr val="tx1"/>
                </a:solidFill>
                <a:effectLst/>
                <a:latin typeface="+mn-lt"/>
                <a:ea typeface="+mn-ea"/>
                <a:cs typeface="+mn-cs"/>
              </a:rPr>
              <a:t>They were all </a:t>
            </a:r>
            <a:r>
              <a:rPr lang="en-GB" sz="1200" b="1" i="0" kern="1200" dirty="0">
                <a:solidFill>
                  <a:schemeClr val="tx1"/>
                </a:solidFill>
                <a:effectLst/>
                <a:latin typeface="+mn-lt"/>
                <a:ea typeface="+mn-ea"/>
                <a:cs typeface="+mn-cs"/>
              </a:rPr>
              <a:t>encouraged</a:t>
            </a:r>
            <a:r>
              <a:rPr lang="en-GB" sz="1200" b="0" i="0" kern="1200" dirty="0">
                <a:solidFill>
                  <a:schemeClr val="tx1"/>
                </a:solidFill>
                <a:effectLst/>
                <a:latin typeface="+mn-lt"/>
                <a:ea typeface="+mn-ea"/>
                <a:cs typeface="+mn-cs"/>
              </a:rPr>
              <a:t> and ate some food themselves. </a:t>
            </a:r>
            <a:r>
              <a:rPr lang="en-GB" sz="1200" b="1" i="0" u="none" strike="noStrike" kern="1200" dirty="0">
                <a:solidFill>
                  <a:schemeClr val="tx1"/>
                </a:solidFill>
                <a:effectLst/>
                <a:latin typeface="+mn-lt"/>
                <a:ea typeface="+mn-ea"/>
                <a:cs typeface="+mn-cs"/>
                <a:hlinkClick r:id="rId7"/>
              </a:rPr>
              <a:t>37</a:t>
            </a:r>
            <a:r>
              <a:rPr lang="en-GB" sz="1200" b="0" i="0" kern="1200" dirty="0">
                <a:solidFill>
                  <a:schemeClr val="tx1"/>
                </a:solidFill>
                <a:effectLst/>
                <a:latin typeface="+mn-lt"/>
                <a:ea typeface="+mn-ea"/>
                <a:cs typeface="+mn-cs"/>
              </a:rPr>
              <a:t>Altogether there were 276 of us on board. </a:t>
            </a:r>
            <a:r>
              <a:rPr lang="en-GB" sz="1200" b="1" i="0" u="none" strike="noStrike" kern="1200" dirty="0">
                <a:solidFill>
                  <a:schemeClr val="tx1"/>
                </a:solidFill>
                <a:effectLst/>
                <a:latin typeface="+mn-lt"/>
                <a:ea typeface="+mn-ea"/>
                <a:cs typeface="+mn-cs"/>
                <a:hlinkClick r:id="rId8"/>
              </a:rPr>
              <a:t>38</a:t>
            </a:r>
            <a:r>
              <a:rPr lang="en-GB" sz="1200" b="0" i="0" kern="1200" dirty="0">
                <a:solidFill>
                  <a:schemeClr val="tx1"/>
                </a:solidFill>
                <a:effectLst/>
                <a:latin typeface="+mn-lt"/>
                <a:ea typeface="+mn-ea"/>
                <a:cs typeface="+mn-cs"/>
              </a:rPr>
              <a:t>When they had eaten as much as they wanted, they </a:t>
            </a:r>
            <a:r>
              <a:rPr lang="en-GB" sz="1200" b="1" i="0" kern="1200" dirty="0">
                <a:solidFill>
                  <a:schemeClr val="tx1"/>
                </a:solidFill>
                <a:effectLst/>
                <a:latin typeface="+mn-lt"/>
                <a:ea typeface="+mn-ea"/>
                <a:cs typeface="+mn-cs"/>
              </a:rPr>
              <a:t>lightened the ship </a:t>
            </a:r>
            <a:r>
              <a:rPr lang="en-GB" sz="1200" b="0" i="0" kern="1200" dirty="0">
                <a:solidFill>
                  <a:schemeClr val="tx1"/>
                </a:solidFill>
                <a:effectLst/>
                <a:latin typeface="+mn-lt"/>
                <a:ea typeface="+mn-ea"/>
                <a:cs typeface="+mn-cs"/>
              </a:rPr>
              <a:t>by throwing the grain into the sea.</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Communion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gave thanks &amp; he broke it /eaten as much as they wanted</a:t>
            </a: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Feeding 5,000 language </a:t>
            </a:r>
          </a:p>
          <a:p>
            <a:r>
              <a:rPr lang="en-GB" sz="1200" kern="1200" dirty="0">
                <a:solidFill>
                  <a:schemeClr val="tx1"/>
                </a:solidFill>
                <a:effectLst/>
                <a:latin typeface="+mn-lt"/>
                <a:ea typeface="+mn-ea"/>
                <a:cs typeface="+mn-cs"/>
              </a:rPr>
              <a:t>Communion upon a ship heading to wreck</a:t>
            </a:r>
          </a:p>
          <a:p>
            <a:r>
              <a:rPr lang="en-GB" sz="1200" kern="1200" dirty="0">
                <a:solidFill>
                  <a:schemeClr val="tx1"/>
                </a:solidFill>
                <a:effectLst/>
                <a:latin typeface="+mn-lt"/>
                <a:ea typeface="+mn-ea"/>
                <a:cs typeface="+mn-cs"/>
              </a:rPr>
              <a:t>Non-Christians</a:t>
            </a:r>
          </a:p>
          <a:p>
            <a:r>
              <a:rPr lang="en-GB" sz="1200" kern="1200" dirty="0">
                <a:solidFill>
                  <a:schemeClr val="tx1"/>
                </a:solidFill>
                <a:effectLst/>
                <a:latin typeface="+mn-lt"/>
                <a:ea typeface="+mn-ea"/>
                <a:cs typeface="+mn-cs"/>
              </a:rPr>
              <a:t>Courage injected – eyes opened, hearts burned </a:t>
            </a:r>
          </a:p>
          <a:p>
            <a:r>
              <a:rPr lang="en-GB" sz="1200" kern="1200" dirty="0">
                <a:solidFill>
                  <a:schemeClr val="tx1"/>
                </a:solidFill>
                <a:effectLst/>
                <a:latin typeface="+mn-lt"/>
                <a:ea typeface="+mn-ea"/>
                <a:cs typeface="+mn-cs"/>
              </a:rPr>
              <a:t>See the one who was thrown into the ultimate storm for us, so we could be saved</a:t>
            </a:r>
          </a:p>
          <a:p>
            <a:pPr marL="0" indent="0">
              <a:buFontTx/>
              <a:buNone/>
            </a:pPr>
            <a:endParaRPr lang="en-GB" sz="1200" b="0" i="0" kern="1200" dirty="0">
              <a:solidFill>
                <a:schemeClr val="tx1"/>
              </a:solidFill>
              <a:effectLst/>
              <a:latin typeface="+mn-lt"/>
              <a:ea typeface="+mn-ea"/>
              <a:cs typeface="+mn-cs"/>
            </a:endParaRPr>
          </a:p>
          <a:p>
            <a:pPr marL="0" indent="0">
              <a:buFontTx/>
              <a:buNone/>
            </a:pPr>
            <a:r>
              <a:rPr lang="en-GB" sz="1200" b="1" i="0" kern="1200" dirty="0">
                <a:solidFill>
                  <a:schemeClr val="tx1"/>
                </a:solidFill>
                <a:effectLst/>
                <a:latin typeface="+mn-lt"/>
                <a:ea typeface="+mn-ea"/>
                <a:cs typeface="+mn-cs"/>
              </a:rPr>
              <a:t>lightened the ship </a:t>
            </a:r>
          </a:p>
          <a:p>
            <a:pPr marL="171450" indent="-171450">
              <a:buFontTx/>
              <a:buChar char="-"/>
            </a:pPr>
            <a:r>
              <a:rPr lang="en-GB" sz="1200" b="0" i="0" kern="1200" dirty="0">
                <a:solidFill>
                  <a:schemeClr val="tx1"/>
                </a:solidFill>
                <a:effectLst/>
                <a:latin typeface="+mn-lt"/>
                <a:ea typeface="+mn-ea"/>
                <a:cs typeface="+mn-cs"/>
              </a:rPr>
              <a:t>Threw overboard their perceived purpose/identity (if I’m not this identity I’m nothing / if I’m a grain ship without grain there’s no point in continuing) (held onto the grain to this point even though thrown other stuff earlier) – a deeper cleansing </a:t>
            </a:r>
          </a:p>
          <a:p>
            <a:pPr marL="171450" indent="-171450">
              <a:buFontTx/>
              <a:buChar char="-"/>
            </a:pPr>
            <a:r>
              <a:rPr lang="en-GB" sz="1200" b="0" i="0" kern="1200" dirty="0">
                <a:solidFill>
                  <a:schemeClr val="tx1"/>
                </a:solidFill>
                <a:effectLst/>
                <a:latin typeface="+mn-lt"/>
                <a:ea typeface="+mn-ea"/>
                <a:cs typeface="+mn-cs"/>
              </a:rPr>
              <a:t>For the purpose of lightening ship – to keep going – let Him strip everything away – I want to be light/nimble/responsive to him</a:t>
            </a:r>
          </a:p>
          <a:p>
            <a:pPr marL="0" indent="0">
              <a:buFontTx/>
              <a:buNone/>
            </a:pPr>
            <a:r>
              <a:rPr lang="en-GB" sz="1200" b="0" i="0" kern="1200" dirty="0">
                <a:solidFill>
                  <a:schemeClr val="tx1"/>
                </a:solidFill>
                <a:effectLst/>
                <a:latin typeface="+mn-lt"/>
                <a:ea typeface="+mn-ea"/>
                <a:cs typeface="+mn-cs"/>
              </a:rPr>
              <a:t>- What do you need to toss overboard? (I have to have a plan or not at peace/I need to be the rescue ranger/when I’m a leader I feel I’m doing well) </a:t>
            </a:r>
          </a:p>
          <a:p>
            <a:pPr marL="0" indent="0">
              <a:buFontTx/>
              <a:buNone/>
            </a:pPr>
            <a:r>
              <a:rPr lang="en-GB" sz="1200" b="0" i="0" kern="1200" dirty="0">
                <a:solidFill>
                  <a:schemeClr val="tx1"/>
                </a:solidFill>
                <a:effectLst/>
                <a:latin typeface="+mn-lt"/>
                <a:ea typeface="+mn-ea"/>
                <a:cs typeface="+mn-cs"/>
              </a:rPr>
              <a:t>- You will find you Lighten hearts as lighten ship</a:t>
            </a:r>
          </a:p>
        </p:txBody>
      </p:sp>
      <p:sp>
        <p:nvSpPr>
          <p:cNvPr id="4" name="Slide Number Placeholder 3"/>
          <p:cNvSpPr>
            <a:spLocks noGrp="1"/>
          </p:cNvSpPr>
          <p:nvPr>
            <p:ph type="sldNum" sz="quarter" idx="5"/>
          </p:nvPr>
        </p:nvSpPr>
        <p:spPr/>
        <p:txBody>
          <a:bodyPr/>
          <a:lstStyle/>
          <a:p>
            <a:fld id="{6F6623E3-56E8-4C22-8C57-6E5C194C9987}" type="slidenum">
              <a:rPr lang="en-GB" smtClean="0"/>
              <a:t>14</a:t>
            </a:fld>
            <a:endParaRPr lang="en-GB"/>
          </a:p>
        </p:txBody>
      </p:sp>
    </p:spTree>
    <p:extLst>
      <p:ext uri="{BB962C8B-B14F-4D97-AF65-F5344CB8AC3E}">
        <p14:creationId xmlns:p14="http://schemas.microsoft.com/office/powerpoint/2010/main" val="3549301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39-41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When daylight came, they did not recognize the land, but they saw a bay with a sandy beach, where they decided to run the ship aground if they could.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Cutting loose the anchors, they left them in the sea and at the same time untied the ropes that held the rudders. Then they hoisted the foresail to the wind and made for the beach.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But the ship struck a sandbar and ran aground. The bow stuck fast and would not move, and the stern was broken to pieces by the pounding of the surf</a:t>
            </a:r>
            <a:r>
              <a:rPr lang="en-GB" dirty="0">
                <a:solidFill>
                  <a:schemeClr val="tx1"/>
                </a:solidFill>
              </a:rPr>
              <a:t>.</a:t>
            </a:r>
            <a:endParaRPr lang="en-GB" kern="100" dirty="0">
              <a:solidFill>
                <a:schemeClr val="tx1"/>
              </a:solidFill>
              <a:latin typeface="Aptos" panose="020B0004020202020204" pitchFamily="34" charset="0"/>
              <a:cs typeface="Times New Roman" panose="02020603050405020304" pitchFamily="18" charset="0"/>
            </a:endParaRPr>
          </a:p>
          <a:p>
            <a:endParaRPr lang="en-GB" dirty="0">
              <a:solidFill>
                <a:schemeClr val="tx1"/>
              </a:solidFill>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Place of safety unrecognisable - </a:t>
            </a:r>
            <a:r>
              <a:rPr lang="en-GB" sz="1200" b="0" i="0" kern="1200" dirty="0">
                <a:solidFill>
                  <a:schemeClr val="tx1"/>
                </a:solidFill>
                <a:effectLst/>
                <a:latin typeface="+mn-lt"/>
                <a:ea typeface="+mn-ea"/>
                <a:cs typeface="+mn-cs"/>
              </a:rPr>
              <a:t>it is beyond our hopes and desires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Cut loose – let go of control</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stern was broken to pieces by the pounding of the surf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dramatic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Shipwreck seems like the wrong move, but it was the route to safety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Being on the ship was keeping them alive – now it would kill them if they don’t evacuate – change as God changes </a:t>
            </a:r>
          </a:p>
          <a:p>
            <a:endParaRPr lang="en-GB" dirty="0"/>
          </a:p>
        </p:txBody>
      </p:sp>
      <p:sp>
        <p:nvSpPr>
          <p:cNvPr id="4" name="Slide Number Placeholder 3"/>
          <p:cNvSpPr>
            <a:spLocks noGrp="1"/>
          </p:cNvSpPr>
          <p:nvPr>
            <p:ph type="sldNum" sz="quarter" idx="5"/>
          </p:nvPr>
        </p:nvSpPr>
        <p:spPr/>
        <p:txBody>
          <a:bodyPr/>
          <a:lstStyle/>
          <a:p>
            <a:fld id="{6F6623E3-56E8-4C22-8C57-6E5C194C9987}" type="slidenum">
              <a:rPr lang="en-GB" smtClean="0"/>
              <a:t>15</a:t>
            </a:fld>
            <a:endParaRPr lang="en-GB"/>
          </a:p>
        </p:txBody>
      </p:sp>
    </p:spTree>
    <p:extLst>
      <p:ext uri="{BB962C8B-B14F-4D97-AF65-F5344CB8AC3E}">
        <p14:creationId xmlns:p14="http://schemas.microsoft.com/office/powerpoint/2010/main" val="3009191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42</a:t>
            </a:r>
            <a:r>
              <a:rPr lang="en-GB" sz="1200" b="0" i="0" kern="1200" dirty="0">
                <a:solidFill>
                  <a:schemeClr val="tx1"/>
                </a:solidFill>
                <a:effectLst/>
                <a:latin typeface="+mn-lt"/>
                <a:ea typeface="+mn-ea"/>
                <a:cs typeface="+mn-cs"/>
              </a:rPr>
              <a:t>The soldiers planned to kill the prisoners to prevent any of them from swimming away and escaping. </a:t>
            </a:r>
            <a:r>
              <a:rPr lang="en-GB" sz="1200" b="1" i="0" u="none" strike="noStrike"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43</a:t>
            </a:r>
            <a:r>
              <a:rPr lang="en-GB" sz="1200" b="0" i="0" kern="1200" dirty="0">
                <a:solidFill>
                  <a:schemeClr val="tx1"/>
                </a:solidFill>
                <a:effectLst/>
                <a:latin typeface="+mn-lt"/>
                <a:ea typeface="+mn-ea"/>
                <a:cs typeface="+mn-cs"/>
              </a:rPr>
              <a:t>But the centurion wanted to spare Paul’s life and kept them from carrying out their plan. He ordered those who could swim to jump overboard first and get to land. </a:t>
            </a:r>
            <a:r>
              <a:rPr lang="en-GB" sz="1200" b="1" i="0" u="none" strike="noStrike"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44</a:t>
            </a:r>
            <a:r>
              <a:rPr lang="en-GB" sz="1200" b="0" i="0" kern="1200" dirty="0">
                <a:solidFill>
                  <a:schemeClr val="tx1"/>
                </a:solidFill>
                <a:effectLst/>
                <a:latin typeface="+mn-lt"/>
                <a:ea typeface="+mn-ea"/>
                <a:cs typeface="+mn-cs"/>
              </a:rPr>
              <a:t>The rest were to get there on planks or on other pieces of the ship. In this way everyone reached land safely.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[Soldiers scheming] their own protection – how sad to be deluded to think we are solely responsible for our future </a:t>
            </a:r>
          </a:p>
          <a:p>
            <a:endParaRPr lang="en-GB" sz="1200" b="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How many different methods took place to ensure God’s word realised – i.e. not one will be lost</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get there on planks – doesn’t matter how you get there (interestingly at one point holding ship together - now need to be broken up to help them now)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Some methods might lack dignity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Not calming the storm in this occasion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God’s hand at work the whole time (even in darkest moment) – [all man’s scheming yet God in control] </a:t>
            </a:r>
          </a:p>
          <a:p>
            <a:pPr marL="628650" lvl="1" indent="-171450">
              <a:buFont typeface="Arial" panose="020B0604020202020204" pitchFamily="34" charset="0"/>
              <a:buChar char="•"/>
            </a:pPr>
            <a:r>
              <a:rPr lang="en-GB" b="1" dirty="0"/>
              <a:t>Proverbs 19:21</a:t>
            </a:r>
            <a:r>
              <a:rPr lang="en-GB" dirty="0"/>
              <a:t> — </a:t>
            </a:r>
            <a:r>
              <a:rPr lang="en-GB" i="1" dirty="0"/>
              <a:t>“Many are the plans in a person’s heart, but it is the Lord’s purpose that prevails.”</a:t>
            </a: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000" b="0" i="0" kern="1200" dirty="0">
                <a:solidFill>
                  <a:schemeClr val="tx1"/>
                </a:solidFill>
                <a:effectLst/>
                <a:latin typeface="+mn-lt"/>
                <a:ea typeface="+mn-ea"/>
                <a:cs typeface="+mn-cs"/>
              </a:rPr>
              <a:t>Your name is the highest - Your name is the greatest - Your name stands above </a:t>
            </a:r>
            <a:r>
              <a:rPr lang="en-GB" sz="1000" b="0" i="0" kern="1200">
                <a:solidFill>
                  <a:schemeClr val="tx1"/>
                </a:solidFill>
                <a:effectLst/>
                <a:latin typeface="+mn-lt"/>
                <a:ea typeface="+mn-ea"/>
                <a:cs typeface="+mn-cs"/>
              </a:rPr>
              <a:t>them all - All </a:t>
            </a:r>
            <a:r>
              <a:rPr lang="en-GB" sz="1000" b="0" i="0" kern="1200" dirty="0">
                <a:solidFill>
                  <a:schemeClr val="tx1"/>
                </a:solidFill>
                <a:effectLst/>
                <a:latin typeface="+mn-lt"/>
                <a:ea typeface="+mn-ea"/>
                <a:cs typeface="+mn-cs"/>
              </a:rPr>
              <a:t>thrones </a:t>
            </a:r>
            <a:r>
              <a:rPr lang="en-GB" sz="1000" b="0" i="0" kern="1200">
                <a:solidFill>
                  <a:schemeClr val="tx1"/>
                </a:solidFill>
                <a:effectLst/>
                <a:latin typeface="+mn-lt"/>
                <a:ea typeface="+mn-ea"/>
                <a:cs typeface="+mn-cs"/>
              </a:rPr>
              <a:t>and dominions - All </a:t>
            </a:r>
            <a:r>
              <a:rPr lang="en-GB" sz="1000" b="0" i="0" kern="1200" dirty="0">
                <a:solidFill>
                  <a:schemeClr val="tx1"/>
                </a:solidFill>
                <a:effectLst/>
                <a:latin typeface="+mn-lt"/>
                <a:ea typeface="+mn-ea"/>
                <a:cs typeface="+mn-cs"/>
              </a:rPr>
              <a:t>powers </a:t>
            </a:r>
            <a:r>
              <a:rPr lang="en-GB" sz="1000" b="0" i="0" kern="1200">
                <a:solidFill>
                  <a:schemeClr val="tx1"/>
                </a:solidFill>
                <a:effectLst/>
                <a:latin typeface="+mn-lt"/>
                <a:ea typeface="+mn-ea"/>
                <a:cs typeface="+mn-cs"/>
              </a:rPr>
              <a:t>and positions - Your </a:t>
            </a:r>
            <a:r>
              <a:rPr lang="en-GB" sz="1000" b="0" i="0" kern="1200" dirty="0">
                <a:solidFill>
                  <a:schemeClr val="tx1"/>
                </a:solidFill>
                <a:effectLst/>
                <a:latin typeface="+mn-lt"/>
                <a:ea typeface="+mn-ea"/>
                <a:cs typeface="+mn-cs"/>
              </a:rPr>
              <a:t>name stands above them all </a:t>
            </a:r>
            <a:endParaRPr lang="en-GB" sz="10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F6623E3-56E8-4C22-8C57-6E5C194C9987}" type="slidenum">
              <a:rPr lang="en-GB" smtClean="0"/>
              <a:t>16</a:t>
            </a:fld>
            <a:endParaRPr lang="en-GB"/>
          </a:p>
        </p:txBody>
      </p:sp>
    </p:spTree>
    <p:extLst>
      <p:ext uri="{BB962C8B-B14F-4D97-AF65-F5344CB8AC3E}">
        <p14:creationId xmlns:p14="http://schemas.microsoft.com/office/powerpoint/2010/main" val="491601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purpose of storms </a:t>
            </a:r>
          </a:p>
          <a:p>
            <a:r>
              <a:rPr lang="en-GB" sz="1200" kern="1200" dirty="0">
                <a:solidFill>
                  <a:schemeClr val="tx1"/>
                </a:solidFill>
                <a:effectLst/>
                <a:latin typeface="+mn-lt"/>
                <a:ea typeface="+mn-ea"/>
                <a:cs typeface="+mn-cs"/>
              </a:rPr>
              <a:t>Storms can drive you to your destination faster. If you can survive the storm you’ll be better off. </a:t>
            </a:r>
          </a:p>
          <a:p>
            <a:r>
              <a:rPr lang="en-GB" sz="1200" kern="1200" dirty="0">
                <a:solidFill>
                  <a:schemeClr val="tx1"/>
                </a:solidFill>
                <a:effectLst/>
                <a:latin typeface="+mn-lt"/>
                <a:ea typeface="+mn-ea"/>
                <a:cs typeface="+mn-cs"/>
              </a:rPr>
              <a:t>God’s purpose is Godliness</a:t>
            </a:r>
          </a:p>
          <a:p>
            <a:r>
              <a:rPr lang="en-GB" sz="1200" kern="1200" dirty="0">
                <a:solidFill>
                  <a:schemeClr val="tx1"/>
                </a:solidFill>
                <a:effectLst/>
                <a:latin typeface="+mn-lt"/>
                <a:ea typeface="+mn-ea"/>
                <a:cs typeface="+mn-cs"/>
              </a:rPr>
              <a:t>The storm gets Joseph to the palace (with the necessary character) </a:t>
            </a:r>
          </a:p>
          <a:p>
            <a:r>
              <a:rPr lang="en-GB" sz="1200" kern="1200" dirty="0">
                <a:solidFill>
                  <a:schemeClr val="tx1"/>
                </a:solidFill>
                <a:effectLst/>
                <a:latin typeface="+mn-lt"/>
                <a:ea typeface="+mn-ea"/>
                <a:cs typeface="+mn-cs"/>
              </a:rPr>
              <a:t>You meant for evil, God meant for good </a:t>
            </a:r>
          </a:p>
          <a:p>
            <a:r>
              <a:rPr lang="en-GB" sz="1200" kern="1200" dirty="0">
                <a:solidFill>
                  <a:schemeClr val="tx1"/>
                </a:solidFill>
                <a:effectLst/>
                <a:latin typeface="+mn-lt"/>
                <a:ea typeface="+mn-ea"/>
                <a:cs typeface="+mn-cs"/>
              </a:rPr>
              <a:t>God works from the vantage point of eternity  </a:t>
            </a:r>
          </a:p>
          <a:p>
            <a:endParaRPr lang="en-GB" dirty="0"/>
          </a:p>
          <a:p>
            <a:r>
              <a:rPr lang="en-GB" b="1" dirty="0"/>
              <a:t>Embracing God’s plans in your storm</a:t>
            </a:r>
          </a:p>
          <a:p>
            <a:pPr marL="171450" indent="-171450">
              <a:buFontTx/>
              <a:buChar char="-"/>
            </a:pPr>
            <a:r>
              <a:rPr lang="en-GB" dirty="0"/>
              <a:t>God loves you too much to leave you alone</a:t>
            </a:r>
          </a:p>
          <a:p>
            <a:pPr marL="171450" indent="-171450">
              <a:buFontTx/>
              <a:buChar char="-"/>
            </a:pPr>
            <a:r>
              <a:rPr lang="en-GB" dirty="0"/>
              <a:t>Perhaps he wants you to stop scheming – let go of your plan b/escape plan</a:t>
            </a:r>
          </a:p>
          <a:p>
            <a:pPr marL="171450" indent="-171450">
              <a:buFontTx/>
              <a:buChar char="-"/>
            </a:pPr>
            <a:r>
              <a:rPr lang="en-GB" dirty="0"/>
              <a:t>Perhaps he wants you to lighten the ship – get rid of those things you put your identity in so that you are more agile and responsive to what He has for you</a:t>
            </a:r>
          </a:p>
          <a:p>
            <a:pPr marL="171450" indent="-171450">
              <a:buFontTx/>
              <a:buChar char="-"/>
            </a:pPr>
            <a:r>
              <a:rPr lang="en-GB" dirty="0"/>
              <a:t>Allow Him to set the course/agenda for your life</a:t>
            </a:r>
          </a:p>
          <a:p>
            <a:pPr marL="171450" indent="-171450">
              <a:buFontTx/>
              <a:buChar char="-"/>
            </a:pPr>
            <a:r>
              <a:rPr lang="en-GB" dirty="0"/>
              <a:t>Receive the character development (long suffering/awareness of others) – Joseph needed to suffer to become worthy PM </a:t>
            </a:r>
          </a:p>
          <a:p>
            <a:pPr marL="171450" indent="-171450">
              <a:buFontTx/>
              <a:buChar char="-"/>
            </a:pPr>
            <a:r>
              <a:rPr lang="en-GB" dirty="0"/>
              <a:t>Not always helpful to ask “what did I do wrong to end up here” - Paul had to be on the ship &amp; the ship had to be in the storm to share  </a:t>
            </a:r>
          </a:p>
        </p:txBody>
      </p:sp>
      <p:sp>
        <p:nvSpPr>
          <p:cNvPr id="4" name="Slide Number Placeholder 3"/>
          <p:cNvSpPr>
            <a:spLocks noGrp="1"/>
          </p:cNvSpPr>
          <p:nvPr>
            <p:ph type="sldNum" sz="quarter" idx="5"/>
          </p:nvPr>
        </p:nvSpPr>
        <p:spPr/>
        <p:txBody>
          <a:bodyPr/>
          <a:lstStyle/>
          <a:p>
            <a:fld id="{6F6623E3-56E8-4C22-8C57-6E5C194C9987}" type="slidenum">
              <a:rPr lang="en-GB" smtClean="0"/>
              <a:t>17</a:t>
            </a:fld>
            <a:endParaRPr lang="en-GB"/>
          </a:p>
        </p:txBody>
      </p:sp>
    </p:spTree>
    <p:extLst>
      <p:ext uri="{BB962C8B-B14F-4D97-AF65-F5344CB8AC3E}">
        <p14:creationId xmlns:p14="http://schemas.microsoft.com/office/powerpoint/2010/main" val="173751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2337-E62B-0D4C-9F38-681BA6440B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8627F6-14C5-38A1-F04B-9EFB47351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7AF78FC-FAEF-E184-1C0A-6732AD119748}"/>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5" name="Footer Placeholder 4">
            <a:extLst>
              <a:ext uri="{FF2B5EF4-FFF2-40B4-BE49-F238E27FC236}">
                <a16:creationId xmlns:a16="http://schemas.microsoft.com/office/drawing/2014/main" id="{FC7BAE61-C869-7696-BDE4-97A098EC2A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F3D014-1213-32D9-CE80-C1416BD75D6B}"/>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48400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E02A3-4B2F-43DE-D36B-2080E1DEA2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534CB50-6B5C-42AD-4415-9D9D6B5862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679064-7DAE-DBFD-6A4B-1A5023E3E334}"/>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5" name="Footer Placeholder 4">
            <a:extLst>
              <a:ext uri="{FF2B5EF4-FFF2-40B4-BE49-F238E27FC236}">
                <a16:creationId xmlns:a16="http://schemas.microsoft.com/office/drawing/2014/main" id="{959C85F9-9203-E860-0A9F-6F643ED103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E91BE3-054B-23B6-7C59-C4F3E2BB60CC}"/>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983838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4F1A3-2971-AE20-1322-5765517D52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B4D6B2C-B82E-94A7-87DF-8811E502D0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B7488C-7A84-7CB0-BE25-21A294813D05}"/>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5" name="Footer Placeholder 4">
            <a:extLst>
              <a:ext uri="{FF2B5EF4-FFF2-40B4-BE49-F238E27FC236}">
                <a16:creationId xmlns:a16="http://schemas.microsoft.com/office/drawing/2014/main" id="{DCE5A44F-E4C1-8634-D25E-1FE15001F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CB8EE7-DEEC-6515-A036-17881B1379A0}"/>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330996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574B-0BFB-456C-0EDA-65814DEEB9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5C7074-DF61-903F-77C8-40A260342F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D4709E-AE90-BC0D-B314-AD3BF64F65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D5F414E-12B9-C300-B4CD-B537603788E8}"/>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6" name="Footer Placeholder 5">
            <a:extLst>
              <a:ext uri="{FF2B5EF4-FFF2-40B4-BE49-F238E27FC236}">
                <a16:creationId xmlns:a16="http://schemas.microsoft.com/office/drawing/2014/main" id="{DDFE284B-67D0-BFD0-1A62-B62159EC4D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CAB224-F16E-40C9-6340-2EE4BB68C128}"/>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830860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C9F0-07E6-A972-DFCB-B2D964096E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1D5B79-A570-C54F-76B3-3502BBF835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584183-8780-678F-DF9D-00C5BC5F98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F60D2F-CF8D-1043-D980-50AD7A795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3E06E0-B968-C99B-3296-8CDB20FF5B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5765D1-25DF-6348-F714-6EBB597A8D4C}"/>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8" name="Footer Placeholder 7">
            <a:extLst>
              <a:ext uri="{FF2B5EF4-FFF2-40B4-BE49-F238E27FC236}">
                <a16:creationId xmlns:a16="http://schemas.microsoft.com/office/drawing/2014/main" id="{A5C3A724-E5E4-486D-119F-C6FBAD53B5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96897DF-CDC4-28E5-10BF-5813BEFCA236}"/>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311526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CEAB6-F1F6-912F-6C74-78403829B1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BE2F68-DE7B-0B48-B191-AD1716B35E0E}"/>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4" name="Footer Placeholder 3">
            <a:extLst>
              <a:ext uri="{FF2B5EF4-FFF2-40B4-BE49-F238E27FC236}">
                <a16:creationId xmlns:a16="http://schemas.microsoft.com/office/drawing/2014/main" id="{DFC05121-7A34-4CD7-6197-289AFD3953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8B5474-BEDC-9726-08F4-4B0C1134EA91}"/>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948342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C884C8-7E3E-7D36-D07D-53BD782C45D9}"/>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3" name="Footer Placeholder 2">
            <a:extLst>
              <a:ext uri="{FF2B5EF4-FFF2-40B4-BE49-F238E27FC236}">
                <a16:creationId xmlns:a16="http://schemas.microsoft.com/office/drawing/2014/main" id="{89DBA628-8BFF-5040-EAE3-FA4B4DD6AEB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2DDF6E-FE9F-2231-E3C0-43A619D66F76}"/>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126121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B0A6E-C409-F962-177E-BF6ADBF4E7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5DCC9B-D5CD-C61E-2558-1A923F897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C3BA072-667A-9EEE-B13A-5A3836404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661B3F-BAB7-03EA-C52A-4040A09F815B}"/>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6" name="Footer Placeholder 5">
            <a:extLst>
              <a:ext uri="{FF2B5EF4-FFF2-40B4-BE49-F238E27FC236}">
                <a16:creationId xmlns:a16="http://schemas.microsoft.com/office/drawing/2014/main" id="{4918D59A-27F5-3A4C-632C-902F4D8994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96C8E8-5C62-32A0-1B34-CB5892B027B3}"/>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57141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7A5D-B165-52C6-A629-8FA4BF3C0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488A79-3B29-4C16-1940-25A4D9DCDC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C178A7-150E-AA8A-9A20-FC89D6F57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ACA7FF-47DF-A999-CBCC-1C18A6DCEB06}"/>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6" name="Footer Placeholder 5">
            <a:extLst>
              <a:ext uri="{FF2B5EF4-FFF2-40B4-BE49-F238E27FC236}">
                <a16:creationId xmlns:a16="http://schemas.microsoft.com/office/drawing/2014/main" id="{393293AB-1303-3094-10E2-22C69C99EF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F38E73-84AA-9C3F-1917-1790963446CB}"/>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2377446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7D29-0296-0ECF-865D-2D8775BB75F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5A1035-676A-9280-50B9-B714528D67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4FA29-5884-307A-E76A-3B0C65BBBFFB}"/>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5" name="Footer Placeholder 4">
            <a:extLst>
              <a:ext uri="{FF2B5EF4-FFF2-40B4-BE49-F238E27FC236}">
                <a16:creationId xmlns:a16="http://schemas.microsoft.com/office/drawing/2014/main" id="{C2E8FFF8-E113-E4CF-22FB-213B3537D0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717425-0D27-9DC3-4936-3F5B86B5C2EA}"/>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3954368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3D1F52-0606-140C-91D4-18E5856585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237571-C4FD-4F3C-68CC-03E91A8612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E1AFF0-B1B6-8CEF-DE97-9E217195030F}"/>
              </a:ext>
            </a:extLst>
          </p:cNvPr>
          <p:cNvSpPr>
            <a:spLocks noGrp="1"/>
          </p:cNvSpPr>
          <p:nvPr>
            <p:ph type="dt" sz="half" idx="10"/>
          </p:nvPr>
        </p:nvSpPr>
        <p:spPr/>
        <p:txBody>
          <a:bodyPr/>
          <a:lstStyle/>
          <a:p>
            <a:fld id="{F702FC56-6B1F-4179-A372-7E6597AC5B0D}" type="datetimeFigureOut">
              <a:rPr lang="en-GB" smtClean="0"/>
              <a:t>16/09/2025</a:t>
            </a:fld>
            <a:endParaRPr lang="en-GB"/>
          </a:p>
        </p:txBody>
      </p:sp>
      <p:sp>
        <p:nvSpPr>
          <p:cNvPr id="5" name="Footer Placeholder 4">
            <a:extLst>
              <a:ext uri="{FF2B5EF4-FFF2-40B4-BE49-F238E27FC236}">
                <a16:creationId xmlns:a16="http://schemas.microsoft.com/office/drawing/2014/main" id="{E7789A3E-6349-1678-932A-6FDE8DDA0C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54C9E9-0001-AE46-FDE4-543E5666DEFE}"/>
              </a:ext>
            </a:extLst>
          </p:cNvPr>
          <p:cNvSpPr>
            <a:spLocks noGrp="1"/>
          </p:cNvSpPr>
          <p:nvPr>
            <p:ph type="sldNum" sz="quarter" idx="12"/>
          </p:nvPr>
        </p:nvSpPr>
        <p:spPr/>
        <p:txBody>
          <a:bodyPr/>
          <a:lstStyle/>
          <a:p>
            <a:fld id="{4B9A0664-F99D-4F5E-A6D4-9E82FB10F359}" type="slidenum">
              <a:rPr lang="en-GB" smtClean="0"/>
              <a:t>‹#›</a:t>
            </a:fld>
            <a:endParaRPr lang="en-GB"/>
          </a:p>
        </p:txBody>
      </p:sp>
    </p:spTree>
    <p:extLst>
      <p:ext uri="{BB962C8B-B14F-4D97-AF65-F5344CB8AC3E}">
        <p14:creationId xmlns:p14="http://schemas.microsoft.com/office/powerpoint/2010/main" val="113994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E859B4-EBD0-3F87-96A7-A2AECB755D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E95767-262C-D0BC-3C46-3C4018326F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D7E57F-B46D-FE3B-B57B-B6AA42239E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02FC56-6B1F-4179-A372-7E6597AC5B0D}" type="datetimeFigureOut">
              <a:rPr lang="en-GB" smtClean="0"/>
              <a:t>16/09/2025</a:t>
            </a:fld>
            <a:endParaRPr lang="en-GB"/>
          </a:p>
        </p:txBody>
      </p:sp>
      <p:sp>
        <p:nvSpPr>
          <p:cNvPr id="5" name="Footer Placeholder 4">
            <a:extLst>
              <a:ext uri="{FF2B5EF4-FFF2-40B4-BE49-F238E27FC236}">
                <a16:creationId xmlns:a16="http://schemas.microsoft.com/office/drawing/2014/main" id="{32DEE359-A411-E7B0-1058-D19F2BCAC6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1C748A2-0605-B69A-34D8-79BB86DB0A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9A0664-F99D-4F5E-A6D4-9E82FB10F359}" type="slidenum">
              <a:rPr lang="en-GB" smtClean="0"/>
              <a:t>‹#›</a:t>
            </a:fld>
            <a:endParaRPr lang="en-GB"/>
          </a:p>
        </p:txBody>
      </p:sp>
    </p:spTree>
    <p:extLst>
      <p:ext uri="{BB962C8B-B14F-4D97-AF65-F5344CB8AC3E}">
        <p14:creationId xmlns:p14="http://schemas.microsoft.com/office/powerpoint/2010/main" val="3591240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92" name="Rectangle 309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n he ordered all who could swim to jump overboard first and make for land. The others held on to planks or debris from the broken ship. – Slide 26">
            <a:extLst>
              <a:ext uri="{FF2B5EF4-FFF2-40B4-BE49-F238E27FC236}">
                <a16:creationId xmlns:a16="http://schemas.microsoft.com/office/drawing/2014/main" id="{F838439F-22D2-D55F-9DBF-0C6679C676D9}"/>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t="24102" b="898"/>
          <a:stretch>
            <a:fill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78F02B-41FD-7E4E-411A-BB852F10E163}"/>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Acts Series</a:t>
            </a:r>
          </a:p>
        </p:txBody>
      </p:sp>
      <p:sp>
        <p:nvSpPr>
          <p:cNvPr id="3" name="Subtitle 2">
            <a:extLst>
              <a:ext uri="{FF2B5EF4-FFF2-40B4-BE49-F238E27FC236}">
                <a16:creationId xmlns:a16="http://schemas.microsoft.com/office/drawing/2014/main" id="{BD18952C-F04D-2399-125F-44007477D7F3}"/>
              </a:ext>
            </a:extLst>
          </p:cNvPr>
          <p:cNvSpPr>
            <a:spLocks noGrp="1"/>
          </p:cNvSpPr>
          <p:nvPr>
            <p:ph type="subTitle" idx="1"/>
          </p:nvPr>
        </p:nvSpPr>
        <p:spPr>
          <a:xfrm>
            <a:off x="1524000" y="4159404"/>
            <a:ext cx="9144000" cy="1098395"/>
          </a:xfrm>
        </p:spPr>
        <p:txBody>
          <a:bodyPr>
            <a:noAutofit/>
          </a:bodyPr>
          <a:lstStyle/>
          <a:p>
            <a:r>
              <a:rPr lang="en-GB" sz="2800" dirty="0">
                <a:solidFill>
                  <a:srgbClr val="FFFFFF"/>
                </a:solidFill>
              </a:rPr>
              <a:t>Episode 29: </a:t>
            </a:r>
            <a:r>
              <a:rPr lang="en-GB" sz="2800" dirty="0" err="1">
                <a:solidFill>
                  <a:srgbClr val="FFFFFF"/>
                </a:solidFill>
              </a:rPr>
              <a:t>Chpt</a:t>
            </a:r>
            <a:r>
              <a:rPr lang="en-GB" sz="2800" dirty="0">
                <a:solidFill>
                  <a:srgbClr val="FFFFFF"/>
                </a:solidFill>
              </a:rPr>
              <a:t> 27</a:t>
            </a:r>
          </a:p>
          <a:p>
            <a:r>
              <a:rPr lang="en-GB" sz="1400" dirty="0">
                <a:solidFill>
                  <a:srgbClr val="FFFFFF"/>
                </a:solidFill>
              </a:rPr>
              <a:t> </a:t>
            </a:r>
          </a:p>
          <a:p>
            <a:r>
              <a:rPr lang="en-GB" sz="2800" dirty="0">
                <a:solidFill>
                  <a:srgbClr val="FFFFFF"/>
                </a:solidFill>
              </a:rPr>
              <a:t>14</a:t>
            </a:r>
            <a:r>
              <a:rPr lang="en-GB" sz="2800" baseline="30000" dirty="0">
                <a:solidFill>
                  <a:srgbClr val="FFFFFF"/>
                </a:solidFill>
              </a:rPr>
              <a:t>th</a:t>
            </a:r>
            <a:r>
              <a:rPr lang="en-GB" sz="2800" dirty="0">
                <a:solidFill>
                  <a:srgbClr val="FFFFFF"/>
                </a:solidFill>
              </a:rPr>
              <a:t> Sept 2025</a:t>
            </a:r>
          </a:p>
        </p:txBody>
      </p:sp>
    </p:spTree>
    <p:extLst>
      <p:ext uri="{BB962C8B-B14F-4D97-AF65-F5344CB8AC3E}">
        <p14:creationId xmlns:p14="http://schemas.microsoft.com/office/powerpoint/2010/main" val="374317290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205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When the time came for Paul to face trial in Rome, he and several other prisoners were placed in the custody of a Roman officer named Julius, a captain of the Imperial Regiment. – Slide 1">
            <a:extLst>
              <a:ext uri="{FF2B5EF4-FFF2-40B4-BE49-F238E27FC236}">
                <a16:creationId xmlns:a16="http://schemas.microsoft.com/office/drawing/2014/main" id="{1E8BFDE3-9F3E-2F93-CF68-979673B05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340" b="19674"/>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080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4" name="Rectangle 308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descr="However, the wind was against them so they sailed south to Crete and finally arrived at Fair Havens. – Slide 6">
            <a:extLst>
              <a:ext uri="{FF2B5EF4-FFF2-40B4-BE49-F238E27FC236}">
                <a16:creationId xmlns:a16="http://schemas.microsoft.com/office/drawing/2014/main" id="{19F72232-017C-BB7B-C801-8F76DC927A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829" b="15185"/>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D8F35511-DBE2-6ACB-2D33-C00F1EA89366}"/>
              </a:ext>
            </a:extLst>
          </p:cNvPr>
          <p:cNvGrpSpPr/>
          <p:nvPr/>
        </p:nvGrpSpPr>
        <p:grpSpPr>
          <a:xfrm>
            <a:off x="6269388" y="3230820"/>
            <a:ext cx="5180710" cy="1795491"/>
            <a:chOff x="6269388" y="3230820"/>
            <a:chExt cx="5180710" cy="1795491"/>
          </a:xfrm>
        </p:grpSpPr>
        <p:pic>
          <p:nvPicPr>
            <p:cNvPr id="2" name="Picture 4" descr="However, the wind was against them so they sailed south to Crete and finally arrived at Fair Havens. – Slide 6">
              <a:extLst>
                <a:ext uri="{FF2B5EF4-FFF2-40B4-BE49-F238E27FC236}">
                  <a16:creationId xmlns:a16="http://schemas.microsoft.com/office/drawing/2014/main" id="{B946FC7E-2ACF-064C-FAB9-BE172D6C83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a:off x="6269388" y="4369407"/>
              <a:ext cx="1034861" cy="39423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However, the wind was against them so they sailed south to Crete and finally arrived at Fair Havens. – Slide 6">
              <a:extLst>
                <a:ext uri="{FF2B5EF4-FFF2-40B4-BE49-F238E27FC236}">
                  <a16:creationId xmlns:a16="http://schemas.microsoft.com/office/drawing/2014/main" id="{D66743CB-0F8B-AA24-D484-FE42E60E51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16200000">
              <a:off x="6392257" y="3597955"/>
              <a:ext cx="1117274" cy="42562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owever, the wind was against them so they sailed south to Crete and finally arrived at Fair Havens. – Slide 6">
              <a:extLst>
                <a:ext uri="{FF2B5EF4-FFF2-40B4-BE49-F238E27FC236}">
                  <a16:creationId xmlns:a16="http://schemas.microsoft.com/office/drawing/2014/main" id="{4C399157-DF9E-565E-8BDF-D7E05BAF90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5400000">
              <a:off x="10888547" y="4508453"/>
              <a:ext cx="820090" cy="1916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owever, the wind was against them so they sailed south to Crete and finally arrived at Fair Havens. – Slide 6">
              <a:extLst>
                <a:ext uri="{FF2B5EF4-FFF2-40B4-BE49-F238E27FC236}">
                  <a16:creationId xmlns:a16="http://schemas.microsoft.com/office/drawing/2014/main" id="{F3BC1F7A-9C08-715C-AC54-D44A82EA9D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2404657">
              <a:off x="10576070" y="3755616"/>
              <a:ext cx="820090" cy="1916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wever, the wind was against them so they sailed south to Crete and finally arrived at Fair Havens. – Slide 6">
              <a:extLst>
                <a:ext uri="{FF2B5EF4-FFF2-40B4-BE49-F238E27FC236}">
                  <a16:creationId xmlns:a16="http://schemas.microsoft.com/office/drawing/2014/main" id="{59A978B6-4204-9F50-3600-51BABF07F4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20912685">
              <a:off x="8371657" y="3724951"/>
              <a:ext cx="2931007" cy="2529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owever, the wind was against them so they sailed south to Crete and finally arrived at Fair Havens. – Slide 6">
              <a:extLst>
                <a:ext uri="{FF2B5EF4-FFF2-40B4-BE49-F238E27FC236}">
                  <a16:creationId xmlns:a16="http://schemas.microsoft.com/office/drawing/2014/main" id="{84EA88DC-D569-A33C-D196-C68B12FD56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499385">
              <a:off x="8640954" y="3628588"/>
              <a:ext cx="1015112" cy="364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owever, the wind was against them so they sailed south to Crete and finally arrived at Fair Havens. – Slide 6">
              <a:extLst>
                <a:ext uri="{FF2B5EF4-FFF2-40B4-BE49-F238E27FC236}">
                  <a16:creationId xmlns:a16="http://schemas.microsoft.com/office/drawing/2014/main" id="{AB889FD6-F53C-7446-46CB-62E5D0DF3B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5400000">
              <a:off x="10704677" y="4000934"/>
              <a:ext cx="1015112" cy="3643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owever, the wind was against them so they sailed south to Crete and finally arrived at Fair Havens. – Slide 6">
              <a:extLst>
                <a:ext uri="{FF2B5EF4-FFF2-40B4-BE49-F238E27FC236}">
                  <a16:creationId xmlns:a16="http://schemas.microsoft.com/office/drawing/2014/main" id="{89D15D35-6E82-FBB0-40CD-B361527079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499385">
              <a:off x="6737984" y="3230820"/>
              <a:ext cx="759659" cy="2726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owever, the wind was against them so they sailed south to Crete and finally arrived at Fair Havens. – Slide 6">
              <a:extLst>
                <a:ext uri="{FF2B5EF4-FFF2-40B4-BE49-F238E27FC236}">
                  <a16:creationId xmlns:a16="http://schemas.microsoft.com/office/drawing/2014/main" id="{169D4C25-B800-F390-DC0A-BF81CC1A4D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499385">
              <a:off x="7467993" y="3435063"/>
              <a:ext cx="497401" cy="1477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owever, the wind was against them so they sailed south to Crete and finally arrived at Fair Havens. – Slide 6">
              <a:extLst>
                <a:ext uri="{FF2B5EF4-FFF2-40B4-BE49-F238E27FC236}">
                  <a16:creationId xmlns:a16="http://schemas.microsoft.com/office/drawing/2014/main" id="{B2A626D1-F47A-F044-5099-914DFE6BA7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1986763">
              <a:off x="7840140" y="3557855"/>
              <a:ext cx="558495" cy="2004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owever, the wind was against them so they sailed south to Crete and finally arrived at Fair Havens. – Slide 6">
              <a:extLst>
                <a:ext uri="{FF2B5EF4-FFF2-40B4-BE49-F238E27FC236}">
                  <a16:creationId xmlns:a16="http://schemas.microsoft.com/office/drawing/2014/main" id="{3E52F1BA-DF6F-1278-31F4-CEA6FD01E8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19732556">
              <a:off x="7812088" y="3772793"/>
              <a:ext cx="1015112" cy="3643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owever, the wind was against them so they sailed south to Crete and finally arrived at Fair Havens. – Slide 6">
              <a:extLst>
                <a:ext uri="{FF2B5EF4-FFF2-40B4-BE49-F238E27FC236}">
                  <a16:creationId xmlns:a16="http://schemas.microsoft.com/office/drawing/2014/main" id="{8C055314-978D-6C93-A452-918FC2D70C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499385">
              <a:off x="10610009" y="4487109"/>
              <a:ext cx="840089" cy="3015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owever, the wind was against them so they sailed south to Crete and finally arrived at Fair Havens. – Slide 6">
              <a:extLst>
                <a:ext uri="{FF2B5EF4-FFF2-40B4-BE49-F238E27FC236}">
                  <a16:creationId xmlns:a16="http://schemas.microsoft.com/office/drawing/2014/main" id="{787329F8-8F4E-6A0E-B172-5202D625CA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499385">
              <a:off x="11184499" y="4805956"/>
              <a:ext cx="228183" cy="22035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owever, the wind was against them so they sailed south to Crete and finally arrived at Fair Havens. – Slide 6">
              <a:extLst>
                <a:ext uri="{FF2B5EF4-FFF2-40B4-BE49-F238E27FC236}">
                  <a16:creationId xmlns:a16="http://schemas.microsoft.com/office/drawing/2014/main" id="{91098D89-D618-AFF9-367D-6D049E1D97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rot="5686384">
              <a:off x="7456092" y="3750753"/>
              <a:ext cx="801470" cy="28767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owever, the wind was against them so they sailed south to Crete and finally arrived at Fair Havens. – Slide 6">
              <a:extLst>
                <a:ext uri="{FF2B5EF4-FFF2-40B4-BE49-F238E27FC236}">
                  <a16:creationId xmlns:a16="http://schemas.microsoft.com/office/drawing/2014/main" id="{AA5E9863-3462-E2D3-CE55-D71F0DEB03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870" t="53119" r="32537" b="42570"/>
            <a:stretch>
              <a:fillRect/>
            </a:stretch>
          </p:blipFill>
          <p:spPr bwMode="auto">
            <a:xfrm>
              <a:off x="7176083" y="3354631"/>
              <a:ext cx="373056" cy="133903"/>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Freeform: Shape 21">
            <a:extLst>
              <a:ext uri="{FF2B5EF4-FFF2-40B4-BE49-F238E27FC236}">
                <a16:creationId xmlns:a16="http://schemas.microsoft.com/office/drawing/2014/main" id="{71C755CD-7D2E-0D70-20C5-4964782FE748}"/>
              </a:ext>
            </a:extLst>
          </p:cNvPr>
          <p:cNvSpPr/>
          <p:nvPr/>
        </p:nvSpPr>
        <p:spPr>
          <a:xfrm>
            <a:off x="6384144" y="3378337"/>
            <a:ext cx="1801423" cy="1188186"/>
          </a:xfrm>
          <a:custGeom>
            <a:avLst/>
            <a:gdLst>
              <a:gd name="connsiteX0" fmla="*/ 0 w 1702865"/>
              <a:gd name="connsiteY0" fmla="*/ 1138893 h 1188186"/>
              <a:gd name="connsiteX1" fmla="*/ 60230 w 1702865"/>
              <a:gd name="connsiteY1" fmla="*/ 1149844 h 1188186"/>
              <a:gd name="connsiteX2" fmla="*/ 87607 w 1702865"/>
              <a:gd name="connsiteY2" fmla="*/ 1160795 h 1188186"/>
              <a:gd name="connsiteX3" fmla="*/ 120460 w 1702865"/>
              <a:gd name="connsiteY3" fmla="*/ 1171746 h 1188186"/>
              <a:gd name="connsiteX4" fmla="*/ 136886 w 1702865"/>
              <a:gd name="connsiteY4" fmla="*/ 1182697 h 1188186"/>
              <a:gd name="connsiteX5" fmla="*/ 153312 w 1702865"/>
              <a:gd name="connsiteY5" fmla="*/ 1188172 h 1188186"/>
              <a:gd name="connsiteX6" fmla="*/ 503741 w 1702865"/>
              <a:gd name="connsiteY6" fmla="*/ 1166271 h 1188186"/>
              <a:gd name="connsiteX7" fmla="*/ 525643 w 1702865"/>
              <a:gd name="connsiteY7" fmla="*/ 1138893 h 1188186"/>
              <a:gd name="connsiteX8" fmla="*/ 536594 w 1702865"/>
              <a:gd name="connsiteY8" fmla="*/ 1067713 h 1188186"/>
              <a:gd name="connsiteX9" fmla="*/ 553020 w 1702865"/>
              <a:gd name="connsiteY9" fmla="*/ 914400 h 1188186"/>
              <a:gd name="connsiteX10" fmla="*/ 547545 w 1702865"/>
              <a:gd name="connsiteY10" fmla="*/ 717284 h 1188186"/>
              <a:gd name="connsiteX11" fmla="*/ 525643 w 1702865"/>
              <a:gd name="connsiteY11" fmla="*/ 673480 h 1188186"/>
              <a:gd name="connsiteX12" fmla="*/ 498266 w 1702865"/>
              <a:gd name="connsiteY12" fmla="*/ 558496 h 1188186"/>
              <a:gd name="connsiteX13" fmla="*/ 487315 w 1702865"/>
              <a:gd name="connsiteY13" fmla="*/ 509217 h 1188186"/>
              <a:gd name="connsiteX14" fmla="*/ 470888 w 1702865"/>
              <a:gd name="connsiteY14" fmla="*/ 355904 h 1188186"/>
              <a:gd name="connsiteX15" fmla="*/ 481839 w 1702865"/>
              <a:gd name="connsiteY15" fmla="*/ 164263 h 1188186"/>
              <a:gd name="connsiteX16" fmla="*/ 498266 w 1702865"/>
              <a:gd name="connsiteY16" fmla="*/ 142362 h 1188186"/>
              <a:gd name="connsiteX17" fmla="*/ 558496 w 1702865"/>
              <a:gd name="connsiteY17" fmla="*/ 60230 h 1188186"/>
              <a:gd name="connsiteX18" fmla="*/ 569447 w 1702865"/>
              <a:gd name="connsiteY18" fmla="*/ 27377 h 1188186"/>
              <a:gd name="connsiteX19" fmla="*/ 585873 w 1702865"/>
              <a:gd name="connsiteY19" fmla="*/ 21902 h 1188186"/>
              <a:gd name="connsiteX20" fmla="*/ 602299 w 1702865"/>
              <a:gd name="connsiteY20" fmla="*/ 10951 h 1188186"/>
              <a:gd name="connsiteX21" fmla="*/ 624201 w 1702865"/>
              <a:gd name="connsiteY21" fmla="*/ 0 h 1188186"/>
              <a:gd name="connsiteX22" fmla="*/ 777514 w 1702865"/>
              <a:gd name="connsiteY22" fmla="*/ 5475 h 1188186"/>
              <a:gd name="connsiteX23" fmla="*/ 799415 w 1702865"/>
              <a:gd name="connsiteY23" fmla="*/ 16426 h 1188186"/>
              <a:gd name="connsiteX24" fmla="*/ 826793 w 1702865"/>
              <a:gd name="connsiteY24" fmla="*/ 27377 h 1188186"/>
              <a:gd name="connsiteX25" fmla="*/ 936302 w 1702865"/>
              <a:gd name="connsiteY25" fmla="*/ 32853 h 1188186"/>
              <a:gd name="connsiteX26" fmla="*/ 1040335 w 1702865"/>
              <a:gd name="connsiteY26" fmla="*/ 54754 h 1188186"/>
              <a:gd name="connsiteX27" fmla="*/ 1078663 w 1702865"/>
              <a:gd name="connsiteY27" fmla="*/ 76656 h 1188186"/>
              <a:gd name="connsiteX28" fmla="*/ 1100565 w 1702865"/>
              <a:gd name="connsiteY28" fmla="*/ 93083 h 1188186"/>
              <a:gd name="connsiteX29" fmla="*/ 1149844 w 1702865"/>
              <a:gd name="connsiteY29" fmla="*/ 109509 h 1188186"/>
              <a:gd name="connsiteX30" fmla="*/ 1231976 w 1702865"/>
              <a:gd name="connsiteY30" fmla="*/ 142362 h 1188186"/>
              <a:gd name="connsiteX31" fmla="*/ 1363387 w 1702865"/>
              <a:gd name="connsiteY31" fmla="*/ 169739 h 1188186"/>
              <a:gd name="connsiteX32" fmla="*/ 1390764 w 1702865"/>
              <a:gd name="connsiteY32" fmla="*/ 180690 h 1188186"/>
              <a:gd name="connsiteX33" fmla="*/ 1429092 w 1702865"/>
              <a:gd name="connsiteY33" fmla="*/ 202592 h 1188186"/>
              <a:gd name="connsiteX34" fmla="*/ 1702865 w 1702865"/>
              <a:gd name="connsiteY34" fmla="*/ 213542 h 118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02865" h="1188186">
                <a:moveTo>
                  <a:pt x="0" y="1138893"/>
                </a:moveTo>
                <a:cubicBezTo>
                  <a:pt x="7789" y="1140191"/>
                  <a:pt x="50671" y="1146976"/>
                  <a:pt x="60230" y="1149844"/>
                </a:cubicBezTo>
                <a:cubicBezTo>
                  <a:pt x="69644" y="1152668"/>
                  <a:pt x="78370" y="1157436"/>
                  <a:pt x="87607" y="1160795"/>
                </a:cubicBezTo>
                <a:cubicBezTo>
                  <a:pt x="98455" y="1164740"/>
                  <a:pt x="109509" y="1168096"/>
                  <a:pt x="120460" y="1171746"/>
                </a:cubicBezTo>
                <a:cubicBezTo>
                  <a:pt x="125935" y="1175396"/>
                  <a:pt x="131000" y="1179754"/>
                  <a:pt x="136886" y="1182697"/>
                </a:cubicBezTo>
                <a:cubicBezTo>
                  <a:pt x="142048" y="1185278"/>
                  <a:pt x="147546" y="1188430"/>
                  <a:pt x="153312" y="1188172"/>
                </a:cubicBezTo>
                <a:cubicBezTo>
                  <a:pt x="270232" y="1182937"/>
                  <a:pt x="386931" y="1173571"/>
                  <a:pt x="503741" y="1166271"/>
                </a:cubicBezTo>
                <a:cubicBezTo>
                  <a:pt x="511042" y="1157145"/>
                  <a:pt x="521947" y="1149980"/>
                  <a:pt x="525643" y="1138893"/>
                </a:cubicBezTo>
                <a:cubicBezTo>
                  <a:pt x="533234" y="1116119"/>
                  <a:pt x="533688" y="1091542"/>
                  <a:pt x="536594" y="1067713"/>
                </a:cubicBezTo>
                <a:cubicBezTo>
                  <a:pt x="542816" y="1016694"/>
                  <a:pt x="547545" y="965504"/>
                  <a:pt x="553020" y="914400"/>
                </a:cubicBezTo>
                <a:cubicBezTo>
                  <a:pt x="551195" y="848695"/>
                  <a:pt x="554967" y="782594"/>
                  <a:pt x="547545" y="717284"/>
                </a:cubicBezTo>
                <a:cubicBezTo>
                  <a:pt x="545702" y="701064"/>
                  <a:pt x="528972" y="689462"/>
                  <a:pt x="525643" y="673480"/>
                </a:cubicBezTo>
                <a:cubicBezTo>
                  <a:pt x="499864" y="549741"/>
                  <a:pt x="546265" y="618493"/>
                  <a:pt x="498266" y="558496"/>
                </a:cubicBezTo>
                <a:cubicBezTo>
                  <a:pt x="494616" y="542070"/>
                  <a:pt x="489402" y="525914"/>
                  <a:pt x="487315" y="509217"/>
                </a:cubicBezTo>
                <a:cubicBezTo>
                  <a:pt x="461843" y="305445"/>
                  <a:pt x="487658" y="439743"/>
                  <a:pt x="470888" y="355904"/>
                </a:cubicBezTo>
                <a:cubicBezTo>
                  <a:pt x="474538" y="292024"/>
                  <a:pt x="473702" y="227728"/>
                  <a:pt x="481839" y="164263"/>
                </a:cubicBezTo>
                <a:cubicBezTo>
                  <a:pt x="482999" y="155211"/>
                  <a:pt x="493429" y="150101"/>
                  <a:pt x="498266" y="142362"/>
                </a:cubicBezTo>
                <a:cubicBezTo>
                  <a:pt x="546966" y="64443"/>
                  <a:pt x="514231" y="93428"/>
                  <a:pt x="558496" y="60230"/>
                </a:cubicBezTo>
                <a:cubicBezTo>
                  <a:pt x="562146" y="49279"/>
                  <a:pt x="562738" y="36770"/>
                  <a:pt x="569447" y="27377"/>
                </a:cubicBezTo>
                <a:cubicBezTo>
                  <a:pt x="572802" y="22681"/>
                  <a:pt x="580711" y="24483"/>
                  <a:pt x="585873" y="21902"/>
                </a:cubicBezTo>
                <a:cubicBezTo>
                  <a:pt x="591759" y="18959"/>
                  <a:pt x="596585" y="14216"/>
                  <a:pt x="602299" y="10951"/>
                </a:cubicBezTo>
                <a:cubicBezTo>
                  <a:pt x="609386" y="6901"/>
                  <a:pt x="616900" y="3650"/>
                  <a:pt x="624201" y="0"/>
                </a:cubicBezTo>
                <a:cubicBezTo>
                  <a:pt x="675305" y="1825"/>
                  <a:pt x="726600" y="702"/>
                  <a:pt x="777514" y="5475"/>
                </a:cubicBezTo>
                <a:cubicBezTo>
                  <a:pt x="785640" y="6237"/>
                  <a:pt x="791956" y="13111"/>
                  <a:pt x="799415" y="16426"/>
                </a:cubicBezTo>
                <a:cubicBezTo>
                  <a:pt x="808397" y="20418"/>
                  <a:pt x="817034" y="26206"/>
                  <a:pt x="826793" y="27377"/>
                </a:cubicBezTo>
                <a:cubicBezTo>
                  <a:pt x="863081" y="31732"/>
                  <a:pt x="899799" y="31028"/>
                  <a:pt x="936302" y="32853"/>
                </a:cubicBezTo>
                <a:cubicBezTo>
                  <a:pt x="970980" y="40153"/>
                  <a:pt x="1006045" y="45809"/>
                  <a:pt x="1040335" y="54754"/>
                </a:cubicBezTo>
                <a:cubicBezTo>
                  <a:pt x="1050444" y="57391"/>
                  <a:pt x="1069699" y="70253"/>
                  <a:pt x="1078663" y="76656"/>
                </a:cubicBezTo>
                <a:cubicBezTo>
                  <a:pt x="1086089" y="81960"/>
                  <a:pt x="1092279" y="89259"/>
                  <a:pt x="1100565" y="93083"/>
                </a:cubicBezTo>
                <a:cubicBezTo>
                  <a:pt x="1116286" y="100339"/>
                  <a:pt x="1133632" y="103429"/>
                  <a:pt x="1149844" y="109509"/>
                </a:cubicBezTo>
                <a:cubicBezTo>
                  <a:pt x="1177453" y="119862"/>
                  <a:pt x="1202891" y="137515"/>
                  <a:pt x="1231976" y="142362"/>
                </a:cubicBezTo>
                <a:cubicBezTo>
                  <a:pt x="1283222" y="150902"/>
                  <a:pt x="1298864" y="152907"/>
                  <a:pt x="1363387" y="169739"/>
                </a:cubicBezTo>
                <a:cubicBezTo>
                  <a:pt x="1372897" y="172220"/>
                  <a:pt x="1381973" y="176294"/>
                  <a:pt x="1390764" y="180690"/>
                </a:cubicBezTo>
                <a:cubicBezTo>
                  <a:pt x="1403925" y="187271"/>
                  <a:pt x="1414817" y="199023"/>
                  <a:pt x="1429092" y="202592"/>
                </a:cubicBezTo>
                <a:cubicBezTo>
                  <a:pt x="1501041" y="220579"/>
                  <a:pt x="1646999" y="213542"/>
                  <a:pt x="1702865" y="213542"/>
                </a:cubicBezTo>
              </a:path>
            </a:pathLst>
          </a:custGeom>
          <a:noFill/>
          <a:ln w="127000">
            <a:solidFill>
              <a:srgbClr val="FF0000"/>
            </a:solidFill>
            <a:head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FAC6FB90-209B-21E7-B63A-A05BD28A9247}"/>
              </a:ext>
            </a:extLst>
          </p:cNvPr>
          <p:cNvSpPr/>
          <p:nvPr/>
        </p:nvSpPr>
        <p:spPr>
          <a:xfrm>
            <a:off x="8508848" y="3641174"/>
            <a:ext cx="2852709" cy="1346960"/>
          </a:xfrm>
          <a:custGeom>
            <a:avLst/>
            <a:gdLst>
              <a:gd name="connsiteX0" fmla="*/ 2825332 w 2852709"/>
              <a:gd name="connsiteY0" fmla="*/ 1346960 h 1346960"/>
              <a:gd name="connsiteX1" fmla="*/ 2808905 w 2852709"/>
              <a:gd name="connsiteY1" fmla="*/ 1308632 h 1346960"/>
              <a:gd name="connsiteX2" fmla="*/ 2841758 w 2852709"/>
              <a:gd name="connsiteY2" fmla="*/ 1242927 h 1346960"/>
              <a:gd name="connsiteX3" fmla="*/ 2852709 w 2852709"/>
              <a:gd name="connsiteY3" fmla="*/ 1221025 h 1346960"/>
              <a:gd name="connsiteX4" fmla="*/ 2836283 w 2852709"/>
              <a:gd name="connsiteY4" fmla="*/ 908924 h 1346960"/>
              <a:gd name="connsiteX5" fmla="*/ 2814381 w 2852709"/>
              <a:gd name="connsiteY5" fmla="*/ 815842 h 1346960"/>
              <a:gd name="connsiteX6" fmla="*/ 2803430 w 2852709"/>
              <a:gd name="connsiteY6" fmla="*/ 733710 h 1346960"/>
              <a:gd name="connsiteX7" fmla="*/ 2776053 w 2852709"/>
              <a:gd name="connsiteY7" fmla="*/ 613250 h 1346960"/>
              <a:gd name="connsiteX8" fmla="*/ 2770577 w 2852709"/>
              <a:gd name="connsiteY8" fmla="*/ 591348 h 1346960"/>
              <a:gd name="connsiteX9" fmla="*/ 2759626 w 2852709"/>
              <a:gd name="connsiteY9" fmla="*/ 574922 h 1346960"/>
              <a:gd name="connsiteX10" fmla="*/ 2748675 w 2852709"/>
              <a:gd name="connsiteY10" fmla="*/ 498266 h 1346960"/>
              <a:gd name="connsiteX11" fmla="*/ 2732249 w 2852709"/>
              <a:gd name="connsiteY11" fmla="*/ 470888 h 1346960"/>
              <a:gd name="connsiteX12" fmla="*/ 2710347 w 2852709"/>
              <a:gd name="connsiteY12" fmla="*/ 421609 h 1346960"/>
              <a:gd name="connsiteX13" fmla="*/ 2666544 w 2852709"/>
              <a:gd name="connsiteY13" fmla="*/ 377806 h 1346960"/>
              <a:gd name="connsiteX14" fmla="*/ 2617265 w 2852709"/>
              <a:gd name="connsiteY14" fmla="*/ 328527 h 1346960"/>
              <a:gd name="connsiteX15" fmla="*/ 2557035 w 2852709"/>
              <a:gd name="connsiteY15" fmla="*/ 268297 h 1346960"/>
              <a:gd name="connsiteX16" fmla="*/ 2540608 w 2852709"/>
              <a:gd name="connsiteY16" fmla="*/ 251870 h 1346960"/>
              <a:gd name="connsiteX17" fmla="*/ 2507756 w 2852709"/>
              <a:gd name="connsiteY17" fmla="*/ 229969 h 1346960"/>
              <a:gd name="connsiteX18" fmla="*/ 2480378 w 2852709"/>
              <a:gd name="connsiteY18" fmla="*/ 197116 h 1346960"/>
              <a:gd name="connsiteX19" fmla="*/ 2442050 w 2852709"/>
              <a:gd name="connsiteY19" fmla="*/ 180689 h 1346960"/>
              <a:gd name="connsiteX20" fmla="*/ 2370869 w 2852709"/>
              <a:gd name="connsiteY20" fmla="*/ 131410 h 1346960"/>
              <a:gd name="connsiteX21" fmla="*/ 2316115 w 2852709"/>
              <a:gd name="connsiteY21" fmla="*/ 82131 h 1346960"/>
              <a:gd name="connsiteX22" fmla="*/ 2294213 w 2852709"/>
              <a:gd name="connsiteY22" fmla="*/ 71180 h 1346960"/>
              <a:gd name="connsiteX23" fmla="*/ 2228508 w 2852709"/>
              <a:gd name="connsiteY23" fmla="*/ 43803 h 1346960"/>
              <a:gd name="connsiteX24" fmla="*/ 2201130 w 2852709"/>
              <a:gd name="connsiteY24" fmla="*/ 27377 h 1346960"/>
              <a:gd name="connsiteX25" fmla="*/ 2146376 w 2852709"/>
              <a:gd name="connsiteY25" fmla="*/ 16426 h 1346960"/>
              <a:gd name="connsiteX26" fmla="*/ 1971162 w 2852709"/>
              <a:gd name="connsiteY26" fmla="*/ 27377 h 1346960"/>
              <a:gd name="connsiteX27" fmla="*/ 1932833 w 2852709"/>
              <a:gd name="connsiteY27" fmla="*/ 49279 h 1346960"/>
              <a:gd name="connsiteX28" fmla="*/ 1845226 w 2852709"/>
              <a:gd name="connsiteY28" fmla="*/ 60230 h 1346960"/>
              <a:gd name="connsiteX29" fmla="*/ 1812374 w 2852709"/>
              <a:gd name="connsiteY29" fmla="*/ 76656 h 1346960"/>
              <a:gd name="connsiteX30" fmla="*/ 1784996 w 2852709"/>
              <a:gd name="connsiteY30" fmla="*/ 87607 h 1346960"/>
              <a:gd name="connsiteX31" fmla="*/ 1768570 w 2852709"/>
              <a:gd name="connsiteY31" fmla="*/ 104033 h 1346960"/>
              <a:gd name="connsiteX32" fmla="*/ 1719291 w 2852709"/>
              <a:gd name="connsiteY32" fmla="*/ 125935 h 1346960"/>
              <a:gd name="connsiteX33" fmla="*/ 1691914 w 2852709"/>
              <a:gd name="connsiteY33" fmla="*/ 142361 h 1346960"/>
              <a:gd name="connsiteX34" fmla="*/ 1587880 w 2852709"/>
              <a:gd name="connsiteY34" fmla="*/ 158788 h 1346960"/>
              <a:gd name="connsiteX35" fmla="*/ 1555027 w 2852709"/>
              <a:gd name="connsiteY35" fmla="*/ 169739 h 1346960"/>
              <a:gd name="connsiteX36" fmla="*/ 1511224 w 2852709"/>
              <a:gd name="connsiteY36" fmla="*/ 180689 h 1346960"/>
              <a:gd name="connsiteX37" fmla="*/ 1489322 w 2852709"/>
              <a:gd name="connsiteY37" fmla="*/ 191640 h 1346960"/>
              <a:gd name="connsiteX38" fmla="*/ 1292206 w 2852709"/>
              <a:gd name="connsiteY38" fmla="*/ 197116 h 1346960"/>
              <a:gd name="connsiteX39" fmla="*/ 689906 w 2852709"/>
              <a:gd name="connsiteY39" fmla="*/ 186165 h 1346960"/>
              <a:gd name="connsiteX40" fmla="*/ 607775 w 2852709"/>
              <a:gd name="connsiteY40" fmla="*/ 131410 h 1346960"/>
              <a:gd name="connsiteX41" fmla="*/ 536594 w 2852709"/>
              <a:gd name="connsiteY41" fmla="*/ 104033 h 1346960"/>
              <a:gd name="connsiteX42" fmla="*/ 481839 w 2852709"/>
              <a:gd name="connsiteY42" fmla="*/ 93082 h 1346960"/>
              <a:gd name="connsiteX43" fmla="*/ 273772 w 2852709"/>
              <a:gd name="connsiteY43" fmla="*/ 60230 h 1346960"/>
              <a:gd name="connsiteX44" fmla="*/ 49279 w 2852709"/>
              <a:gd name="connsiteY44" fmla="*/ 10951 h 1346960"/>
              <a:gd name="connsiteX45" fmla="*/ 0 w 2852709"/>
              <a:gd name="connsiteY45" fmla="*/ 0 h 134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52709" h="1346960">
                <a:moveTo>
                  <a:pt x="2825332" y="1346960"/>
                </a:moveTo>
                <a:cubicBezTo>
                  <a:pt x="2819856" y="1334184"/>
                  <a:pt x="2808038" y="1322505"/>
                  <a:pt x="2808905" y="1308632"/>
                </a:cubicBezTo>
                <a:cubicBezTo>
                  <a:pt x="2810770" y="1278792"/>
                  <a:pt x="2829149" y="1264992"/>
                  <a:pt x="2841758" y="1242927"/>
                </a:cubicBezTo>
                <a:cubicBezTo>
                  <a:pt x="2845808" y="1235840"/>
                  <a:pt x="2849059" y="1228326"/>
                  <a:pt x="2852709" y="1221025"/>
                </a:cubicBezTo>
                <a:cubicBezTo>
                  <a:pt x="2848528" y="1103964"/>
                  <a:pt x="2847443" y="1026106"/>
                  <a:pt x="2836283" y="908924"/>
                </a:cubicBezTo>
                <a:cubicBezTo>
                  <a:pt x="2829829" y="841151"/>
                  <a:pt x="2834117" y="855313"/>
                  <a:pt x="2814381" y="815842"/>
                </a:cubicBezTo>
                <a:cubicBezTo>
                  <a:pt x="2810731" y="788465"/>
                  <a:pt x="2805858" y="761223"/>
                  <a:pt x="2803430" y="733710"/>
                </a:cubicBezTo>
                <a:cubicBezTo>
                  <a:pt x="2793161" y="617328"/>
                  <a:pt x="2826868" y="651362"/>
                  <a:pt x="2776053" y="613250"/>
                </a:cubicBezTo>
                <a:cubicBezTo>
                  <a:pt x="2774228" y="605949"/>
                  <a:pt x="2773542" y="598265"/>
                  <a:pt x="2770577" y="591348"/>
                </a:cubicBezTo>
                <a:cubicBezTo>
                  <a:pt x="2767985" y="585300"/>
                  <a:pt x="2761133" y="581328"/>
                  <a:pt x="2759626" y="574922"/>
                </a:cubicBezTo>
                <a:cubicBezTo>
                  <a:pt x="2753714" y="549797"/>
                  <a:pt x="2755244" y="523228"/>
                  <a:pt x="2748675" y="498266"/>
                </a:cubicBezTo>
                <a:cubicBezTo>
                  <a:pt x="2745967" y="487974"/>
                  <a:pt x="2737008" y="480407"/>
                  <a:pt x="2732249" y="470888"/>
                </a:cubicBezTo>
                <a:cubicBezTo>
                  <a:pt x="2728008" y="462405"/>
                  <a:pt x="2717604" y="430317"/>
                  <a:pt x="2710347" y="421609"/>
                </a:cubicBezTo>
                <a:cubicBezTo>
                  <a:pt x="2697128" y="405746"/>
                  <a:pt x="2681145" y="392407"/>
                  <a:pt x="2666544" y="377806"/>
                </a:cubicBezTo>
                <a:lnTo>
                  <a:pt x="2617265" y="328527"/>
                </a:lnTo>
                <a:lnTo>
                  <a:pt x="2557035" y="268297"/>
                </a:lnTo>
                <a:cubicBezTo>
                  <a:pt x="2551559" y="262821"/>
                  <a:pt x="2547051" y="256165"/>
                  <a:pt x="2540608" y="251870"/>
                </a:cubicBezTo>
                <a:cubicBezTo>
                  <a:pt x="2529657" y="244570"/>
                  <a:pt x="2517494" y="238822"/>
                  <a:pt x="2507756" y="229969"/>
                </a:cubicBezTo>
                <a:cubicBezTo>
                  <a:pt x="2497208" y="220380"/>
                  <a:pt x="2491782" y="205669"/>
                  <a:pt x="2480378" y="197116"/>
                </a:cubicBezTo>
                <a:cubicBezTo>
                  <a:pt x="2469258" y="188776"/>
                  <a:pt x="2453969" y="187841"/>
                  <a:pt x="2442050" y="180689"/>
                </a:cubicBezTo>
                <a:cubicBezTo>
                  <a:pt x="2417304" y="165841"/>
                  <a:pt x="2394649" y="147759"/>
                  <a:pt x="2370869" y="131410"/>
                </a:cubicBezTo>
                <a:cubicBezTo>
                  <a:pt x="2312611" y="91358"/>
                  <a:pt x="2432677" y="177502"/>
                  <a:pt x="2316115" y="82131"/>
                </a:cubicBezTo>
                <a:cubicBezTo>
                  <a:pt x="2309798" y="76962"/>
                  <a:pt x="2301691" y="74452"/>
                  <a:pt x="2294213" y="71180"/>
                </a:cubicBezTo>
                <a:cubicBezTo>
                  <a:pt x="2272476" y="61670"/>
                  <a:pt x="2248854" y="56010"/>
                  <a:pt x="2228508" y="43803"/>
                </a:cubicBezTo>
                <a:cubicBezTo>
                  <a:pt x="2219382" y="38328"/>
                  <a:pt x="2211226" y="30742"/>
                  <a:pt x="2201130" y="27377"/>
                </a:cubicBezTo>
                <a:cubicBezTo>
                  <a:pt x="2183472" y="21491"/>
                  <a:pt x="2164627" y="20076"/>
                  <a:pt x="2146376" y="16426"/>
                </a:cubicBezTo>
                <a:cubicBezTo>
                  <a:pt x="2087971" y="20076"/>
                  <a:pt x="2029000" y="18479"/>
                  <a:pt x="1971162" y="27377"/>
                </a:cubicBezTo>
                <a:cubicBezTo>
                  <a:pt x="1956618" y="29615"/>
                  <a:pt x="1947072" y="45565"/>
                  <a:pt x="1932833" y="49279"/>
                </a:cubicBezTo>
                <a:cubicBezTo>
                  <a:pt x="1904356" y="56708"/>
                  <a:pt x="1874428" y="56580"/>
                  <a:pt x="1845226" y="60230"/>
                </a:cubicBezTo>
                <a:cubicBezTo>
                  <a:pt x="1834275" y="65705"/>
                  <a:pt x="1823520" y="71590"/>
                  <a:pt x="1812374" y="76656"/>
                </a:cubicBezTo>
                <a:cubicBezTo>
                  <a:pt x="1803426" y="80723"/>
                  <a:pt x="1793331" y="82398"/>
                  <a:pt x="1784996" y="87607"/>
                </a:cubicBezTo>
                <a:cubicBezTo>
                  <a:pt x="1778430" y="91711"/>
                  <a:pt x="1774871" y="99532"/>
                  <a:pt x="1768570" y="104033"/>
                </a:cubicBezTo>
                <a:cubicBezTo>
                  <a:pt x="1755024" y="113709"/>
                  <a:pt x="1733600" y="118781"/>
                  <a:pt x="1719291" y="125935"/>
                </a:cubicBezTo>
                <a:cubicBezTo>
                  <a:pt x="1709772" y="130694"/>
                  <a:pt x="1702238" y="139780"/>
                  <a:pt x="1691914" y="142361"/>
                </a:cubicBezTo>
                <a:cubicBezTo>
                  <a:pt x="1657855" y="150876"/>
                  <a:pt x="1622558" y="153312"/>
                  <a:pt x="1587880" y="158788"/>
                </a:cubicBezTo>
                <a:cubicBezTo>
                  <a:pt x="1576929" y="162438"/>
                  <a:pt x="1566126" y="166568"/>
                  <a:pt x="1555027" y="169739"/>
                </a:cubicBezTo>
                <a:cubicBezTo>
                  <a:pt x="1540556" y="173874"/>
                  <a:pt x="1525502" y="175930"/>
                  <a:pt x="1511224" y="180689"/>
                </a:cubicBezTo>
                <a:cubicBezTo>
                  <a:pt x="1503480" y="183270"/>
                  <a:pt x="1497462" y="191030"/>
                  <a:pt x="1489322" y="191640"/>
                </a:cubicBezTo>
                <a:cubicBezTo>
                  <a:pt x="1423775" y="196556"/>
                  <a:pt x="1357911" y="195291"/>
                  <a:pt x="1292206" y="197116"/>
                </a:cubicBezTo>
                <a:lnTo>
                  <a:pt x="689906" y="186165"/>
                </a:lnTo>
                <a:cubicBezTo>
                  <a:pt x="657153" y="183021"/>
                  <a:pt x="639696" y="139390"/>
                  <a:pt x="607775" y="131410"/>
                </a:cubicBezTo>
                <a:cubicBezTo>
                  <a:pt x="522477" y="110087"/>
                  <a:pt x="702527" y="156433"/>
                  <a:pt x="536594" y="104033"/>
                </a:cubicBezTo>
                <a:cubicBezTo>
                  <a:pt x="518845" y="98428"/>
                  <a:pt x="499938" y="97426"/>
                  <a:pt x="481839" y="93082"/>
                </a:cubicBezTo>
                <a:cubicBezTo>
                  <a:pt x="337589" y="58462"/>
                  <a:pt x="459768" y="76402"/>
                  <a:pt x="273772" y="60230"/>
                </a:cubicBezTo>
                <a:lnTo>
                  <a:pt x="49279" y="10951"/>
                </a:lnTo>
                <a:lnTo>
                  <a:pt x="0" y="0"/>
                </a:lnTo>
              </a:path>
            </a:pathLst>
          </a:custGeom>
          <a:noFill/>
          <a:ln w="127000">
            <a:solidFill>
              <a:srgbClr val="FF0000"/>
            </a:solidFill>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779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72E5B1F-1D0D-D7A3-9449-F852980EE3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7BF6EB-73D1-E24A-0149-50870DAF044E}"/>
              </a:ext>
            </a:extLst>
          </p:cNvPr>
          <p:cNvSpPr>
            <a:spLocks noGrp="1"/>
          </p:cNvSpPr>
          <p:nvPr>
            <p:ph type="title"/>
          </p:nvPr>
        </p:nvSpPr>
        <p:spPr>
          <a:xfrm>
            <a:off x="624202" y="365125"/>
            <a:ext cx="10729598" cy="1325563"/>
          </a:xfrm>
        </p:spPr>
        <p:txBody>
          <a:bodyPr/>
          <a:lstStyle/>
          <a:p>
            <a:pPr algn="ctr"/>
            <a:r>
              <a:rPr lang="en-GB" dirty="0">
                <a:solidFill>
                  <a:schemeClr val="bg1"/>
                </a:solidFill>
              </a:rPr>
              <a:t>Acts 27:9-12</a:t>
            </a:r>
          </a:p>
        </p:txBody>
      </p:sp>
      <p:sp>
        <p:nvSpPr>
          <p:cNvPr id="5" name="Content Placeholder 4">
            <a:extLst>
              <a:ext uri="{FF2B5EF4-FFF2-40B4-BE49-F238E27FC236}">
                <a16:creationId xmlns:a16="http://schemas.microsoft.com/office/drawing/2014/main" id="{1955B201-D850-EF92-E06A-220EE79785C2}"/>
              </a:ext>
            </a:extLst>
          </p:cNvPr>
          <p:cNvSpPr>
            <a:spLocks noGrp="1"/>
          </p:cNvSpPr>
          <p:nvPr>
            <p:ph idx="1"/>
          </p:nvPr>
        </p:nvSpPr>
        <p:spPr>
          <a:xfrm>
            <a:off x="6012042" y="1690688"/>
            <a:ext cx="5771123" cy="4802187"/>
          </a:xfrm>
        </p:spPr>
        <p:txBody>
          <a:bodyPr>
            <a:normAutofit fontScale="92500" lnSpcReduction="20000"/>
          </a:bodyPr>
          <a:lstStyle/>
          <a:p>
            <a:pPr marL="0" indent="0">
              <a:buNone/>
            </a:pPr>
            <a:r>
              <a:rPr lang="en-GB" dirty="0">
                <a:solidFill>
                  <a:schemeClr val="bg1"/>
                </a:solidFill>
              </a:rPr>
              <a:t>Much time had been lost, and sailing had already become dangerous because by now it was after the Day of Atonement. So Paul warned them, “Men, I can see that our voyage is going to be disastrous and bring great loss to ship and cargo, and to our own lives also.” But the centurion, instead of listening to what Paul said, followed the advice of the pilot and of the owner of the ship. Since the </a:t>
            </a:r>
            <a:r>
              <a:rPr lang="en-GB" dirty="0" err="1">
                <a:solidFill>
                  <a:schemeClr val="bg1"/>
                </a:solidFill>
              </a:rPr>
              <a:t>harbor</a:t>
            </a:r>
            <a:r>
              <a:rPr lang="en-GB" dirty="0">
                <a:solidFill>
                  <a:schemeClr val="bg1"/>
                </a:solidFill>
              </a:rPr>
              <a:t> was unsuitable to winter in, the majority decided that we should sail on, hoping to reach Phoenix and winter there. This was a </a:t>
            </a:r>
            <a:r>
              <a:rPr lang="en-GB" dirty="0" err="1">
                <a:solidFill>
                  <a:schemeClr val="bg1"/>
                </a:solidFill>
              </a:rPr>
              <a:t>harbor</a:t>
            </a:r>
            <a:r>
              <a:rPr lang="en-GB" dirty="0">
                <a:solidFill>
                  <a:schemeClr val="bg1"/>
                </a:solidFill>
              </a:rPr>
              <a:t> in Crete, facing both southwest and northwest.</a:t>
            </a:r>
            <a:endParaRPr lang="en-GB" kern="100" dirty="0">
              <a:solidFill>
                <a:schemeClr val="bg1"/>
              </a:solidFill>
              <a:latin typeface="Aptos" panose="020B0004020202020204" pitchFamily="34" charset="0"/>
              <a:cs typeface="Times New Roman" panose="02020603050405020304" pitchFamily="18" charset="0"/>
            </a:endParaRPr>
          </a:p>
        </p:txBody>
      </p:sp>
      <p:pic>
        <p:nvPicPr>
          <p:cNvPr id="4098" name="Picture 2" descr="The weather was becoming dangerous for sea travel. Paul spoke to the ship’s officers: ‘I believe there is trouble ahead if we go on - shipwreck, loss of cargo, and danger to our lives as well.’ But the ship’s captain wanted to set sail. – Slide 7">
            <a:extLst>
              <a:ext uri="{FF2B5EF4-FFF2-40B4-BE49-F238E27FC236}">
                <a16:creationId xmlns:a16="http://schemas.microsoft.com/office/drawing/2014/main" id="{99D1887A-E4C6-6FF9-83C7-0974340312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76" y="1785681"/>
            <a:ext cx="5635149" cy="4226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839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32" name="Rectangle 513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4" name="Picture 4" descr="Since Fair Havens was an exposed harbour, most of the crew wanted to sail up the coast to Phoenix, which was more sheltered, and spend the winter there. So they pulled up anchor and sailed close to the shore of Crete. But the weather changed abruptly, and a ‘northeaster’ - a wind of typhoon strength - swept across the island and blew them them out to sea.  – Slide 8">
            <a:extLst>
              <a:ext uri="{FF2B5EF4-FFF2-40B4-BE49-F238E27FC236}">
                <a16:creationId xmlns:a16="http://schemas.microsoft.com/office/drawing/2014/main" id="{18FE4862-B77C-D1A6-23FA-04F87E738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362" b="1465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15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fter several days of slow and difficult sailing they finally neared Cnidus. – Slide 5">
            <a:extLst>
              <a:ext uri="{FF2B5EF4-FFF2-40B4-BE49-F238E27FC236}">
                <a16:creationId xmlns:a16="http://schemas.microsoft.com/office/drawing/2014/main" id="{CE872285-BC6C-22F4-FA2E-2DC8C7A807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829" b="15171"/>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815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The sailors couldn’t turn the ship into the wind, so they gave up and let it run before the gale. They bound ropes around the hull of the ship to strengthen it. They also lowered the sea anchor to slow the ship down. – Slide 9">
            <a:extLst>
              <a:ext uri="{FF2B5EF4-FFF2-40B4-BE49-F238E27FC236}">
                <a16:creationId xmlns:a16="http://schemas.microsoft.com/office/drawing/2014/main" id="{8C461140-5BDE-9F1E-30D9-FD5F3D332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265" b="2374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595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The next day, as gale-force winds continued to batter the ship, the crew began throwing the cargo overboard. – Slide 10">
            <a:extLst>
              <a:ext uri="{FF2B5EF4-FFF2-40B4-BE49-F238E27FC236}">
                <a16:creationId xmlns:a16="http://schemas.microsoft.com/office/drawing/2014/main" id="{436BD7A3-F50B-3ADD-B7C6-C1242883BE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06"/>
          <a:stretch>
            <a:fillRect/>
          </a:stretch>
        </p:blipFill>
        <p:spPr bwMode="auto">
          <a:xfrm>
            <a:off x="165657" y="170423"/>
            <a:ext cx="5793026" cy="476432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e following day they even took some of the ship’s gear and threw it overboard. – Slide 11">
            <a:extLst>
              <a:ext uri="{FF2B5EF4-FFF2-40B4-BE49-F238E27FC236}">
                <a16:creationId xmlns:a16="http://schemas.microsoft.com/office/drawing/2014/main" id="{E898D34F-D02E-9CE0-E39F-8328A22BC0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267"/>
          <a:stretch>
            <a:fillRect/>
          </a:stretch>
        </p:blipFill>
        <p:spPr bwMode="auto">
          <a:xfrm>
            <a:off x="6158485" y="1917776"/>
            <a:ext cx="5827273" cy="476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098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3AB5338-F17A-1189-B8E1-8F0DEDA055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B5C99A-10CE-E59B-E3A1-51CB96125C5E}"/>
              </a:ext>
            </a:extLst>
          </p:cNvPr>
          <p:cNvSpPr>
            <a:spLocks noGrp="1"/>
          </p:cNvSpPr>
          <p:nvPr>
            <p:ph type="title"/>
          </p:nvPr>
        </p:nvSpPr>
        <p:spPr>
          <a:xfrm>
            <a:off x="1095090" y="1274049"/>
            <a:ext cx="4068258" cy="1325563"/>
          </a:xfrm>
        </p:spPr>
        <p:txBody>
          <a:bodyPr/>
          <a:lstStyle/>
          <a:p>
            <a:pPr algn="ctr"/>
            <a:r>
              <a:rPr lang="en-GB" dirty="0">
                <a:solidFill>
                  <a:schemeClr val="bg1"/>
                </a:solidFill>
              </a:rPr>
              <a:t>Acts 27:20</a:t>
            </a:r>
          </a:p>
        </p:txBody>
      </p:sp>
      <p:sp>
        <p:nvSpPr>
          <p:cNvPr id="5" name="Content Placeholder 4">
            <a:extLst>
              <a:ext uri="{FF2B5EF4-FFF2-40B4-BE49-F238E27FC236}">
                <a16:creationId xmlns:a16="http://schemas.microsoft.com/office/drawing/2014/main" id="{4B807076-EB7E-57C0-D43F-F5D333214666}"/>
              </a:ext>
            </a:extLst>
          </p:cNvPr>
          <p:cNvSpPr>
            <a:spLocks noGrp="1"/>
          </p:cNvSpPr>
          <p:nvPr>
            <p:ph idx="1"/>
          </p:nvPr>
        </p:nvSpPr>
        <p:spPr>
          <a:xfrm>
            <a:off x="383281" y="2977418"/>
            <a:ext cx="5645188" cy="2410423"/>
          </a:xfrm>
        </p:spPr>
        <p:txBody>
          <a:bodyPr>
            <a:normAutofit/>
          </a:bodyPr>
          <a:lstStyle/>
          <a:p>
            <a:pPr marL="0" indent="0">
              <a:buNone/>
            </a:pPr>
            <a:r>
              <a:rPr lang="en-GB" dirty="0">
                <a:solidFill>
                  <a:schemeClr val="bg1"/>
                </a:solidFill>
              </a:rPr>
              <a:t>When neither sun nor stars appeared for many days and the storm continued raging, we finally gave up all hope of being saved.</a:t>
            </a:r>
          </a:p>
        </p:txBody>
      </p:sp>
      <p:pic>
        <p:nvPicPr>
          <p:cNvPr id="9218" name="Picture 2" descr="The terrible storm raged for many days, blotting out the sun and the stars, until at last all hope was gone. No one had eaten for a long time. – Slide 12">
            <a:extLst>
              <a:ext uri="{FF2B5EF4-FFF2-40B4-BE49-F238E27FC236}">
                <a16:creationId xmlns:a16="http://schemas.microsoft.com/office/drawing/2014/main" id="{B8FCE454-D832-D729-6FC3-9CF6B696A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79" r="-1"/>
          <a:stretch>
            <a:fillRect/>
          </a:stretch>
        </p:blipFill>
        <p:spPr bwMode="auto">
          <a:xfrm>
            <a:off x="6346046" y="331108"/>
            <a:ext cx="5338561" cy="6234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381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64D5EF-77A1-989C-325F-2C7DEB22F81A}"/>
            </a:ext>
          </a:extLst>
        </p:cNvPr>
        <p:cNvGrpSpPr/>
        <p:nvPr/>
      </p:nvGrpSpPr>
      <p:grpSpPr>
        <a:xfrm>
          <a:off x="0" y="0"/>
          <a:ext cx="0" cy="0"/>
          <a:chOff x="0" y="0"/>
          <a:chExt cx="0" cy="0"/>
        </a:xfrm>
      </p:grpSpPr>
      <p:pic>
        <p:nvPicPr>
          <p:cNvPr id="9218" name="Picture 2" descr="The terrible storm raged for many days, blotting out the sun and the stars, until at last all hope was gone. No one had eaten for a long time. – Slide 12">
            <a:extLst>
              <a:ext uri="{FF2B5EF4-FFF2-40B4-BE49-F238E27FC236}">
                <a16:creationId xmlns:a16="http://schemas.microsoft.com/office/drawing/2014/main" id="{B57000FA-57A0-4963-2686-3BE31FFF02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 r="63506"/>
          <a:stretch>
            <a:fillRect/>
          </a:stretch>
        </p:blipFill>
        <p:spPr bwMode="auto">
          <a:xfrm>
            <a:off x="3340015" y="331108"/>
            <a:ext cx="3033399" cy="62360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he terrible storm raged for many days, blotting out the sun and the stars, until at last all hope was gone. No one had eaten for a long time. – Slide 12">
            <a:extLst>
              <a:ext uri="{FF2B5EF4-FFF2-40B4-BE49-F238E27FC236}">
                <a16:creationId xmlns:a16="http://schemas.microsoft.com/office/drawing/2014/main" id="{701360C1-D4E7-BB55-6FE8-DAB51A1B40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79" r="-1"/>
          <a:stretch>
            <a:fillRect/>
          </a:stretch>
        </p:blipFill>
        <p:spPr bwMode="auto">
          <a:xfrm>
            <a:off x="6346046" y="331108"/>
            <a:ext cx="5338561" cy="6234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10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906835-8345-D453-A99B-2A6B344A6B84}"/>
            </a:ext>
          </a:extLst>
        </p:cNvPr>
        <p:cNvGrpSpPr/>
        <p:nvPr/>
      </p:nvGrpSpPr>
      <p:grpSpPr>
        <a:xfrm>
          <a:off x="0" y="0"/>
          <a:ext cx="0" cy="0"/>
          <a:chOff x="0" y="0"/>
          <a:chExt cx="0" cy="0"/>
        </a:xfrm>
      </p:grpSpPr>
      <p:sp>
        <p:nvSpPr>
          <p:cNvPr id="10247" name="Rectangle 102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2" name="Picture 2" descr="‘Last night an angel of God stood beside me, and said, “Don’t be afraid, Paul, for you will stand trial before Caesar! God in His goodness has granted safety to everyone sailing with you. So take courage! We will be shipwrecked on an island.”’ – Slide 14">
            <a:extLst>
              <a:ext uri="{FF2B5EF4-FFF2-40B4-BE49-F238E27FC236}">
                <a16:creationId xmlns:a16="http://schemas.microsoft.com/office/drawing/2014/main" id="{753AF03D-A1CF-06D7-40D3-7E93F842B3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5014"/>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43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descr="They were afraid they would be driven against the rocks along the shore, so they threw out four anchors from the back of the ship and prayed for daylight. – Slide 16">
            <a:extLst>
              <a:ext uri="{FF2B5EF4-FFF2-40B4-BE49-F238E27FC236}">
                <a16:creationId xmlns:a16="http://schemas.microsoft.com/office/drawing/2014/main" id="{62AD9D8F-7576-C0E2-C6FA-578826C60F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650" y="9581"/>
            <a:ext cx="9127574" cy="6845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223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338" name="Picture 2" descr="The sailors planned to abandon the ship by lowering the lifeboat. – Slide 17">
            <a:extLst>
              <a:ext uri="{FF2B5EF4-FFF2-40B4-BE49-F238E27FC236}">
                <a16:creationId xmlns:a16="http://schemas.microsoft.com/office/drawing/2014/main" id="{2E1B712E-A69E-3820-FDD2-2A5648E775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517"/>
          <a:stretch>
            <a:fillRect/>
          </a:stretch>
        </p:blipFill>
        <p:spPr bwMode="auto">
          <a:xfrm>
            <a:off x="131411" y="125935"/>
            <a:ext cx="6855263" cy="377806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Paul said to the commanding officer and the soldiers, ‘You will all die unless the sailors stay aboard.’ So the soldiers cut the ropes to the lifeboat and let it drift away. – Slide 18">
            <a:extLst>
              <a:ext uri="{FF2B5EF4-FFF2-40B4-BE49-F238E27FC236}">
                <a16:creationId xmlns:a16="http://schemas.microsoft.com/office/drawing/2014/main" id="{F0E6979A-3456-3984-56B9-13698BA0B4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1705"/>
          <a:stretch>
            <a:fillRect/>
          </a:stretch>
        </p:blipFill>
        <p:spPr bwMode="auto">
          <a:xfrm>
            <a:off x="6022994" y="3186712"/>
            <a:ext cx="6037595" cy="3545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40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circle(out)">
                                      <p:cBhvr>
                                        <p:cTn id="7" dur="20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2" descr="Then he took some bread, gave thanks to God, and broke off a piece and ate it. All 276 on board were encouraged and began to eat. The crew lightened the ship further by throwing the cargo of wheat overboard. – Slide 20">
            <a:extLst>
              <a:ext uri="{FF2B5EF4-FFF2-40B4-BE49-F238E27FC236}">
                <a16:creationId xmlns:a16="http://schemas.microsoft.com/office/drawing/2014/main" id="{52AC7C43-6501-A2AF-D08B-F30F3460C25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38601" y="5476"/>
            <a:ext cx="9122098" cy="6841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370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When they saw a bay with a beach they wondered if they could get to shore by running the ship aground. – Slide 22">
            <a:extLst>
              <a:ext uri="{FF2B5EF4-FFF2-40B4-BE49-F238E27FC236}">
                <a16:creationId xmlns:a16="http://schemas.microsoft.com/office/drawing/2014/main" id="{C8E5190B-F791-0FAB-DCA0-9AE4346432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589" y="142361"/>
            <a:ext cx="4243474" cy="31826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o they cut off the anchors and they lowered the rudders, raised the foresail, and headed toward shore.  – Slide 23">
            <a:extLst>
              <a:ext uri="{FF2B5EF4-FFF2-40B4-BE49-F238E27FC236}">
                <a16:creationId xmlns:a16="http://schemas.microsoft.com/office/drawing/2014/main" id="{153FFACB-F6A9-71C0-2D96-2DAC480DE8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589" y="3533033"/>
            <a:ext cx="4243474" cy="31826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ut they hit a shoal and ran the ship aground too soon. The bow of the ship stuck fast, while the stern was repeatedly smashed by the force of the waves and began to break apart. – Slide 24">
            <a:extLst>
              <a:ext uri="{FF2B5EF4-FFF2-40B4-BE49-F238E27FC236}">
                <a16:creationId xmlns:a16="http://schemas.microsoft.com/office/drawing/2014/main" id="{844693DC-5EB9-E19B-7BFF-4E368A2908D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6667"/>
          <a:stretch>
            <a:fillRect/>
          </a:stretch>
        </p:blipFill>
        <p:spPr bwMode="auto">
          <a:xfrm>
            <a:off x="4692460" y="164537"/>
            <a:ext cx="7309724" cy="6578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13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fade">
                                      <p:cBhvr>
                                        <p:cTn id="1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The soldiers wanted to kill the prisoners to make sure they didn’t swim ashore and escape. However, the commanding officer wanted to spare Paul, and stopped them. – Slide 25">
            <a:extLst>
              <a:ext uri="{FF2B5EF4-FFF2-40B4-BE49-F238E27FC236}">
                <a16:creationId xmlns:a16="http://schemas.microsoft.com/office/drawing/2014/main" id="{C33C1C18-6171-FBAD-CDA5-25550885F5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51" r="2204"/>
          <a:stretch>
            <a:fillRect/>
          </a:stretch>
        </p:blipFill>
        <p:spPr bwMode="auto">
          <a:xfrm>
            <a:off x="200006" y="154488"/>
            <a:ext cx="7496494" cy="64740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n he ordered all who could swim to jump overboard first and make for land. The others held on to planks or debris from the broken ship. – Slide 26">
            <a:extLst>
              <a:ext uri="{FF2B5EF4-FFF2-40B4-BE49-F238E27FC236}">
                <a16:creationId xmlns:a16="http://schemas.microsoft.com/office/drawing/2014/main" id="{CCA5A668-64C5-62F1-7681-AA16E5FDCC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946"/>
          <a:stretch>
            <a:fillRect/>
          </a:stretch>
        </p:blipFill>
        <p:spPr bwMode="auto">
          <a:xfrm>
            <a:off x="7898183" y="154488"/>
            <a:ext cx="4062784" cy="32745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Just as the angel had said, everyone made it safely to the shore. – Slide 27">
            <a:extLst>
              <a:ext uri="{FF2B5EF4-FFF2-40B4-BE49-F238E27FC236}">
                <a16:creationId xmlns:a16="http://schemas.microsoft.com/office/drawing/2014/main" id="{AA28054F-D66F-6C16-7C33-3C6310C7BC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20" t="1" b="1884"/>
          <a:stretch>
            <a:fillRect/>
          </a:stretch>
        </p:blipFill>
        <p:spPr bwMode="auto">
          <a:xfrm>
            <a:off x="7898183" y="3552086"/>
            <a:ext cx="4062784" cy="3076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08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When morning dawned, they didn’t recognize the coastline. (It was the coast of Malta). – Slide 21">
            <a:extLst>
              <a:ext uri="{FF2B5EF4-FFF2-40B4-BE49-F238E27FC236}">
                <a16:creationId xmlns:a16="http://schemas.microsoft.com/office/drawing/2014/main" id="{B5A60101-D19A-C3E1-77D9-9D1C9B492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365" b="1364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Shape 2">
            <a:extLst>
              <a:ext uri="{FF2B5EF4-FFF2-40B4-BE49-F238E27FC236}">
                <a16:creationId xmlns:a16="http://schemas.microsoft.com/office/drawing/2014/main" id="{C926CD57-A0D3-1DAB-AEB9-72E575B0550A}"/>
              </a:ext>
            </a:extLst>
          </p:cNvPr>
          <p:cNvSpPr/>
          <p:nvPr/>
        </p:nvSpPr>
        <p:spPr>
          <a:xfrm>
            <a:off x="980105" y="158788"/>
            <a:ext cx="580398" cy="2891037"/>
          </a:xfrm>
          <a:custGeom>
            <a:avLst/>
            <a:gdLst>
              <a:gd name="connsiteX0" fmla="*/ 186166 w 580398"/>
              <a:gd name="connsiteY0" fmla="*/ 2891037 h 2891037"/>
              <a:gd name="connsiteX1" fmla="*/ 240920 w 580398"/>
              <a:gd name="connsiteY1" fmla="*/ 2797955 h 2891037"/>
              <a:gd name="connsiteX2" fmla="*/ 306626 w 580398"/>
              <a:gd name="connsiteY2" fmla="*/ 2770577 h 2891037"/>
              <a:gd name="connsiteX3" fmla="*/ 350429 w 580398"/>
              <a:gd name="connsiteY3" fmla="*/ 2748675 h 2891037"/>
              <a:gd name="connsiteX4" fmla="*/ 383282 w 580398"/>
              <a:gd name="connsiteY4" fmla="*/ 2710347 h 2891037"/>
              <a:gd name="connsiteX5" fmla="*/ 410659 w 580398"/>
              <a:gd name="connsiteY5" fmla="*/ 2704872 h 2891037"/>
              <a:gd name="connsiteX6" fmla="*/ 498266 w 580398"/>
              <a:gd name="connsiteY6" fmla="*/ 2644642 h 2891037"/>
              <a:gd name="connsiteX7" fmla="*/ 514693 w 580398"/>
              <a:gd name="connsiteY7" fmla="*/ 2611789 h 2891037"/>
              <a:gd name="connsiteX8" fmla="*/ 525644 w 580398"/>
              <a:gd name="connsiteY8" fmla="*/ 2595363 h 2891037"/>
              <a:gd name="connsiteX9" fmla="*/ 542070 w 580398"/>
              <a:gd name="connsiteY9" fmla="*/ 2557035 h 2891037"/>
              <a:gd name="connsiteX10" fmla="*/ 553021 w 580398"/>
              <a:gd name="connsiteY10" fmla="*/ 2491329 h 2891037"/>
              <a:gd name="connsiteX11" fmla="*/ 580398 w 580398"/>
              <a:gd name="connsiteY11" fmla="*/ 2075195 h 2891037"/>
              <a:gd name="connsiteX12" fmla="*/ 574923 w 580398"/>
              <a:gd name="connsiteY12" fmla="*/ 1697389 h 2891037"/>
              <a:gd name="connsiteX13" fmla="*/ 569447 w 580398"/>
              <a:gd name="connsiteY13" fmla="*/ 1648110 h 2891037"/>
              <a:gd name="connsiteX14" fmla="*/ 542070 w 580398"/>
              <a:gd name="connsiteY14" fmla="*/ 1604307 h 2891037"/>
              <a:gd name="connsiteX15" fmla="*/ 536594 w 580398"/>
              <a:gd name="connsiteY15" fmla="*/ 1565978 h 2891037"/>
              <a:gd name="connsiteX16" fmla="*/ 481840 w 580398"/>
              <a:gd name="connsiteY16" fmla="*/ 1456469 h 2891037"/>
              <a:gd name="connsiteX17" fmla="*/ 470889 w 580398"/>
              <a:gd name="connsiteY17" fmla="*/ 1363387 h 2891037"/>
              <a:gd name="connsiteX18" fmla="*/ 448987 w 580398"/>
              <a:gd name="connsiteY18" fmla="*/ 1325059 h 2891037"/>
              <a:gd name="connsiteX19" fmla="*/ 443512 w 580398"/>
              <a:gd name="connsiteY19" fmla="*/ 1253878 h 2891037"/>
              <a:gd name="connsiteX20" fmla="*/ 421610 w 580398"/>
              <a:gd name="connsiteY20" fmla="*/ 1199123 h 2891037"/>
              <a:gd name="connsiteX21" fmla="*/ 394233 w 580398"/>
              <a:gd name="connsiteY21" fmla="*/ 1073188 h 2891037"/>
              <a:gd name="connsiteX22" fmla="*/ 372331 w 580398"/>
              <a:gd name="connsiteY22" fmla="*/ 908925 h 2891037"/>
              <a:gd name="connsiteX23" fmla="*/ 366855 w 580398"/>
              <a:gd name="connsiteY23" fmla="*/ 881547 h 2891037"/>
              <a:gd name="connsiteX24" fmla="*/ 355905 w 580398"/>
              <a:gd name="connsiteY24" fmla="*/ 810366 h 2891037"/>
              <a:gd name="connsiteX25" fmla="*/ 306626 w 580398"/>
              <a:gd name="connsiteY25" fmla="*/ 673480 h 2891037"/>
              <a:gd name="connsiteX26" fmla="*/ 279248 w 580398"/>
              <a:gd name="connsiteY26" fmla="*/ 591349 h 2891037"/>
              <a:gd name="connsiteX27" fmla="*/ 268297 w 580398"/>
              <a:gd name="connsiteY27" fmla="*/ 558496 h 2891037"/>
              <a:gd name="connsiteX28" fmla="*/ 246396 w 580398"/>
              <a:gd name="connsiteY28" fmla="*/ 509217 h 2891037"/>
              <a:gd name="connsiteX29" fmla="*/ 202592 w 580398"/>
              <a:gd name="connsiteY29" fmla="*/ 427085 h 2891037"/>
              <a:gd name="connsiteX30" fmla="*/ 169739 w 580398"/>
              <a:gd name="connsiteY30" fmla="*/ 394232 h 2891037"/>
              <a:gd name="connsiteX31" fmla="*/ 153313 w 580398"/>
              <a:gd name="connsiteY31" fmla="*/ 323052 h 2891037"/>
              <a:gd name="connsiteX32" fmla="*/ 142362 w 580398"/>
              <a:gd name="connsiteY32" fmla="*/ 306625 h 2891037"/>
              <a:gd name="connsiteX33" fmla="*/ 120460 w 580398"/>
              <a:gd name="connsiteY33" fmla="*/ 257346 h 2891037"/>
              <a:gd name="connsiteX34" fmla="*/ 114985 w 580398"/>
              <a:gd name="connsiteY34" fmla="*/ 229969 h 2891037"/>
              <a:gd name="connsiteX35" fmla="*/ 104034 w 580398"/>
              <a:gd name="connsiteY35" fmla="*/ 213543 h 2891037"/>
              <a:gd name="connsiteX36" fmla="*/ 93083 w 580398"/>
              <a:gd name="connsiteY36" fmla="*/ 191641 h 2891037"/>
              <a:gd name="connsiteX37" fmla="*/ 65706 w 580398"/>
              <a:gd name="connsiteY37" fmla="*/ 125935 h 2891037"/>
              <a:gd name="connsiteX38" fmla="*/ 60230 w 580398"/>
              <a:gd name="connsiteY38" fmla="*/ 87607 h 2891037"/>
              <a:gd name="connsiteX39" fmla="*/ 27378 w 580398"/>
              <a:gd name="connsiteY39" fmla="*/ 60230 h 2891037"/>
              <a:gd name="connsiteX40" fmla="*/ 0 w 580398"/>
              <a:gd name="connsiteY40" fmla="*/ 0 h 289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80398" h="2891037">
                <a:moveTo>
                  <a:pt x="186166" y="2891037"/>
                </a:moveTo>
                <a:cubicBezTo>
                  <a:pt x="204417" y="2860010"/>
                  <a:pt x="215466" y="2823409"/>
                  <a:pt x="240920" y="2797955"/>
                </a:cubicBezTo>
                <a:cubicBezTo>
                  <a:pt x="257698" y="2781177"/>
                  <a:pt x="284989" y="2780314"/>
                  <a:pt x="306626" y="2770577"/>
                </a:cubicBezTo>
                <a:cubicBezTo>
                  <a:pt x="321513" y="2763878"/>
                  <a:pt x="335828" y="2755976"/>
                  <a:pt x="350429" y="2748675"/>
                </a:cubicBezTo>
                <a:cubicBezTo>
                  <a:pt x="361380" y="2735899"/>
                  <a:pt x="369673" y="2720244"/>
                  <a:pt x="383282" y="2710347"/>
                </a:cubicBezTo>
                <a:cubicBezTo>
                  <a:pt x="390808" y="2704873"/>
                  <a:pt x="402069" y="2708451"/>
                  <a:pt x="410659" y="2704872"/>
                </a:cubicBezTo>
                <a:cubicBezTo>
                  <a:pt x="442884" y="2691445"/>
                  <a:pt x="471555" y="2665417"/>
                  <a:pt x="498266" y="2644642"/>
                </a:cubicBezTo>
                <a:cubicBezTo>
                  <a:pt x="503742" y="2633691"/>
                  <a:pt x="508747" y="2622492"/>
                  <a:pt x="514693" y="2611789"/>
                </a:cubicBezTo>
                <a:cubicBezTo>
                  <a:pt x="517889" y="2606037"/>
                  <a:pt x="522701" y="2601249"/>
                  <a:pt x="525644" y="2595363"/>
                </a:cubicBezTo>
                <a:cubicBezTo>
                  <a:pt x="531860" y="2582931"/>
                  <a:pt x="536595" y="2569811"/>
                  <a:pt x="542070" y="2557035"/>
                </a:cubicBezTo>
                <a:cubicBezTo>
                  <a:pt x="545720" y="2535133"/>
                  <a:pt x="551260" y="2513463"/>
                  <a:pt x="553021" y="2491329"/>
                </a:cubicBezTo>
                <a:cubicBezTo>
                  <a:pt x="564044" y="2352756"/>
                  <a:pt x="580398" y="2075195"/>
                  <a:pt x="580398" y="2075195"/>
                </a:cubicBezTo>
                <a:cubicBezTo>
                  <a:pt x="578573" y="1949260"/>
                  <a:pt x="578151" y="1823296"/>
                  <a:pt x="574923" y="1697389"/>
                </a:cubicBezTo>
                <a:cubicBezTo>
                  <a:pt x="574499" y="1680867"/>
                  <a:pt x="574948" y="1663695"/>
                  <a:pt x="569447" y="1648110"/>
                </a:cubicBezTo>
                <a:cubicBezTo>
                  <a:pt x="563716" y="1631873"/>
                  <a:pt x="551196" y="1618908"/>
                  <a:pt x="542070" y="1604307"/>
                </a:cubicBezTo>
                <a:cubicBezTo>
                  <a:pt x="540245" y="1591531"/>
                  <a:pt x="540858" y="1578160"/>
                  <a:pt x="536594" y="1565978"/>
                </a:cubicBezTo>
                <a:cubicBezTo>
                  <a:pt x="521910" y="1524022"/>
                  <a:pt x="503004" y="1493507"/>
                  <a:pt x="481840" y="1456469"/>
                </a:cubicBezTo>
                <a:cubicBezTo>
                  <a:pt x="478190" y="1425442"/>
                  <a:pt x="478466" y="1393696"/>
                  <a:pt x="470889" y="1363387"/>
                </a:cubicBezTo>
                <a:cubicBezTo>
                  <a:pt x="467320" y="1349112"/>
                  <a:pt x="452556" y="1339334"/>
                  <a:pt x="448987" y="1325059"/>
                </a:cubicBezTo>
                <a:cubicBezTo>
                  <a:pt x="443215" y="1301972"/>
                  <a:pt x="448567" y="1277132"/>
                  <a:pt x="443512" y="1253878"/>
                </a:cubicBezTo>
                <a:cubicBezTo>
                  <a:pt x="439336" y="1234669"/>
                  <a:pt x="428152" y="1217660"/>
                  <a:pt x="421610" y="1199123"/>
                </a:cubicBezTo>
                <a:cubicBezTo>
                  <a:pt x="408297" y="1161403"/>
                  <a:pt x="400137" y="1108615"/>
                  <a:pt x="394233" y="1073188"/>
                </a:cubicBezTo>
                <a:cubicBezTo>
                  <a:pt x="381817" y="998694"/>
                  <a:pt x="383408" y="986462"/>
                  <a:pt x="372331" y="908925"/>
                </a:cubicBezTo>
                <a:cubicBezTo>
                  <a:pt x="371015" y="899712"/>
                  <a:pt x="368385" y="890727"/>
                  <a:pt x="366855" y="881547"/>
                </a:cubicBezTo>
                <a:cubicBezTo>
                  <a:pt x="362909" y="857868"/>
                  <a:pt x="361113" y="833800"/>
                  <a:pt x="355905" y="810366"/>
                </a:cubicBezTo>
                <a:cubicBezTo>
                  <a:pt x="340102" y="739253"/>
                  <a:pt x="334910" y="735705"/>
                  <a:pt x="306626" y="673480"/>
                </a:cubicBezTo>
                <a:cubicBezTo>
                  <a:pt x="284925" y="564976"/>
                  <a:pt x="310205" y="659452"/>
                  <a:pt x="279248" y="591349"/>
                </a:cubicBezTo>
                <a:cubicBezTo>
                  <a:pt x="274471" y="580840"/>
                  <a:pt x="272584" y="569214"/>
                  <a:pt x="268297" y="558496"/>
                </a:cubicBezTo>
                <a:cubicBezTo>
                  <a:pt x="261621" y="541806"/>
                  <a:pt x="253477" y="525739"/>
                  <a:pt x="246396" y="509217"/>
                </a:cubicBezTo>
                <a:cubicBezTo>
                  <a:pt x="230234" y="471505"/>
                  <a:pt x="234668" y="469853"/>
                  <a:pt x="202592" y="427085"/>
                </a:cubicBezTo>
                <a:cubicBezTo>
                  <a:pt x="193300" y="414695"/>
                  <a:pt x="180690" y="405183"/>
                  <a:pt x="169739" y="394232"/>
                </a:cubicBezTo>
                <a:cubicBezTo>
                  <a:pt x="164264" y="370505"/>
                  <a:pt x="160576" y="346294"/>
                  <a:pt x="153313" y="323052"/>
                </a:cubicBezTo>
                <a:cubicBezTo>
                  <a:pt x="151350" y="316771"/>
                  <a:pt x="145305" y="312511"/>
                  <a:pt x="142362" y="306625"/>
                </a:cubicBezTo>
                <a:cubicBezTo>
                  <a:pt x="134323" y="290547"/>
                  <a:pt x="127761" y="273772"/>
                  <a:pt x="120460" y="257346"/>
                </a:cubicBezTo>
                <a:cubicBezTo>
                  <a:pt x="118635" y="248220"/>
                  <a:pt x="118253" y="238683"/>
                  <a:pt x="114985" y="229969"/>
                </a:cubicBezTo>
                <a:cubicBezTo>
                  <a:pt x="112674" y="223807"/>
                  <a:pt x="107299" y="219257"/>
                  <a:pt x="104034" y="213543"/>
                </a:cubicBezTo>
                <a:cubicBezTo>
                  <a:pt x="99984" y="206456"/>
                  <a:pt x="96733" y="198942"/>
                  <a:pt x="93083" y="191641"/>
                </a:cubicBezTo>
                <a:cubicBezTo>
                  <a:pt x="76720" y="109818"/>
                  <a:pt x="104878" y="235613"/>
                  <a:pt x="65706" y="125935"/>
                </a:cubicBezTo>
                <a:cubicBezTo>
                  <a:pt x="61365" y="113781"/>
                  <a:pt x="66733" y="98755"/>
                  <a:pt x="60230" y="87607"/>
                </a:cubicBezTo>
                <a:cubicBezTo>
                  <a:pt x="53047" y="75294"/>
                  <a:pt x="36914" y="70825"/>
                  <a:pt x="27378" y="60230"/>
                </a:cubicBezTo>
                <a:cubicBezTo>
                  <a:pt x="11589" y="42687"/>
                  <a:pt x="7182" y="21547"/>
                  <a:pt x="0" y="0"/>
                </a:cubicBezTo>
              </a:path>
            </a:pathLst>
          </a:custGeom>
          <a:noFill/>
          <a:ln w="101600">
            <a:solidFill>
              <a:srgbClr val="FF0000"/>
            </a:solidFill>
            <a:prstDash val="sysDash"/>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1137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203EA86DABA14DBFB2713D9CCA0223" ma:contentTypeVersion="16" ma:contentTypeDescription="Create a new document." ma:contentTypeScope="" ma:versionID="6a499215d13090fc82ff95cd941f50f3">
  <xsd:schema xmlns:xsd="http://www.w3.org/2001/XMLSchema" xmlns:xs="http://www.w3.org/2001/XMLSchema" xmlns:p="http://schemas.microsoft.com/office/2006/metadata/properties" xmlns:ns2="7537d87b-94c9-4f3f-b073-088567346224" xmlns:ns3="fabc11a6-6472-42eb-aa8f-2216b739ed05" targetNamespace="http://schemas.microsoft.com/office/2006/metadata/properties" ma:root="true" ma:fieldsID="27117ad4fc0e9dc78d9cc0ddccb1a7e2" ns2:_="" ns3:_="">
    <xsd:import namespace="7537d87b-94c9-4f3f-b073-088567346224"/>
    <xsd:import namespace="fabc11a6-6472-42eb-aa8f-2216b739ed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7d87b-94c9-4f3f-b073-0885673462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56ceb8-68a9-4261-9cb8-73a6529ea3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11a6-6472-42eb-aa8f-2216b739ed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07bbf0-446a-4480-a405-2662c9c4a2c4}" ma:internalName="TaxCatchAll" ma:showField="CatchAllData" ma:web="fabc11a6-6472-42eb-aa8f-2216b739ed0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37d87b-94c9-4f3f-b073-088567346224">
      <Terms xmlns="http://schemas.microsoft.com/office/infopath/2007/PartnerControls"/>
    </lcf76f155ced4ddcb4097134ff3c332f>
    <TaxCatchAll xmlns="fabc11a6-6472-42eb-aa8f-2216b739ed05" xsi:nil="true"/>
  </documentManagement>
</p:properties>
</file>

<file path=customXml/itemProps1.xml><?xml version="1.0" encoding="utf-8"?>
<ds:datastoreItem xmlns:ds="http://schemas.openxmlformats.org/officeDocument/2006/customXml" ds:itemID="{05271A1A-6CD0-4F8D-94C3-0BAA40E9BA4B}"/>
</file>

<file path=customXml/itemProps2.xml><?xml version="1.0" encoding="utf-8"?>
<ds:datastoreItem xmlns:ds="http://schemas.openxmlformats.org/officeDocument/2006/customXml" ds:itemID="{16508849-DCE6-4AFF-ACC3-9943FA90254E}"/>
</file>

<file path=customXml/itemProps3.xml><?xml version="1.0" encoding="utf-8"?>
<ds:datastoreItem xmlns:ds="http://schemas.openxmlformats.org/officeDocument/2006/customXml" ds:itemID="{EAD7856C-46BA-46BD-84F3-4720641E2C79}"/>
</file>

<file path=docProps/app.xml><?xml version="1.0" encoding="utf-8"?>
<Properties xmlns="http://schemas.openxmlformats.org/officeDocument/2006/extended-properties" xmlns:vt="http://schemas.openxmlformats.org/officeDocument/2006/docPropsVTypes">
  <TotalTime>9822</TotalTime>
  <Words>2403</Words>
  <Application>Microsoft Office PowerPoint</Application>
  <PresentationFormat>Widescreen</PresentationFormat>
  <Paragraphs>154</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Acts Series</vt:lpstr>
      <vt:lpstr>PowerPoint Presentation</vt:lpstr>
      <vt:lpstr>PowerPoint Presentation</vt:lpstr>
      <vt:lpstr>Acts 27:9-12</vt:lpstr>
      <vt:lpstr>PowerPoint Presentation</vt:lpstr>
      <vt:lpstr>PowerPoint Presentation</vt:lpstr>
      <vt:lpstr>PowerPoint Presentation</vt:lpstr>
      <vt:lpstr>PowerPoint Presentation</vt:lpstr>
      <vt:lpstr>Acts 27:20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Jamie Singleton</cp:lastModifiedBy>
  <cp:revision>3</cp:revision>
  <cp:lastPrinted>2025-09-10T14:56:27Z</cp:lastPrinted>
  <dcterms:created xsi:type="dcterms:W3CDTF">2025-04-02T14:47:45Z</dcterms:created>
  <dcterms:modified xsi:type="dcterms:W3CDTF">2025-09-16T12:43:37Z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0x0101006B203EA86DABA14DBFB2713D9CCA0223</vt:lpwstr>
  </property>
</Properties>
</file>