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79" r:id="rId3"/>
    <p:sldId id="306" r:id="rId4"/>
    <p:sldId id="307" r:id="rId5"/>
    <p:sldId id="280" r:id="rId6"/>
    <p:sldId id="308" r:id="rId7"/>
    <p:sldId id="310" r:id="rId8"/>
    <p:sldId id="281" r:id="rId9"/>
    <p:sldId id="286" r:id="rId10"/>
    <p:sldId id="276" r:id="rId11"/>
    <p:sldId id="277" r:id="rId12"/>
    <p:sldId id="258" r:id="rId13"/>
    <p:sldId id="289" r:id="rId14"/>
    <p:sldId id="287" r:id="rId15"/>
    <p:sldId id="297" r:id="rId16"/>
    <p:sldId id="299" r:id="rId17"/>
    <p:sldId id="298" r:id="rId18"/>
    <p:sldId id="291" r:id="rId19"/>
    <p:sldId id="292" r:id="rId20"/>
    <p:sldId id="293" r:id="rId21"/>
    <p:sldId id="294" r:id="rId22"/>
    <p:sldId id="296" r:id="rId23"/>
    <p:sldId id="295" r:id="rId24"/>
    <p:sldId id="275" r:id="rId25"/>
    <p:sldId id="261" r:id="rId26"/>
    <p:sldId id="273" r:id="rId27"/>
    <p:sldId id="284" r:id="rId28"/>
    <p:sldId id="285" r:id="rId29"/>
    <p:sldId id="288" r:id="rId30"/>
    <p:sldId id="257" r:id="rId31"/>
    <p:sldId id="259" r:id="rId32"/>
    <p:sldId id="300" r:id="rId33"/>
    <p:sldId id="301" r:id="rId34"/>
    <p:sldId id="302" r:id="rId35"/>
    <p:sldId id="304" r:id="rId36"/>
    <p:sldId id="303" r:id="rId37"/>
    <p:sldId id="305" r:id="rId38"/>
    <p:sldId id="31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9" autoAdjust="0"/>
    <p:restoredTop sz="76364" autoAdjust="0"/>
  </p:normalViewPr>
  <p:slideViewPr>
    <p:cSldViewPr snapToGrid="0">
      <p:cViewPr varScale="1">
        <p:scale>
          <a:sx n="57" d="100"/>
          <a:sy n="57" d="100"/>
        </p:scale>
        <p:origin x="1030" y="30"/>
      </p:cViewPr>
      <p:guideLst/>
    </p:cSldViewPr>
  </p:slideViewPr>
  <p:notesTextViewPr>
    <p:cViewPr>
      <p:scale>
        <a:sx n="1" d="1"/>
        <a:sy n="1" d="1"/>
      </p:scale>
      <p:origin x="0" y="-288"/>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ie Singleton" userId="0b6ce37d-5088-4232-abfc-761fb63dec8f" providerId="ADAL" clId="{656FA35A-F455-4691-A353-A9D8C37FE2FA}"/>
    <pc:docChg chg="modSld">
      <pc:chgData name="Jamie Singleton" userId="0b6ce37d-5088-4232-abfc-761fb63dec8f" providerId="ADAL" clId="{656FA35A-F455-4691-A353-A9D8C37FE2FA}" dt="2026-09-06T08:02:11.403" v="2" actId="20577"/>
      <pc:docMkLst>
        <pc:docMk/>
      </pc:docMkLst>
      <pc:sldChg chg="modNotesTx">
        <pc:chgData name="Jamie Singleton" userId="0b6ce37d-5088-4232-abfc-761fb63dec8f" providerId="ADAL" clId="{656FA35A-F455-4691-A353-A9D8C37FE2FA}" dt="2026-09-06T08:01:36.902" v="1" actId="20577"/>
        <pc:sldMkLst>
          <pc:docMk/>
          <pc:sldMk cId="1471917863" sldId="256"/>
        </pc:sldMkLst>
      </pc:sldChg>
      <pc:sldChg chg="modNotesTx">
        <pc:chgData name="Jamie Singleton" userId="0b6ce37d-5088-4232-abfc-761fb63dec8f" providerId="ADAL" clId="{656FA35A-F455-4691-A353-A9D8C37FE2FA}" dt="2026-09-06T08:02:11.403" v="2" actId="20577"/>
        <pc:sldMkLst>
          <pc:docMk/>
          <pc:sldMk cId="0"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86DA74-6AAE-42D5-BA52-EC179CC26971}"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70B622-3C81-452A-A1CB-6634191F5440}" type="slidenum">
              <a:rPr lang="en-GB" smtClean="0"/>
              <a:t>‹#›</a:t>
            </a:fld>
            <a:endParaRPr lang="en-GB"/>
          </a:p>
        </p:txBody>
      </p:sp>
    </p:spTree>
    <p:extLst>
      <p:ext uri="{BB962C8B-B14F-4D97-AF65-F5344CB8AC3E}">
        <p14:creationId xmlns:p14="http://schemas.microsoft.com/office/powerpoint/2010/main" val="3718281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bible.com/bible/compare/PSA.91.4"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ref.ly/Gen%208.21;esv?t=biblia"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ref.ly/Eph%202.3;esv?t=biblia" TargetMode="External"/><Relationship Id="rId5" Type="http://schemas.openxmlformats.org/officeDocument/2006/relationships/hyperlink" Target="https://ref.ly/Eph%202.2;esv?t=biblia" TargetMode="External"/><Relationship Id="rId4" Type="http://schemas.openxmlformats.org/officeDocument/2006/relationships/hyperlink" Target="https://ref.ly/Ps%2051.5;esv?t=biblia"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Since we are focusing on thanking God for these children thought we’d take some time to look at the bible’s view on children and parenting and briefly compare with our culture. </a:t>
            </a:r>
          </a:p>
          <a:p>
            <a:r>
              <a:rPr lang="en-GB" dirty="0"/>
              <a:t>First, to humble ourselves and get in the right frame of mind – tell your neighbour a ‘parenting failure’ (committed by you or to you)</a:t>
            </a:r>
          </a:p>
          <a:p>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1</a:t>
            </a:fld>
            <a:endParaRPr lang="en-GB"/>
          </a:p>
        </p:txBody>
      </p:sp>
    </p:spTree>
    <p:extLst>
      <p:ext uri="{BB962C8B-B14F-4D97-AF65-F5344CB8AC3E}">
        <p14:creationId xmlns:p14="http://schemas.microsoft.com/office/powerpoint/2010/main" val="1160251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Counter-cultural position </a:t>
            </a:r>
          </a:p>
          <a:p>
            <a:endParaRPr lang="en-GB" dirty="0"/>
          </a:p>
          <a:p>
            <a:r>
              <a:rPr lang="en-GB" sz="1200" kern="1200" dirty="0">
                <a:solidFill>
                  <a:schemeClr val="tx1"/>
                </a:solidFill>
                <a:effectLst/>
                <a:latin typeface="+mn-lt"/>
                <a:ea typeface="+mn-ea"/>
                <a:cs typeface="+mn-cs"/>
              </a:rPr>
              <a:t>“Not born quite right” sin corrupts – yet we are loved utterly </a:t>
            </a:r>
          </a:p>
          <a:p>
            <a:r>
              <a:rPr lang="en-GB" sz="1200" kern="1200" dirty="0">
                <a:solidFill>
                  <a:schemeClr val="tx1"/>
                </a:solidFill>
                <a:effectLst/>
                <a:latin typeface="+mn-lt"/>
                <a:ea typeface="+mn-ea"/>
                <a:cs typeface="+mn-cs"/>
              </a:rPr>
              <a:t>And God can work in us to bring us to fulfil our perfect design </a:t>
            </a:r>
          </a:p>
          <a:p>
            <a:endParaRPr lang="en-GB" dirty="0"/>
          </a:p>
        </p:txBody>
      </p:sp>
      <p:sp>
        <p:nvSpPr>
          <p:cNvPr id="4" name="Slide Number Placeholder 3"/>
          <p:cNvSpPr>
            <a:spLocks noGrp="1"/>
          </p:cNvSpPr>
          <p:nvPr>
            <p:ph type="sldNum" sz="quarter" idx="5"/>
          </p:nvPr>
        </p:nvSpPr>
        <p:spPr/>
        <p:txBody>
          <a:bodyPr/>
          <a:lstStyle/>
          <a:p>
            <a:fld id="{DD33AF0A-C547-4609-99D1-BB9A6D62C210}" type="slidenum">
              <a:rPr lang="en-GB" smtClean="0"/>
              <a:t>11</a:t>
            </a:fld>
            <a:endParaRPr lang="en-GB"/>
          </a:p>
        </p:txBody>
      </p:sp>
    </p:spTree>
    <p:extLst>
      <p:ext uri="{BB962C8B-B14F-4D97-AF65-F5344CB8AC3E}">
        <p14:creationId xmlns:p14="http://schemas.microsoft.com/office/powerpoint/2010/main" val="3827887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God’s heart for children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Intimate knowledge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Love &amp; enjoyment – refuses restrictions on children coming to him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Care, protection and provision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Invited into purpose – given role and power </a:t>
            </a:r>
          </a:p>
          <a:p>
            <a:br>
              <a:rPr lang="en-GB" sz="1100" dirty="0"/>
            </a:br>
            <a:endParaRPr lang="en-GB" sz="1100" dirty="0"/>
          </a:p>
        </p:txBody>
      </p:sp>
      <p:sp>
        <p:nvSpPr>
          <p:cNvPr id="4" name="Slide Number Placeholder 3"/>
          <p:cNvSpPr>
            <a:spLocks noGrp="1"/>
          </p:cNvSpPr>
          <p:nvPr>
            <p:ph type="sldNum" sz="quarter" idx="5"/>
          </p:nvPr>
        </p:nvSpPr>
        <p:spPr/>
        <p:txBody>
          <a:bodyPr/>
          <a:lstStyle/>
          <a:p>
            <a:fld id="{AC733821-3D93-4321-96E8-174C90DD0624}" type="slidenum">
              <a:rPr lang="en-GB" smtClean="0"/>
              <a:t>12</a:t>
            </a:fld>
            <a:endParaRPr lang="en-GB"/>
          </a:p>
        </p:txBody>
      </p:sp>
    </p:spTree>
    <p:extLst>
      <p:ext uri="{BB962C8B-B14F-4D97-AF65-F5344CB8AC3E}">
        <p14:creationId xmlns:p14="http://schemas.microsoft.com/office/powerpoint/2010/main" val="2611804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8F268-9B72-8E6B-AD4E-DF1D5BA8C6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11DD49-E55A-0468-07C3-8B721F725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77AC7-F9EA-0096-6404-DFE76CAA86D0}"/>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Mustn’t force feed religion on kids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 understand – religion does a lot of damage – rituals/rules that we must follow to make us right before God</a:t>
            </a:r>
          </a:p>
          <a:p>
            <a:r>
              <a:rPr lang="en-GB" sz="1200" kern="1200" dirty="0">
                <a:solidFill>
                  <a:schemeClr val="tx1"/>
                </a:solidFill>
                <a:effectLst/>
                <a:latin typeface="+mn-lt"/>
                <a:ea typeface="+mn-ea"/>
                <a:cs typeface="+mn-cs"/>
              </a:rPr>
              <a:t>We can never make ourselves right with God – Jesus had to live the lives we should have lived and died the death we should have died in our place and then transferred this righteousness to us for us to be right with God.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 interest in force feeding religion – but to introduce my children to Jesus? Wow! What a privilege</a:t>
            </a:r>
          </a:p>
          <a:p>
            <a:r>
              <a:rPr lang="en-GB" sz="1200" kern="1200" dirty="0">
                <a:solidFill>
                  <a:schemeClr val="tx1"/>
                </a:solidFill>
                <a:effectLst/>
                <a:latin typeface="+mn-lt"/>
                <a:ea typeface="+mn-ea"/>
                <a:cs typeface="+mn-cs"/>
              </a:rPr>
              <a:t>Relationship not religion.</a:t>
            </a:r>
          </a:p>
        </p:txBody>
      </p:sp>
      <p:sp>
        <p:nvSpPr>
          <p:cNvPr id="4" name="Slide Number Placeholder 3">
            <a:extLst>
              <a:ext uri="{FF2B5EF4-FFF2-40B4-BE49-F238E27FC236}">
                <a16:creationId xmlns:a16="http://schemas.microsoft.com/office/drawing/2014/main" id="{77622AF7-89F5-6D62-B4FA-D72A9144F5D7}"/>
              </a:ext>
            </a:extLst>
          </p:cNvPr>
          <p:cNvSpPr>
            <a:spLocks noGrp="1"/>
          </p:cNvSpPr>
          <p:nvPr>
            <p:ph type="sldNum" sz="quarter" idx="5"/>
          </p:nvPr>
        </p:nvSpPr>
        <p:spPr/>
        <p:txBody>
          <a:bodyPr/>
          <a:lstStyle/>
          <a:p>
            <a:fld id="{5270B622-3C81-452A-A1CB-6634191F5440}" type="slidenum">
              <a:rPr lang="en-GB" smtClean="0"/>
              <a:t>13</a:t>
            </a:fld>
            <a:endParaRPr lang="en-GB"/>
          </a:p>
        </p:txBody>
      </p:sp>
    </p:spTree>
    <p:extLst>
      <p:ext uri="{BB962C8B-B14F-4D97-AF65-F5344CB8AC3E}">
        <p14:creationId xmlns:p14="http://schemas.microsoft.com/office/powerpoint/2010/main" val="1295871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Charge of parents</a:t>
            </a:r>
          </a:p>
          <a:p>
            <a:pPr lvl="0"/>
            <a:r>
              <a:rPr lang="en-GB" sz="1200" kern="1200" dirty="0">
                <a:solidFill>
                  <a:schemeClr val="tx1"/>
                </a:solidFill>
                <a:effectLst/>
                <a:latin typeface="+mn-lt"/>
                <a:ea typeface="+mn-ea"/>
                <a:cs typeface="+mn-cs"/>
              </a:rPr>
              <a:t>Delegate authority and responsibility to care and nurture children</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Traditionally, the child had to learn his place in the adult world. Increasingly in the West, adults have had to learn their place in the child's world.</a:t>
            </a:r>
          </a:p>
          <a:p>
            <a:endParaRPr lang="en-GB" dirty="0"/>
          </a:p>
          <a:p>
            <a:r>
              <a:rPr lang="en-GB" sz="1200" kern="1200" dirty="0">
                <a:solidFill>
                  <a:schemeClr val="tx1"/>
                </a:solidFill>
                <a:effectLst/>
                <a:latin typeface="+mn-lt"/>
                <a:ea typeface="+mn-ea"/>
                <a:cs typeface="+mn-cs"/>
              </a:rPr>
              <a:t>Protection – understanding that safest place is to be in the will of God</a:t>
            </a:r>
          </a:p>
          <a:p>
            <a:r>
              <a:rPr lang="en-GB" sz="1200" kern="1200" dirty="0">
                <a:solidFill>
                  <a:schemeClr val="tx1"/>
                </a:solidFill>
                <a:effectLst/>
                <a:latin typeface="+mn-lt"/>
                <a:ea typeface="+mn-ea"/>
                <a:cs typeface="+mn-cs"/>
              </a:rPr>
              <a:t>Num 14:31</a:t>
            </a:r>
          </a:p>
          <a:p>
            <a:r>
              <a:rPr lang="en-GB" sz="1200" kern="1200" dirty="0">
                <a:solidFill>
                  <a:schemeClr val="tx1"/>
                </a:solidFill>
                <a:effectLst/>
                <a:latin typeface="+mn-lt"/>
                <a:ea typeface="+mn-ea"/>
                <a:cs typeface="+mn-cs"/>
              </a:rPr>
              <a:t>As for your children that you said would be taken as plunder, I will bring them in to enjoy the land you have rejected.</a:t>
            </a:r>
          </a:p>
          <a:p>
            <a:r>
              <a:rPr lang="en-GB" sz="1200" kern="1200" dirty="0">
                <a:solidFill>
                  <a:schemeClr val="tx1"/>
                </a:solidFill>
                <a:effectLst/>
                <a:latin typeface="+mn-lt"/>
                <a:ea typeface="+mn-ea"/>
                <a:cs typeface="+mn-cs"/>
              </a:rPr>
              <a:t>Might mean at times we trust God for our protection when feels out of our control e.g. Nov’s to Sierra Leone</a:t>
            </a:r>
          </a:p>
          <a:p>
            <a:r>
              <a:rPr lang="en-GB" sz="1200" kern="1200" dirty="0">
                <a:solidFill>
                  <a:schemeClr val="tx1"/>
                </a:solidFill>
                <a:effectLst/>
                <a:latin typeface="+mn-lt"/>
                <a:ea typeface="+mn-ea"/>
                <a:cs typeface="+mn-cs"/>
              </a:rPr>
              <a:t>Never want to protect FROM God</a:t>
            </a:r>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14</a:t>
            </a:fld>
            <a:endParaRPr lang="en-GB"/>
          </a:p>
        </p:txBody>
      </p:sp>
    </p:spTree>
    <p:extLst>
      <p:ext uri="{BB962C8B-B14F-4D97-AF65-F5344CB8AC3E}">
        <p14:creationId xmlns:p14="http://schemas.microsoft.com/office/powerpoint/2010/main" val="1341945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FD409-2EEF-8CDA-BFD6-34B0D9E6A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1A5841-10BF-962E-6A57-35BE3F069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464BF3-5409-E973-5FDE-35AC4E098986}"/>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Charge of parents</a:t>
            </a:r>
          </a:p>
          <a:p>
            <a:pPr lvl="0"/>
            <a:r>
              <a:rPr lang="en-GB" sz="1200" kern="1200" dirty="0">
                <a:solidFill>
                  <a:schemeClr val="tx1"/>
                </a:solidFill>
                <a:effectLst/>
                <a:latin typeface="+mn-lt"/>
                <a:ea typeface="+mn-ea"/>
                <a:cs typeface="+mn-cs"/>
              </a:rPr>
              <a:t>Delegate authority and responsibility to care and nurture children</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Traditionally, the child had to learn his place in the adult world. Increasingly in the West, adults have had to learn their place in the child's world.</a:t>
            </a:r>
          </a:p>
          <a:p>
            <a:endParaRPr lang="en-GB" dirty="0"/>
          </a:p>
          <a:p>
            <a:r>
              <a:rPr lang="en-GB" sz="1200" kern="1200" dirty="0">
                <a:solidFill>
                  <a:schemeClr val="tx1"/>
                </a:solidFill>
                <a:effectLst/>
                <a:latin typeface="+mn-lt"/>
                <a:ea typeface="+mn-ea"/>
                <a:cs typeface="+mn-cs"/>
              </a:rPr>
              <a:t>Protection – understanding that safest place is to be in the will of God</a:t>
            </a:r>
          </a:p>
          <a:p>
            <a:r>
              <a:rPr lang="en-GB" sz="1200" kern="1200" dirty="0">
                <a:solidFill>
                  <a:schemeClr val="tx1"/>
                </a:solidFill>
                <a:effectLst/>
                <a:latin typeface="+mn-lt"/>
                <a:ea typeface="+mn-ea"/>
                <a:cs typeface="+mn-cs"/>
              </a:rPr>
              <a:t>Num 14:31</a:t>
            </a:r>
          </a:p>
          <a:p>
            <a:r>
              <a:rPr lang="en-GB" sz="1200" kern="1200" dirty="0">
                <a:solidFill>
                  <a:schemeClr val="tx1"/>
                </a:solidFill>
                <a:effectLst/>
                <a:latin typeface="+mn-lt"/>
                <a:ea typeface="+mn-ea"/>
                <a:cs typeface="+mn-cs"/>
              </a:rPr>
              <a:t>As for your children that you said would be taken as plunder, I will bring them in to enjoy the land you have rejected.</a:t>
            </a:r>
          </a:p>
          <a:p>
            <a:r>
              <a:rPr lang="en-GB" sz="1200" kern="1200" dirty="0">
                <a:solidFill>
                  <a:schemeClr val="tx1"/>
                </a:solidFill>
                <a:effectLst/>
                <a:latin typeface="+mn-lt"/>
                <a:ea typeface="+mn-ea"/>
                <a:cs typeface="+mn-cs"/>
              </a:rPr>
              <a:t>Might mean at times we trust God for our protection when feels out of our control e.g. Nov’s to Sierra Leone</a:t>
            </a:r>
          </a:p>
          <a:p>
            <a:r>
              <a:rPr lang="en-GB" sz="1200" kern="1200" dirty="0">
                <a:solidFill>
                  <a:schemeClr val="tx1"/>
                </a:solidFill>
                <a:effectLst/>
                <a:latin typeface="+mn-lt"/>
                <a:ea typeface="+mn-ea"/>
                <a:cs typeface="+mn-cs"/>
              </a:rPr>
              <a:t>Never want to protect FROM God</a:t>
            </a:r>
            <a:endParaRPr lang="en-GB" dirty="0"/>
          </a:p>
        </p:txBody>
      </p:sp>
      <p:sp>
        <p:nvSpPr>
          <p:cNvPr id="4" name="Slide Number Placeholder 3">
            <a:extLst>
              <a:ext uri="{FF2B5EF4-FFF2-40B4-BE49-F238E27FC236}">
                <a16:creationId xmlns:a16="http://schemas.microsoft.com/office/drawing/2014/main" id="{365926E8-9E11-81A5-72C8-4CC25E042B9F}"/>
              </a:ext>
            </a:extLst>
          </p:cNvPr>
          <p:cNvSpPr>
            <a:spLocks noGrp="1"/>
          </p:cNvSpPr>
          <p:nvPr>
            <p:ph type="sldNum" sz="quarter" idx="5"/>
          </p:nvPr>
        </p:nvSpPr>
        <p:spPr/>
        <p:txBody>
          <a:bodyPr/>
          <a:lstStyle/>
          <a:p>
            <a:fld id="{5270B622-3C81-452A-A1CB-6634191F5440}" type="slidenum">
              <a:rPr lang="en-GB" smtClean="0"/>
              <a:t>15</a:t>
            </a:fld>
            <a:endParaRPr lang="en-GB"/>
          </a:p>
        </p:txBody>
      </p:sp>
    </p:spTree>
    <p:extLst>
      <p:ext uri="{BB962C8B-B14F-4D97-AF65-F5344CB8AC3E}">
        <p14:creationId xmlns:p14="http://schemas.microsoft.com/office/powerpoint/2010/main" val="3003174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E9176-D295-2CC8-AC10-EAD0AF676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7F0BB-6D3C-56E0-3CCA-7D73782A6A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DF06B1-AFEA-D8A1-C725-5683B0ADD7A5}"/>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Charge of parents</a:t>
            </a:r>
          </a:p>
          <a:p>
            <a:pPr lvl="0"/>
            <a:r>
              <a:rPr lang="en-GB" sz="1200" kern="1200" dirty="0">
                <a:solidFill>
                  <a:schemeClr val="tx1"/>
                </a:solidFill>
                <a:effectLst/>
                <a:latin typeface="+mn-lt"/>
                <a:ea typeface="+mn-ea"/>
                <a:cs typeface="+mn-cs"/>
              </a:rPr>
              <a:t>Delegate authority and responsibility to care and nurture children</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Traditionally, the child had to learn his place in the adult world. Increasingly in the West, adults have had to learn their place in the child's world.</a:t>
            </a:r>
          </a:p>
          <a:p>
            <a:endParaRPr lang="en-GB" dirty="0"/>
          </a:p>
          <a:p>
            <a:r>
              <a:rPr lang="en-GB" sz="1200" kern="1200" dirty="0">
                <a:solidFill>
                  <a:schemeClr val="tx1"/>
                </a:solidFill>
                <a:effectLst/>
                <a:latin typeface="+mn-lt"/>
                <a:ea typeface="+mn-ea"/>
                <a:cs typeface="+mn-cs"/>
              </a:rPr>
              <a:t>Protection – understanding that safest place is to be in the will of God</a:t>
            </a:r>
          </a:p>
          <a:p>
            <a:r>
              <a:rPr lang="en-GB" sz="1200" kern="1200" dirty="0">
                <a:solidFill>
                  <a:schemeClr val="tx1"/>
                </a:solidFill>
                <a:effectLst/>
                <a:latin typeface="+mn-lt"/>
                <a:ea typeface="+mn-ea"/>
                <a:cs typeface="+mn-cs"/>
              </a:rPr>
              <a:t>Num 14:31</a:t>
            </a:r>
          </a:p>
          <a:p>
            <a:r>
              <a:rPr lang="en-GB" sz="1200" kern="1200" dirty="0">
                <a:solidFill>
                  <a:schemeClr val="tx1"/>
                </a:solidFill>
                <a:effectLst/>
                <a:latin typeface="+mn-lt"/>
                <a:ea typeface="+mn-ea"/>
                <a:cs typeface="+mn-cs"/>
              </a:rPr>
              <a:t>As for your children that you said would be taken as plunder, I will bring them in to enjoy the land you have rejected.</a:t>
            </a:r>
          </a:p>
          <a:p>
            <a:r>
              <a:rPr lang="en-GB" sz="1200" kern="1200" dirty="0">
                <a:solidFill>
                  <a:schemeClr val="tx1"/>
                </a:solidFill>
                <a:effectLst/>
                <a:latin typeface="+mn-lt"/>
                <a:ea typeface="+mn-ea"/>
                <a:cs typeface="+mn-cs"/>
              </a:rPr>
              <a:t>Might mean at times we trust God for our protection when feels out of our control e.g. Nov’s to Sierra Leone</a:t>
            </a:r>
          </a:p>
          <a:p>
            <a:r>
              <a:rPr lang="en-GB" sz="1200" kern="1200" dirty="0">
                <a:solidFill>
                  <a:schemeClr val="tx1"/>
                </a:solidFill>
                <a:effectLst/>
                <a:latin typeface="+mn-lt"/>
                <a:ea typeface="+mn-ea"/>
                <a:cs typeface="+mn-cs"/>
              </a:rPr>
              <a:t>Never want to protect FROM God</a:t>
            </a:r>
            <a:endParaRPr lang="en-GB" dirty="0"/>
          </a:p>
        </p:txBody>
      </p:sp>
      <p:sp>
        <p:nvSpPr>
          <p:cNvPr id="4" name="Slide Number Placeholder 3">
            <a:extLst>
              <a:ext uri="{FF2B5EF4-FFF2-40B4-BE49-F238E27FC236}">
                <a16:creationId xmlns:a16="http://schemas.microsoft.com/office/drawing/2014/main" id="{3662168D-2EF3-3B7C-857B-C9930FE20C32}"/>
              </a:ext>
            </a:extLst>
          </p:cNvPr>
          <p:cNvSpPr>
            <a:spLocks noGrp="1"/>
          </p:cNvSpPr>
          <p:nvPr>
            <p:ph type="sldNum" sz="quarter" idx="5"/>
          </p:nvPr>
        </p:nvSpPr>
        <p:spPr/>
        <p:txBody>
          <a:bodyPr/>
          <a:lstStyle/>
          <a:p>
            <a:fld id="{5270B622-3C81-452A-A1CB-6634191F5440}" type="slidenum">
              <a:rPr lang="en-GB" smtClean="0"/>
              <a:t>16</a:t>
            </a:fld>
            <a:endParaRPr lang="en-GB"/>
          </a:p>
        </p:txBody>
      </p:sp>
    </p:spTree>
    <p:extLst>
      <p:ext uri="{BB962C8B-B14F-4D97-AF65-F5344CB8AC3E}">
        <p14:creationId xmlns:p14="http://schemas.microsoft.com/office/powerpoint/2010/main" val="3729720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AE93A-81F6-4EA4-E69B-0AAF4ED6C4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190A27-907C-660C-FFC2-F23150F394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8ED48-9066-3139-78B3-D3653FD87758}"/>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Charge of parents</a:t>
            </a:r>
          </a:p>
          <a:p>
            <a:pPr lvl="0"/>
            <a:r>
              <a:rPr lang="en-GB" sz="1200" kern="1200" dirty="0">
                <a:solidFill>
                  <a:schemeClr val="tx1"/>
                </a:solidFill>
                <a:effectLst/>
                <a:latin typeface="+mn-lt"/>
                <a:ea typeface="+mn-ea"/>
                <a:cs typeface="+mn-cs"/>
              </a:rPr>
              <a:t>Delegate authority and responsibility to care and nurture children</a:t>
            </a:r>
          </a:p>
          <a:p>
            <a:pPr lvl="0"/>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Traditionally, the child had to learn his place in the adult world. Increasingly in the West, adults have had to learn their place in the child's world.</a:t>
            </a:r>
          </a:p>
          <a:p>
            <a:endParaRPr lang="en-GB" dirty="0"/>
          </a:p>
          <a:p>
            <a:r>
              <a:rPr lang="en-GB" sz="1200" kern="1200" dirty="0">
                <a:solidFill>
                  <a:schemeClr val="tx1"/>
                </a:solidFill>
                <a:effectLst/>
                <a:latin typeface="+mn-lt"/>
                <a:ea typeface="+mn-ea"/>
                <a:cs typeface="+mn-cs"/>
              </a:rPr>
              <a:t>Protection – understanding that safest place is to be in the will of God</a:t>
            </a:r>
          </a:p>
          <a:p>
            <a:r>
              <a:rPr lang="en-GB" sz="1200" kern="1200" dirty="0">
                <a:solidFill>
                  <a:schemeClr val="tx1"/>
                </a:solidFill>
                <a:effectLst/>
                <a:latin typeface="+mn-lt"/>
                <a:ea typeface="+mn-ea"/>
                <a:cs typeface="+mn-cs"/>
              </a:rPr>
              <a:t>Num 14:31</a:t>
            </a:r>
          </a:p>
          <a:p>
            <a:r>
              <a:rPr lang="en-GB" sz="1200" kern="1200" dirty="0">
                <a:solidFill>
                  <a:schemeClr val="tx1"/>
                </a:solidFill>
                <a:effectLst/>
                <a:latin typeface="+mn-lt"/>
                <a:ea typeface="+mn-ea"/>
                <a:cs typeface="+mn-cs"/>
              </a:rPr>
              <a:t>As for your children that you said would be taken as plunder, I will bring them in to enjoy the land you have rejected.</a:t>
            </a:r>
          </a:p>
          <a:p>
            <a:r>
              <a:rPr lang="en-GB" sz="1200" kern="1200" dirty="0">
                <a:solidFill>
                  <a:schemeClr val="tx1"/>
                </a:solidFill>
                <a:effectLst/>
                <a:latin typeface="+mn-lt"/>
                <a:ea typeface="+mn-ea"/>
                <a:cs typeface="+mn-cs"/>
              </a:rPr>
              <a:t>Might mean at times we trust God for our protection when feels out of our control e.g. Nov’s to Sierra Leone</a:t>
            </a:r>
          </a:p>
          <a:p>
            <a:r>
              <a:rPr lang="en-GB" sz="1200" kern="1200" dirty="0">
                <a:solidFill>
                  <a:schemeClr val="tx1"/>
                </a:solidFill>
                <a:effectLst/>
                <a:latin typeface="+mn-lt"/>
                <a:ea typeface="+mn-ea"/>
                <a:cs typeface="+mn-cs"/>
              </a:rPr>
              <a:t>Never want to protect FROM God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Sometimes protect from us - Need kids to be a credit to me</a:t>
            </a:r>
          </a:p>
          <a:p>
            <a:endParaRPr lang="en-GB" dirty="0"/>
          </a:p>
        </p:txBody>
      </p:sp>
      <p:sp>
        <p:nvSpPr>
          <p:cNvPr id="4" name="Slide Number Placeholder 3">
            <a:extLst>
              <a:ext uri="{FF2B5EF4-FFF2-40B4-BE49-F238E27FC236}">
                <a16:creationId xmlns:a16="http://schemas.microsoft.com/office/drawing/2014/main" id="{CE10CB7D-484F-F015-71BD-A2952908A254}"/>
              </a:ext>
            </a:extLst>
          </p:cNvPr>
          <p:cNvSpPr>
            <a:spLocks noGrp="1"/>
          </p:cNvSpPr>
          <p:nvPr>
            <p:ph type="sldNum" sz="quarter" idx="5"/>
          </p:nvPr>
        </p:nvSpPr>
        <p:spPr/>
        <p:txBody>
          <a:bodyPr/>
          <a:lstStyle/>
          <a:p>
            <a:fld id="{5270B622-3C81-452A-A1CB-6634191F5440}" type="slidenum">
              <a:rPr lang="en-GB" smtClean="0"/>
              <a:t>17</a:t>
            </a:fld>
            <a:endParaRPr lang="en-GB"/>
          </a:p>
        </p:txBody>
      </p:sp>
    </p:spTree>
    <p:extLst>
      <p:ext uri="{BB962C8B-B14F-4D97-AF65-F5344CB8AC3E}">
        <p14:creationId xmlns:p14="http://schemas.microsoft.com/office/powerpoint/2010/main" val="2290556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1777A-5E50-0C67-5A24-3E70C7B43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70541-857F-2C43-572E-4442FC6D9B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5A8E5-5CF0-8647-9827-8410931154CB}"/>
              </a:ext>
            </a:extLst>
          </p:cNvPr>
          <p:cNvSpPr>
            <a:spLocks noGrp="1"/>
          </p:cNvSpPr>
          <p:nvPr>
            <p:ph type="body" idx="1"/>
          </p:nvPr>
        </p:nvSpPr>
        <p:spPr/>
        <p:txBody>
          <a:bodyPr/>
          <a:lstStyle/>
          <a:p>
            <a:pPr rtl="0">
              <a:spcBef>
                <a:spcPts val="0"/>
              </a:spcBef>
              <a:spcAft>
                <a:spcPts val="0"/>
              </a:spcAft>
            </a:pPr>
            <a:r>
              <a:rPr lang="en-GB" sz="1200" b="0" i="0" u="none" strike="noStrike" dirty="0">
                <a:solidFill>
                  <a:srgbClr val="000000"/>
                </a:solidFill>
                <a:effectLst/>
                <a:latin typeface="Calibri" panose="020F0502020204030204" pitchFamily="34" charset="0"/>
              </a:rPr>
              <a:t>God places children in their families. No child is an accident. </a:t>
            </a:r>
            <a:endParaRPr lang="en-GB" sz="1200" b="0" dirty="0">
              <a:effectLst/>
            </a:endParaRPr>
          </a:p>
          <a:p>
            <a:pPr rtl="0">
              <a:spcBef>
                <a:spcPts val="0"/>
              </a:spcBef>
              <a:spcAft>
                <a:spcPts val="0"/>
              </a:spcAft>
            </a:pPr>
            <a:r>
              <a:rPr lang="en-GB" sz="1200" b="0" i="0" u="none" strike="noStrike" dirty="0">
                <a:solidFill>
                  <a:srgbClr val="000000"/>
                </a:solidFill>
                <a:effectLst/>
                <a:latin typeface="Calibri" panose="020F0502020204030204" pitchFamily="34" charset="0"/>
              </a:rPr>
              <a:t>You are the best person to parent your child. (Doesn’t mean you have it all together or don’t need lots of support. As you experience God’s parenting for yourself, you will be in better position to parent)</a:t>
            </a:r>
            <a:endParaRPr lang="en-GB" sz="1200" b="0" dirty="0">
              <a:effectLst/>
            </a:endParaRPr>
          </a:p>
          <a:p>
            <a:endParaRPr lang="en-GB" dirty="0"/>
          </a:p>
        </p:txBody>
      </p:sp>
      <p:sp>
        <p:nvSpPr>
          <p:cNvPr id="4" name="Slide Number Placeholder 3">
            <a:extLst>
              <a:ext uri="{FF2B5EF4-FFF2-40B4-BE49-F238E27FC236}">
                <a16:creationId xmlns:a16="http://schemas.microsoft.com/office/drawing/2014/main" id="{EB68120A-D505-683E-416B-6BB244EEBB9F}"/>
              </a:ext>
            </a:extLst>
          </p:cNvPr>
          <p:cNvSpPr>
            <a:spLocks noGrp="1"/>
          </p:cNvSpPr>
          <p:nvPr>
            <p:ph type="sldNum" sz="quarter" idx="5"/>
          </p:nvPr>
        </p:nvSpPr>
        <p:spPr/>
        <p:txBody>
          <a:bodyPr/>
          <a:lstStyle/>
          <a:p>
            <a:fld id="{5270B622-3C81-452A-A1CB-6634191F5440}" type="slidenum">
              <a:rPr lang="en-GB" smtClean="0"/>
              <a:t>18</a:t>
            </a:fld>
            <a:endParaRPr lang="en-GB"/>
          </a:p>
        </p:txBody>
      </p:sp>
    </p:spTree>
    <p:extLst>
      <p:ext uri="{BB962C8B-B14F-4D97-AF65-F5344CB8AC3E}">
        <p14:creationId xmlns:p14="http://schemas.microsoft.com/office/powerpoint/2010/main" val="4183708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590D7-220D-DC47-B117-EDB6CD8CD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5376A-7A66-2B91-F08A-E5BC57CDC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D68DF-35FB-8154-095A-F0A1EA67A3BC}"/>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Charge of parents</a:t>
            </a:r>
          </a:p>
          <a:p>
            <a:pPr lvl="0"/>
            <a:r>
              <a:rPr lang="en-GB" sz="1200" kern="1200" dirty="0">
                <a:solidFill>
                  <a:schemeClr val="tx1"/>
                </a:solidFill>
                <a:effectLst/>
                <a:latin typeface="+mn-lt"/>
                <a:ea typeface="+mn-ea"/>
                <a:cs typeface="+mn-cs"/>
              </a:rPr>
              <a:t>Delegate authority and responsibility to care and nurture children</a:t>
            </a:r>
          </a:p>
          <a:p>
            <a:pPr lvl="0"/>
            <a:r>
              <a:rPr lang="en-GB" sz="1200" kern="1200" dirty="0">
                <a:solidFill>
                  <a:schemeClr val="tx1"/>
                </a:solidFill>
                <a:effectLst/>
                <a:latin typeface="+mn-lt"/>
                <a:ea typeface="+mn-ea"/>
                <a:cs typeface="+mn-cs"/>
              </a:rPr>
              <a:t>Empowered – not perfection </a:t>
            </a:r>
          </a:p>
          <a:p>
            <a:pPr lvl="0"/>
            <a:r>
              <a:rPr lang="en-GB" sz="1200" kern="1200" dirty="0">
                <a:solidFill>
                  <a:schemeClr val="tx1"/>
                </a:solidFill>
                <a:effectLst/>
                <a:latin typeface="+mn-lt"/>
                <a:ea typeface="+mn-ea"/>
                <a:cs typeface="+mn-cs"/>
              </a:rPr>
              <a:t>Given exciting privilege to lead children into relationship with God</a:t>
            </a:r>
          </a:p>
          <a:p>
            <a:pPr lvl="1"/>
            <a:r>
              <a:rPr lang="en-GB" sz="1200" kern="1200" dirty="0">
                <a:solidFill>
                  <a:schemeClr val="tx1"/>
                </a:solidFill>
                <a:effectLst/>
                <a:latin typeface="+mn-lt"/>
                <a:ea typeface="+mn-ea"/>
                <a:cs typeface="+mn-cs"/>
              </a:rPr>
              <a:t>Hugh “I want them to have their own faith” </a:t>
            </a:r>
          </a:p>
          <a:p>
            <a:pPr lvl="1"/>
            <a:r>
              <a:rPr lang="en-GB" sz="1200" kern="1200" dirty="0">
                <a:solidFill>
                  <a:schemeClr val="tx1"/>
                </a:solidFill>
                <a:effectLst/>
                <a:latin typeface="+mn-lt"/>
                <a:ea typeface="+mn-ea"/>
                <a:cs typeface="+mn-cs"/>
              </a:rPr>
              <a:t>Sherpa – “come see a man”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are instructed to teach children</a:t>
            </a:r>
          </a:p>
          <a:p>
            <a:endParaRPr lang="en-GB" dirty="0"/>
          </a:p>
        </p:txBody>
      </p:sp>
      <p:sp>
        <p:nvSpPr>
          <p:cNvPr id="4" name="Slide Number Placeholder 3">
            <a:extLst>
              <a:ext uri="{FF2B5EF4-FFF2-40B4-BE49-F238E27FC236}">
                <a16:creationId xmlns:a16="http://schemas.microsoft.com/office/drawing/2014/main" id="{5630EAC0-0A0B-9948-9D4C-DD27DE6B7E72}"/>
              </a:ext>
            </a:extLst>
          </p:cNvPr>
          <p:cNvSpPr>
            <a:spLocks noGrp="1"/>
          </p:cNvSpPr>
          <p:nvPr>
            <p:ph type="sldNum" sz="quarter" idx="5"/>
          </p:nvPr>
        </p:nvSpPr>
        <p:spPr/>
        <p:txBody>
          <a:bodyPr/>
          <a:lstStyle/>
          <a:p>
            <a:fld id="{5270B622-3C81-452A-A1CB-6634191F5440}" type="slidenum">
              <a:rPr lang="en-GB" smtClean="0"/>
              <a:t>19</a:t>
            </a:fld>
            <a:endParaRPr lang="en-GB"/>
          </a:p>
        </p:txBody>
      </p:sp>
    </p:spTree>
    <p:extLst>
      <p:ext uri="{BB962C8B-B14F-4D97-AF65-F5344CB8AC3E}">
        <p14:creationId xmlns:p14="http://schemas.microsoft.com/office/powerpoint/2010/main" val="795571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Model – provide window into your relationship with God</a:t>
            </a:r>
          </a:p>
          <a:p>
            <a:endParaRPr lang="en-GB" dirty="0"/>
          </a:p>
          <a:p>
            <a:r>
              <a:rPr lang="en-GB" sz="1200" b="0" i="0" u="none" strike="noStrike" dirty="0">
                <a:solidFill>
                  <a:srgbClr val="000000"/>
                </a:solidFill>
                <a:effectLst/>
                <a:latin typeface="Calibri" panose="020F0502020204030204" pitchFamily="34" charset="0"/>
              </a:rPr>
              <a:t>I get to show His gentleness, patience, kindness, faithfulness etc… Thank goodness our children’s relationship doesn’t rest on this! But I can expect as I see Him, I become more like Him </a:t>
            </a:r>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20</a:t>
            </a:fld>
            <a:endParaRPr lang="en-GB"/>
          </a:p>
        </p:txBody>
      </p:sp>
    </p:spTree>
    <p:extLst>
      <p:ext uri="{BB962C8B-B14F-4D97-AF65-F5344CB8AC3E}">
        <p14:creationId xmlns:p14="http://schemas.microsoft.com/office/powerpoint/2010/main" val="381854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Ever water-boarded your own kid?</a:t>
            </a:r>
            <a:endParaRPr dirty="0"/>
          </a:p>
          <a:p>
            <a:pPr marL="0" lvl="0" indent="0" algn="l" rtl="0">
              <a:spcBef>
                <a:spcPts val="0"/>
              </a:spcBef>
              <a:spcAft>
                <a:spcPts val="0"/>
              </a:spcAft>
              <a:buNone/>
            </a:pPr>
            <a:r>
              <a:rPr lang="en-GB" dirty="0"/>
              <a:t>Ever found your lack of control has been </a:t>
            </a:r>
            <a:r>
              <a:rPr lang="en-GB" dirty="0" err="1"/>
              <a:t>outted</a:t>
            </a:r>
            <a:r>
              <a:rPr lang="en-GB" dirty="0"/>
              <a:t> in public?</a:t>
            </a:r>
            <a:endParaRPr dirty="0"/>
          </a:p>
          <a:p>
            <a:pPr marL="0" lvl="0" indent="0" algn="l" rtl="0">
              <a:spcBef>
                <a:spcPts val="0"/>
              </a:spcBef>
              <a:spcAft>
                <a:spcPts val="0"/>
              </a:spcAft>
              <a:buNone/>
            </a:pPr>
            <a:r>
              <a:rPr lang="en-GB" dirty="0"/>
              <a:t>Ever got so fed up trying to get them to stay still that you have just gaffer-ed them to the wall?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8" name="Google Shape;108;p3:notes"/>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21</a:t>
            </a:fld>
            <a:endParaRPr lang="en-GB"/>
          </a:p>
        </p:txBody>
      </p:sp>
    </p:spTree>
    <p:extLst>
      <p:ext uri="{BB962C8B-B14F-4D97-AF65-F5344CB8AC3E}">
        <p14:creationId xmlns:p14="http://schemas.microsoft.com/office/powerpoint/2010/main" val="720035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EBD92-36D5-AEFA-4BE2-4349111734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117FDC-64CA-5612-99A3-86929FE8B2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9FE4A-7229-BECE-7677-03D2EB42E0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17FEC9-3D40-1779-5795-6C5C9D8467E3}"/>
              </a:ext>
            </a:extLst>
          </p:cNvPr>
          <p:cNvSpPr>
            <a:spLocks noGrp="1"/>
          </p:cNvSpPr>
          <p:nvPr>
            <p:ph type="sldNum" sz="quarter" idx="5"/>
          </p:nvPr>
        </p:nvSpPr>
        <p:spPr/>
        <p:txBody>
          <a:bodyPr/>
          <a:lstStyle/>
          <a:p>
            <a:fld id="{5270B622-3C81-452A-A1CB-6634191F5440}" type="slidenum">
              <a:rPr lang="en-GB" smtClean="0"/>
              <a:t>22</a:t>
            </a:fld>
            <a:endParaRPr lang="en-GB"/>
          </a:p>
        </p:txBody>
      </p:sp>
    </p:spTree>
    <p:extLst>
      <p:ext uri="{BB962C8B-B14F-4D97-AF65-F5344CB8AC3E}">
        <p14:creationId xmlns:p14="http://schemas.microsoft.com/office/powerpoint/2010/main" val="3758601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386C-1DA8-E48E-16C7-FAF7BDF72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368B1-216D-7F6B-9218-43158386C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ED33D-0A27-BBF4-9C41-60DD1A317662}"/>
              </a:ext>
            </a:extLst>
          </p:cNvPr>
          <p:cNvSpPr>
            <a:spLocks noGrp="1"/>
          </p:cNvSpPr>
          <p:nvPr>
            <p:ph type="body" idx="1"/>
          </p:nvPr>
        </p:nvSpPr>
        <p:spPr/>
        <p:txBody>
          <a:bodyPr/>
          <a:lstStyle/>
          <a:p>
            <a:pPr>
              <a:buNone/>
            </a:pPr>
            <a:r>
              <a:rPr lang="en-GB" sz="1200" kern="100" dirty="0" err="1">
                <a:effectLst/>
                <a:latin typeface="+mn-lt"/>
                <a:ea typeface="Aptos" panose="020B0004020202020204" pitchFamily="34" charset="0"/>
                <a:cs typeface="Times New Roman" panose="02020603050405020304" pitchFamily="18" charset="0"/>
              </a:rPr>
              <a:t>Prov</a:t>
            </a:r>
            <a:r>
              <a:rPr lang="en-GB" sz="1200" kern="100" dirty="0">
                <a:effectLst/>
                <a:latin typeface="+mn-lt"/>
                <a:ea typeface="Aptos" panose="020B0004020202020204" pitchFamily="34" charset="0"/>
                <a:cs typeface="Times New Roman" panose="02020603050405020304" pitchFamily="18" charset="0"/>
              </a:rPr>
              <a:t> 22:6</a:t>
            </a:r>
          </a:p>
          <a:p>
            <a:pPr>
              <a:buNone/>
            </a:pPr>
            <a:r>
              <a:rPr lang="en-GB" sz="1200" kern="100" dirty="0">
                <a:effectLst/>
                <a:latin typeface="+mn-lt"/>
                <a:ea typeface="Aptos" panose="020B0004020202020204" pitchFamily="34" charset="0"/>
                <a:cs typeface="Times New Roman" panose="02020603050405020304" pitchFamily="18" charset="0"/>
              </a:rPr>
              <a:t>Start children off on the way they should go,</a:t>
            </a:r>
          </a:p>
          <a:p>
            <a:pPr>
              <a:buNone/>
            </a:pPr>
            <a:r>
              <a:rPr lang="en-GB" sz="1200" kern="100" dirty="0">
                <a:effectLst/>
                <a:latin typeface="+mn-lt"/>
                <a:ea typeface="Aptos" panose="020B0004020202020204" pitchFamily="34" charset="0"/>
                <a:cs typeface="Times New Roman" panose="02020603050405020304" pitchFamily="18" charset="0"/>
              </a:rPr>
              <a:t>and even when they are old they will not turn from it.</a:t>
            </a:r>
          </a:p>
          <a:p>
            <a:endParaRPr lang="en-GB" dirty="0"/>
          </a:p>
          <a:p>
            <a:r>
              <a:rPr lang="en-GB" dirty="0"/>
              <a:t>God tells us to teach our children His Word – because His Word explains how He has designed life to work</a:t>
            </a:r>
          </a:p>
          <a:p>
            <a:r>
              <a:rPr lang="en-GB" dirty="0"/>
              <a:t>‘Freedom’ is prized in our culture but there are restrictions such as the child that wants to fly like superman</a:t>
            </a:r>
          </a:p>
          <a:p>
            <a:r>
              <a:rPr lang="en-GB" dirty="0"/>
              <a:t>Or the boy that wants to give his pet goldfish more space</a:t>
            </a:r>
          </a:p>
        </p:txBody>
      </p:sp>
      <p:sp>
        <p:nvSpPr>
          <p:cNvPr id="4" name="Slide Number Placeholder 3">
            <a:extLst>
              <a:ext uri="{FF2B5EF4-FFF2-40B4-BE49-F238E27FC236}">
                <a16:creationId xmlns:a16="http://schemas.microsoft.com/office/drawing/2014/main" id="{C6337E3C-1F7C-E436-A22F-6676CD2BDA76}"/>
              </a:ext>
            </a:extLst>
          </p:cNvPr>
          <p:cNvSpPr>
            <a:spLocks noGrp="1"/>
          </p:cNvSpPr>
          <p:nvPr>
            <p:ph type="sldNum" sz="quarter" idx="5"/>
          </p:nvPr>
        </p:nvSpPr>
        <p:spPr/>
        <p:txBody>
          <a:bodyPr/>
          <a:lstStyle/>
          <a:p>
            <a:fld id="{5270B622-3C81-452A-A1CB-6634191F5440}" type="slidenum">
              <a:rPr lang="en-GB" smtClean="0"/>
              <a:t>23</a:t>
            </a:fld>
            <a:endParaRPr lang="en-GB"/>
          </a:p>
        </p:txBody>
      </p:sp>
    </p:spTree>
    <p:extLst>
      <p:ext uri="{BB962C8B-B14F-4D97-AF65-F5344CB8AC3E}">
        <p14:creationId xmlns:p14="http://schemas.microsoft.com/office/powerpoint/2010/main" val="1422024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Teaching children God’s Word is like explain why the fish needs to stay in the water </a:t>
            </a:r>
          </a:p>
          <a:p>
            <a:endParaRPr lang="en-GB" dirty="0"/>
          </a:p>
          <a:p>
            <a:r>
              <a:rPr lang="en-GB" dirty="0"/>
              <a:t>Otherwise we are in danger of neglect</a:t>
            </a:r>
          </a:p>
          <a:p>
            <a:r>
              <a:rPr lang="en-GB" sz="1200" kern="1200" dirty="0">
                <a:solidFill>
                  <a:schemeClr val="tx1"/>
                </a:solidFill>
                <a:effectLst/>
                <a:latin typeface="+mn-lt"/>
                <a:ea typeface="+mn-ea"/>
                <a:cs typeface="+mn-cs"/>
              </a:rPr>
              <a:t>Do we abandon our children like this in other ways? Find your own way across the road, go to school if you think it’s of interest, work out your bedtime etc</a:t>
            </a:r>
          </a:p>
          <a:p>
            <a:r>
              <a:rPr lang="en-GB" sz="1200" kern="1200" dirty="0">
                <a:solidFill>
                  <a:schemeClr val="tx1"/>
                </a:solidFill>
                <a:effectLst/>
                <a:latin typeface="+mn-lt"/>
                <a:ea typeface="+mn-ea"/>
                <a:cs typeface="+mn-cs"/>
              </a:rPr>
              <a:t>We share/train what we think will set children up with best chance of flourishing life</a:t>
            </a:r>
          </a:p>
          <a:p>
            <a:r>
              <a:rPr lang="en-GB" sz="1200" kern="1200" dirty="0">
                <a:solidFill>
                  <a:schemeClr val="tx1"/>
                </a:solidFill>
                <a:effectLst/>
                <a:latin typeface="+mn-lt"/>
                <a:ea typeface="+mn-ea"/>
                <a:cs typeface="+mn-cs"/>
              </a:rPr>
              <a:t>I don’t expect my mother to still help me cross the road now or check my bedtime but the principles I learned then have kept me until this time </a:t>
            </a:r>
          </a:p>
          <a:p>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24</a:t>
            </a:fld>
            <a:endParaRPr lang="en-GB"/>
          </a:p>
        </p:txBody>
      </p:sp>
    </p:spTree>
    <p:extLst>
      <p:ext uri="{BB962C8B-B14F-4D97-AF65-F5344CB8AC3E}">
        <p14:creationId xmlns:p14="http://schemas.microsoft.com/office/powerpoint/2010/main" val="20353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GB" sz="1100" b="0" i="0" u="none" strike="noStrike" dirty="0">
                <a:solidFill>
                  <a:srgbClr val="000000"/>
                </a:solidFill>
                <a:effectLst/>
                <a:latin typeface="Calibri" panose="020F0502020204030204" pitchFamily="34" charset="0"/>
              </a:rPr>
              <a:t>Hugh Osgood when adopting his son. Council was concerned he would coerce his son. “Do you want your child to have your faith?”. Hugh replied “no, I want him to have his own”</a:t>
            </a:r>
            <a:endParaRPr lang="en-GB" sz="1100" b="0" dirty="0">
              <a:effectLst/>
            </a:endParaRPr>
          </a:p>
          <a:p>
            <a:br>
              <a:rPr lang="en-GB" sz="2800" dirty="0"/>
            </a:br>
            <a:r>
              <a:rPr lang="en-GB" sz="2800" dirty="0"/>
              <a:t>expectation – God wants relationship with our children</a:t>
            </a:r>
            <a:endParaRPr lang="en-GB"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AC733821-3D93-4321-96E8-174C90DD0624}" type="slidenum">
              <a:rPr lang="en-GB" smtClean="0"/>
              <a:t>25</a:t>
            </a:fld>
            <a:endParaRPr lang="en-GB"/>
          </a:p>
        </p:txBody>
      </p:sp>
    </p:spTree>
    <p:extLst>
      <p:ext uri="{BB962C8B-B14F-4D97-AF65-F5344CB8AC3E}">
        <p14:creationId xmlns:p14="http://schemas.microsoft.com/office/powerpoint/2010/main" val="953337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8:notes"/>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8:notes"/>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Mark 10</a:t>
            </a:r>
          </a:p>
          <a:p>
            <a:r>
              <a:rPr lang="en-GB" sz="1200" b="1" kern="1200" baseline="30000" dirty="0">
                <a:solidFill>
                  <a:schemeClr val="tx1"/>
                </a:solidFill>
                <a:effectLst/>
                <a:latin typeface="+mn-lt"/>
                <a:ea typeface="+mn-ea"/>
                <a:cs typeface="+mn-cs"/>
              </a:rPr>
              <a:t>13 </a:t>
            </a:r>
            <a:r>
              <a:rPr lang="en-GB" sz="1200" kern="1200" dirty="0">
                <a:solidFill>
                  <a:schemeClr val="tx1"/>
                </a:solidFill>
                <a:effectLst/>
                <a:latin typeface="+mn-lt"/>
                <a:ea typeface="+mn-ea"/>
                <a:cs typeface="+mn-cs"/>
              </a:rPr>
              <a:t>People were bringing little children to Jesus for him to place his hands on them, but the disciples rebuked them. </a:t>
            </a:r>
            <a:r>
              <a:rPr lang="en-GB" sz="1200" b="1" kern="1200" baseline="30000" dirty="0">
                <a:solidFill>
                  <a:schemeClr val="tx1"/>
                </a:solidFill>
                <a:effectLst/>
                <a:latin typeface="+mn-lt"/>
                <a:ea typeface="+mn-ea"/>
                <a:cs typeface="+mn-cs"/>
              </a:rPr>
              <a:t>14 </a:t>
            </a:r>
            <a:r>
              <a:rPr lang="en-GB" sz="1200" kern="1200" dirty="0">
                <a:solidFill>
                  <a:schemeClr val="tx1"/>
                </a:solidFill>
                <a:effectLst/>
                <a:latin typeface="+mn-lt"/>
                <a:ea typeface="+mn-ea"/>
                <a:cs typeface="+mn-cs"/>
              </a:rPr>
              <a:t>When Jesus saw this, he was indignant. He said to them, “Let the little children come to me, and do not hinder them, for the kingdom of God belongs to such as these. </a:t>
            </a:r>
            <a:r>
              <a:rPr lang="en-GB" sz="1200" b="1" kern="1200" baseline="30000" dirty="0">
                <a:solidFill>
                  <a:schemeClr val="tx1"/>
                </a:solidFill>
                <a:effectLst/>
                <a:latin typeface="+mn-lt"/>
                <a:ea typeface="+mn-ea"/>
                <a:cs typeface="+mn-cs"/>
              </a:rPr>
              <a:t>15 </a:t>
            </a:r>
            <a:r>
              <a:rPr lang="en-GB" sz="1200" kern="1200" dirty="0">
                <a:solidFill>
                  <a:schemeClr val="tx1"/>
                </a:solidFill>
                <a:effectLst/>
                <a:latin typeface="+mn-lt"/>
                <a:ea typeface="+mn-ea"/>
                <a:cs typeface="+mn-cs"/>
              </a:rPr>
              <a:t>Truly I tell you, anyone who will not receive the kingdom of God like a little child will never enter it.” </a:t>
            </a:r>
            <a:r>
              <a:rPr lang="en-GB" sz="1200" b="1" kern="1200" baseline="30000" dirty="0">
                <a:solidFill>
                  <a:schemeClr val="tx1"/>
                </a:solidFill>
                <a:effectLst/>
                <a:latin typeface="+mn-lt"/>
                <a:ea typeface="+mn-ea"/>
                <a:cs typeface="+mn-cs"/>
              </a:rPr>
              <a:t>16 </a:t>
            </a:r>
            <a:r>
              <a:rPr lang="en-GB" sz="1200" kern="1200" dirty="0">
                <a:solidFill>
                  <a:schemeClr val="tx1"/>
                </a:solidFill>
                <a:effectLst/>
                <a:latin typeface="+mn-lt"/>
                <a:ea typeface="+mn-ea"/>
                <a:cs typeface="+mn-cs"/>
              </a:rPr>
              <a:t>And he took the children in his arms, placed his hands on them and blessed them.</a:t>
            </a:r>
          </a:p>
          <a:p>
            <a:pPr marL="0" lvl="0" indent="0" algn="l" rtl="0">
              <a:spcBef>
                <a:spcPts val="0"/>
              </a:spcBef>
              <a:spcAft>
                <a:spcPts val="0"/>
              </a:spcAft>
              <a:buNone/>
            </a:pPr>
            <a:endParaRPr lang="en-GB" sz="1100" dirty="0">
              <a:latin typeface="Arial"/>
              <a:ea typeface="Arial"/>
              <a:cs typeface="Arial"/>
              <a:sym typeface="Arial"/>
            </a:endParaRPr>
          </a:p>
          <a:p>
            <a:pPr marL="0" lvl="0" indent="0" algn="l" rtl="0">
              <a:spcBef>
                <a:spcPts val="0"/>
              </a:spcBef>
              <a:spcAft>
                <a:spcPts val="0"/>
              </a:spcAft>
              <a:buNone/>
            </a:pPr>
            <a:r>
              <a:rPr lang="en-GB" sz="1100" dirty="0">
                <a:latin typeface="Arial"/>
                <a:ea typeface="Arial"/>
                <a:cs typeface="Arial"/>
                <a:sym typeface="Arial"/>
              </a:rPr>
              <a:t>Same then as He is now – each relationship unique as the child</a:t>
            </a:r>
          </a:p>
          <a:p>
            <a:pPr marL="0" lvl="0" indent="0" algn="l" rtl="0">
              <a:spcBef>
                <a:spcPts val="0"/>
              </a:spcBef>
              <a:spcAft>
                <a:spcPts val="0"/>
              </a:spcAft>
              <a:buNone/>
            </a:pPr>
            <a:endParaRPr lang="en-GB" sz="1100" dirty="0">
              <a:latin typeface="Arial"/>
              <a:ea typeface="Arial"/>
              <a:cs typeface="Arial"/>
              <a:sym typeface="Arial"/>
            </a:endParaRPr>
          </a:p>
          <a:p>
            <a:pPr marL="0" lvl="0" indent="0" algn="l" rtl="0">
              <a:spcBef>
                <a:spcPts val="0"/>
              </a:spcBef>
              <a:spcAft>
                <a:spcPts val="0"/>
              </a:spcAft>
              <a:buNone/>
            </a:pPr>
            <a:r>
              <a:rPr lang="en-GB" sz="1100" dirty="0">
                <a:latin typeface="Arial"/>
                <a:ea typeface="Arial"/>
                <a:cs typeface="Arial"/>
                <a:sym typeface="Arial"/>
              </a:rPr>
              <a:t>“tell me more” </a:t>
            </a:r>
            <a:endParaRPr dirty="0"/>
          </a:p>
          <a:p>
            <a:pPr marL="0" lvl="0" indent="0" algn="l" rtl="0">
              <a:spcBef>
                <a:spcPts val="0"/>
              </a:spcBef>
              <a:spcAft>
                <a:spcPts val="0"/>
              </a:spcAft>
              <a:buNone/>
            </a:pPr>
            <a:r>
              <a:rPr lang="en-GB" sz="1100" dirty="0">
                <a:latin typeface="Arial"/>
                <a:ea typeface="Arial"/>
                <a:cs typeface="Arial"/>
                <a:sym typeface="Arial"/>
              </a:rPr>
              <a:t>God-connected </a:t>
            </a:r>
            <a:endParaRPr dirty="0"/>
          </a:p>
          <a:p>
            <a:pPr marL="0" lvl="0" indent="0" algn="l" rtl="0">
              <a:lnSpc>
                <a:spcPct val="107000"/>
              </a:lnSpc>
              <a:spcBef>
                <a:spcPts val="0"/>
              </a:spcBef>
              <a:spcAft>
                <a:spcPts val="0"/>
              </a:spcAft>
              <a:buNone/>
            </a:pPr>
            <a:r>
              <a:rPr lang="en-GB" sz="1100" dirty="0">
                <a:latin typeface="Arial"/>
                <a:ea typeface="Arial"/>
                <a:cs typeface="Arial"/>
                <a:sym typeface="Arial"/>
              </a:rPr>
              <a:t>Colin </a:t>
            </a:r>
            <a:r>
              <a:rPr lang="en-GB" sz="1100" dirty="0" err="1">
                <a:latin typeface="Arial"/>
                <a:ea typeface="Arial"/>
                <a:cs typeface="Arial"/>
                <a:sym typeface="Arial"/>
              </a:rPr>
              <a:t>pg</a:t>
            </a:r>
            <a:r>
              <a:rPr lang="en-GB" sz="1100" dirty="0">
                <a:latin typeface="Arial"/>
                <a:ea typeface="Arial"/>
                <a:cs typeface="Arial"/>
                <a:sym typeface="Arial"/>
              </a:rPr>
              <a:t> 75</a:t>
            </a:r>
            <a:endParaRPr sz="1100" dirty="0">
              <a:latin typeface="Arial"/>
              <a:ea typeface="Arial"/>
              <a:cs typeface="Arial"/>
              <a:sym typeface="Arial"/>
            </a:endParaRPr>
          </a:p>
        </p:txBody>
      </p:sp>
      <p:sp>
        <p:nvSpPr>
          <p:cNvPr id="225" name="Google Shape;225;p18:notes"/>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9:notes"/>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29:notes"/>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He doesn’t leave us on our own with this responsibility</a:t>
            </a:r>
          </a:p>
          <a:p>
            <a:pPr marL="0" lvl="0" indent="0" algn="l" rtl="0">
              <a:spcBef>
                <a:spcPts val="0"/>
              </a:spcBef>
              <a:spcAft>
                <a:spcPts val="0"/>
              </a:spcAft>
              <a:buNone/>
            </a:pPr>
            <a:r>
              <a:rPr lang="en-GB" dirty="0"/>
              <a:t>Remember, We are still his children</a:t>
            </a:r>
            <a:endParaRPr dirty="0"/>
          </a:p>
        </p:txBody>
      </p:sp>
      <p:sp>
        <p:nvSpPr>
          <p:cNvPr id="329" name="Google Shape;329;p29:notes"/>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0:notes"/>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30:notes"/>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100" b="1" i="0">
                <a:latin typeface="Arial"/>
                <a:ea typeface="Arial"/>
                <a:cs typeface="Arial"/>
                <a:sym typeface="Arial"/>
              </a:rPr>
              <a:t>Psalms 91:4 TPT</a:t>
            </a:r>
            <a:endParaRPr/>
          </a:p>
          <a:p>
            <a:pPr marL="0" lvl="0" indent="0" algn="l" rtl="0">
              <a:spcBef>
                <a:spcPts val="0"/>
              </a:spcBef>
              <a:spcAft>
                <a:spcPts val="0"/>
              </a:spcAft>
              <a:buNone/>
            </a:pPr>
            <a:r>
              <a:rPr lang="en-GB" sz="1100" b="0" i="0" u="sng" strike="noStrike">
                <a:solidFill>
                  <a:srgbClr val="3D79C2"/>
                </a:solidFill>
                <a:latin typeface="Arial"/>
                <a:ea typeface="Arial"/>
                <a:cs typeface="Arial"/>
                <a:sym typeface="Arial"/>
                <a:hlinkClick r:id="rId3">
                  <a:extLst>
                    <a:ext uri="{A12FA001-AC4F-418D-AE19-62706E023703}">
                      <ahyp:hlinkClr xmlns:ahyp="http://schemas.microsoft.com/office/drawing/2018/hyperlinkcolor" val="tx"/>
                    </a:ext>
                  </a:extLst>
                </a:hlinkClick>
              </a:rPr>
              <a:t>His massive arms are wrapped around you, protecting you. You can run under his covering of majesty and hide. His arms of faithfulness are a shield keeping you from harm.</a:t>
            </a:r>
            <a:endParaRPr/>
          </a:p>
          <a:p>
            <a:pPr marL="0" lvl="0" indent="0" algn="l" rtl="0">
              <a:spcBef>
                <a:spcPts val="0"/>
              </a:spcBef>
              <a:spcAft>
                <a:spcPts val="0"/>
              </a:spcAft>
              <a:buNone/>
            </a:pPr>
            <a:endParaRPr/>
          </a:p>
        </p:txBody>
      </p:sp>
      <p:sp>
        <p:nvSpPr>
          <p:cNvPr id="335" name="Google Shape;335;p30:notes"/>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Don’t judge from a distance come alongside lovingly and offer help </a:t>
            </a:r>
          </a:p>
        </p:txBody>
      </p:sp>
      <p:sp>
        <p:nvSpPr>
          <p:cNvPr id="4" name="Slide Number Placeholder 3"/>
          <p:cNvSpPr>
            <a:spLocks noGrp="1"/>
          </p:cNvSpPr>
          <p:nvPr>
            <p:ph type="sldNum" sz="quarter" idx="5"/>
          </p:nvPr>
        </p:nvSpPr>
        <p:spPr/>
        <p:txBody>
          <a:bodyPr/>
          <a:lstStyle/>
          <a:p>
            <a:fld id="{5270B622-3C81-452A-A1CB-6634191F5440}" type="slidenum">
              <a:rPr lang="en-GB" smtClean="0"/>
              <a:t>29</a:t>
            </a:fld>
            <a:endParaRPr lang="en-GB"/>
          </a:p>
        </p:txBody>
      </p:sp>
    </p:spTree>
    <p:extLst>
      <p:ext uri="{BB962C8B-B14F-4D97-AF65-F5344CB8AC3E}">
        <p14:creationId xmlns:p14="http://schemas.microsoft.com/office/powerpoint/2010/main" val="3470147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GB" sz="1100" b="0" i="0" u="none" strike="noStrike" dirty="0">
                <a:solidFill>
                  <a:srgbClr val="000000"/>
                </a:solidFill>
                <a:effectLst/>
                <a:latin typeface="Calibri" panose="020F0502020204030204" pitchFamily="34" charset="0"/>
              </a:rPr>
              <a:t>To help our children to come into a relationship with Him He places them in a family, and that family in a church. </a:t>
            </a:r>
            <a:endParaRPr lang="en-GB" sz="1100" b="0" dirty="0">
              <a:effectLst/>
            </a:endParaRPr>
          </a:p>
          <a:p>
            <a:pPr rtl="0">
              <a:spcBef>
                <a:spcPts val="0"/>
              </a:spcBef>
              <a:spcAft>
                <a:spcPts val="0"/>
              </a:spcAft>
            </a:pPr>
            <a:r>
              <a:rPr lang="en-GB" sz="1100" b="0" i="0" u="none" strike="noStrike" dirty="0">
                <a:solidFill>
                  <a:srgbClr val="000000"/>
                </a:solidFill>
                <a:effectLst/>
                <a:latin typeface="Calibri" panose="020F0502020204030204" pitchFamily="34" charset="0"/>
              </a:rPr>
              <a:t>Today I want to briefly unpack how these roles are different but complementary </a:t>
            </a:r>
            <a:endParaRPr lang="en-GB" sz="1100" b="0" dirty="0">
              <a:effectLst/>
            </a:endParaRPr>
          </a:p>
          <a:p>
            <a:br>
              <a:rPr lang="en-GB" sz="1100" dirty="0"/>
            </a:br>
            <a:endParaRPr lang="en-GB" sz="1100" dirty="0"/>
          </a:p>
        </p:txBody>
      </p:sp>
      <p:sp>
        <p:nvSpPr>
          <p:cNvPr id="4" name="Slide Number Placeholder 3"/>
          <p:cNvSpPr>
            <a:spLocks noGrp="1"/>
          </p:cNvSpPr>
          <p:nvPr>
            <p:ph type="sldNum" sz="quarter" idx="5"/>
          </p:nvPr>
        </p:nvSpPr>
        <p:spPr/>
        <p:txBody>
          <a:bodyPr/>
          <a:lstStyle/>
          <a:p>
            <a:fld id="{AC733821-3D93-4321-96E8-174C90DD0624}" type="slidenum">
              <a:rPr lang="en-GB" smtClean="0"/>
              <a:t>31</a:t>
            </a:fld>
            <a:endParaRPr lang="en-GB"/>
          </a:p>
        </p:txBody>
      </p:sp>
    </p:spTree>
    <p:extLst>
      <p:ext uri="{BB962C8B-B14F-4D97-AF65-F5344CB8AC3E}">
        <p14:creationId xmlns:p14="http://schemas.microsoft.com/office/powerpoint/2010/main" val="533806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266C9BFE-0B12-09DB-2E88-2042370BA494}"/>
            </a:ext>
          </a:extLst>
        </p:cNvPr>
        <p:cNvGrpSpPr/>
        <p:nvPr/>
      </p:nvGrpSpPr>
      <p:grpSpPr>
        <a:xfrm>
          <a:off x="0" y="0"/>
          <a:ext cx="0" cy="0"/>
          <a:chOff x="0" y="0"/>
          <a:chExt cx="0" cy="0"/>
        </a:xfrm>
      </p:grpSpPr>
      <p:sp>
        <p:nvSpPr>
          <p:cNvPr id="106" name="Google Shape;106;p3:notes">
            <a:extLst>
              <a:ext uri="{FF2B5EF4-FFF2-40B4-BE49-F238E27FC236}">
                <a16:creationId xmlns:a16="http://schemas.microsoft.com/office/drawing/2014/main" id="{8A46A57B-7CAA-E0AF-9B76-4E2A4F65E2B7}"/>
              </a:ext>
            </a:extLst>
          </p:cNvPr>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a:extLst>
              <a:ext uri="{FF2B5EF4-FFF2-40B4-BE49-F238E27FC236}">
                <a16:creationId xmlns:a16="http://schemas.microsoft.com/office/drawing/2014/main" id="{FD09DD19-2FF8-94AB-1D52-446984F0E732}"/>
              </a:ext>
            </a:extLst>
          </p:cNvPr>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Ever water-boarded your own kid?</a:t>
            </a:r>
            <a:endParaRPr dirty="0"/>
          </a:p>
          <a:p>
            <a:pPr marL="0" lvl="0" indent="0" algn="l" rtl="0">
              <a:spcBef>
                <a:spcPts val="0"/>
              </a:spcBef>
              <a:spcAft>
                <a:spcPts val="0"/>
              </a:spcAft>
              <a:buNone/>
            </a:pPr>
            <a:r>
              <a:rPr lang="en-GB" dirty="0"/>
              <a:t>Ever found your lack of control has been </a:t>
            </a:r>
            <a:r>
              <a:rPr lang="en-GB" dirty="0" err="1"/>
              <a:t>outted</a:t>
            </a:r>
            <a:r>
              <a:rPr lang="en-GB" dirty="0"/>
              <a:t> in public?</a:t>
            </a:r>
            <a:endParaRPr dirty="0"/>
          </a:p>
          <a:p>
            <a:pPr marL="0" lvl="0" indent="0" algn="l" rtl="0">
              <a:spcBef>
                <a:spcPts val="0"/>
              </a:spcBef>
              <a:spcAft>
                <a:spcPts val="0"/>
              </a:spcAft>
              <a:buNone/>
            </a:pPr>
            <a:r>
              <a:rPr lang="en-GB" dirty="0"/>
              <a:t>Ever got so fed up trying to get them to stay still that you have just gaffer-ed them to the wall?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8" name="Google Shape;108;p3:notes">
            <a:extLst>
              <a:ext uri="{FF2B5EF4-FFF2-40B4-BE49-F238E27FC236}">
                <a16:creationId xmlns:a16="http://schemas.microsoft.com/office/drawing/2014/main" id="{AE8BE3BC-A0FA-ACC7-FB6D-B5CBC650AC73}"/>
              </a:ext>
            </a:extLst>
          </p:cNvPr>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extLst>
      <p:ext uri="{BB962C8B-B14F-4D97-AF65-F5344CB8AC3E}">
        <p14:creationId xmlns:p14="http://schemas.microsoft.com/office/powerpoint/2010/main" val="2495244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C509-6A24-0FED-AFDA-6E962D5467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3126D-D70A-BB76-545C-81205502BE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A0BD9-7F50-5649-CB7C-254A0403430B}"/>
              </a:ext>
            </a:extLst>
          </p:cNvPr>
          <p:cNvSpPr>
            <a:spLocks noGrp="1"/>
          </p:cNvSpPr>
          <p:nvPr>
            <p:ph type="body" idx="1"/>
          </p:nvPr>
        </p:nvSpPr>
        <p:spPr/>
        <p:txBody>
          <a:bodyPr/>
          <a:lstStyle/>
          <a:p>
            <a:pPr rtl="0">
              <a:spcBef>
                <a:spcPts val="0"/>
              </a:spcBef>
              <a:spcAft>
                <a:spcPts val="0"/>
              </a:spcAft>
            </a:pPr>
            <a:r>
              <a:rPr lang="en-GB" sz="1100" b="0" i="0" u="none" strike="noStrike" dirty="0">
                <a:solidFill>
                  <a:srgbClr val="000000"/>
                </a:solidFill>
                <a:effectLst/>
                <a:latin typeface="Calibri" panose="020F0502020204030204" pitchFamily="34" charset="0"/>
              </a:rPr>
              <a:t>Primary role </a:t>
            </a:r>
            <a:endParaRPr lang="en-GB" sz="1100" b="0" dirty="0">
              <a:effectLst/>
            </a:endParaRPr>
          </a:p>
          <a:p>
            <a:br>
              <a:rPr lang="en-GB" sz="1100" dirty="0"/>
            </a:br>
            <a:endParaRPr lang="en-GB" sz="1100" dirty="0"/>
          </a:p>
        </p:txBody>
      </p:sp>
      <p:sp>
        <p:nvSpPr>
          <p:cNvPr id="4" name="Slide Number Placeholder 3">
            <a:extLst>
              <a:ext uri="{FF2B5EF4-FFF2-40B4-BE49-F238E27FC236}">
                <a16:creationId xmlns:a16="http://schemas.microsoft.com/office/drawing/2014/main" id="{DE753C91-C6EB-1952-6214-475DB6EAC6E3}"/>
              </a:ext>
            </a:extLst>
          </p:cNvPr>
          <p:cNvSpPr>
            <a:spLocks noGrp="1"/>
          </p:cNvSpPr>
          <p:nvPr>
            <p:ph type="sldNum" sz="quarter" idx="5"/>
          </p:nvPr>
        </p:nvSpPr>
        <p:spPr/>
        <p:txBody>
          <a:bodyPr/>
          <a:lstStyle/>
          <a:p>
            <a:fld id="{AC733821-3D93-4321-96E8-174C90DD0624}" type="slidenum">
              <a:rPr lang="en-GB" smtClean="0"/>
              <a:t>32</a:t>
            </a:fld>
            <a:endParaRPr lang="en-GB"/>
          </a:p>
        </p:txBody>
      </p:sp>
    </p:spTree>
    <p:extLst>
      <p:ext uri="{BB962C8B-B14F-4D97-AF65-F5344CB8AC3E}">
        <p14:creationId xmlns:p14="http://schemas.microsoft.com/office/powerpoint/2010/main" val="426313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767-F633-8D77-8F42-B1D875848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762B6-EEC9-AD14-BC83-91E21A488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1FE875-5C45-7BEA-3229-6EE8C6F14ACC}"/>
              </a:ext>
            </a:extLst>
          </p:cNvPr>
          <p:cNvSpPr>
            <a:spLocks noGrp="1"/>
          </p:cNvSpPr>
          <p:nvPr>
            <p:ph type="body" idx="1"/>
          </p:nvPr>
        </p:nvSpPr>
        <p:spPr/>
        <p:txBody>
          <a:bodyPr/>
          <a:lstStyle/>
          <a:p>
            <a:pPr rtl="0">
              <a:spcBef>
                <a:spcPts val="0"/>
              </a:spcBef>
              <a:spcAft>
                <a:spcPts val="0"/>
              </a:spcAft>
            </a:pPr>
            <a:r>
              <a:rPr lang="en-GB" sz="1100" b="0" i="0" u="none" strike="noStrike" dirty="0">
                <a:solidFill>
                  <a:srgbClr val="000000"/>
                </a:solidFill>
                <a:effectLst/>
                <a:latin typeface="Calibri" panose="020F0502020204030204" pitchFamily="34" charset="0"/>
              </a:rPr>
              <a:t>To help our children to come into a relationship with Him He places them in a family, and that family in a church. </a:t>
            </a:r>
            <a:endParaRPr lang="en-GB" sz="1100" b="0" dirty="0">
              <a:effectLst/>
            </a:endParaRPr>
          </a:p>
          <a:p>
            <a:pPr rtl="0">
              <a:spcBef>
                <a:spcPts val="0"/>
              </a:spcBef>
              <a:spcAft>
                <a:spcPts val="0"/>
              </a:spcAft>
            </a:pPr>
            <a:r>
              <a:rPr lang="en-GB" sz="1100" b="0" i="0" u="none" strike="noStrike" dirty="0">
                <a:solidFill>
                  <a:srgbClr val="000000"/>
                </a:solidFill>
                <a:effectLst/>
                <a:latin typeface="Calibri" panose="020F0502020204030204" pitchFamily="34" charset="0"/>
              </a:rPr>
              <a:t>Today I want to briefly unpack how these roles are different but complementary </a:t>
            </a:r>
            <a:endParaRPr lang="en-GB" sz="1100" b="0" dirty="0">
              <a:effectLst/>
            </a:endParaRPr>
          </a:p>
          <a:p>
            <a:br>
              <a:rPr lang="en-GB" sz="1100" dirty="0"/>
            </a:br>
            <a:endParaRPr lang="en-GB" sz="1100" dirty="0"/>
          </a:p>
        </p:txBody>
      </p:sp>
      <p:sp>
        <p:nvSpPr>
          <p:cNvPr id="4" name="Slide Number Placeholder 3">
            <a:extLst>
              <a:ext uri="{FF2B5EF4-FFF2-40B4-BE49-F238E27FC236}">
                <a16:creationId xmlns:a16="http://schemas.microsoft.com/office/drawing/2014/main" id="{40652051-CF73-6BB2-2C66-3F2155E50C50}"/>
              </a:ext>
            </a:extLst>
          </p:cNvPr>
          <p:cNvSpPr>
            <a:spLocks noGrp="1"/>
          </p:cNvSpPr>
          <p:nvPr>
            <p:ph type="sldNum" sz="quarter" idx="5"/>
          </p:nvPr>
        </p:nvSpPr>
        <p:spPr/>
        <p:txBody>
          <a:bodyPr/>
          <a:lstStyle/>
          <a:p>
            <a:fld id="{AC733821-3D93-4321-96E8-174C90DD0624}" type="slidenum">
              <a:rPr lang="en-GB" smtClean="0"/>
              <a:t>33</a:t>
            </a:fld>
            <a:endParaRPr lang="en-GB"/>
          </a:p>
        </p:txBody>
      </p:sp>
    </p:spTree>
    <p:extLst>
      <p:ext uri="{BB962C8B-B14F-4D97-AF65-F5344CB8AC3E}">
        <p14:creationId xmlns:p14="http://schemas.microsoft.com/office/powerpoint/2010/main" val="2909724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E8AA5-F135-BE90-2AC3-D6859346D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223FE-6964-DA32-1852-1B45C731AC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56C46-4009-C0A2-6015-C4188C922CEF}"/>
              </a:ext>
            </a:extLst>
          </p:cNvPr>
          <p:cNvSpPr>
            <a:spLocks noGrp="1"/>
          </p:cNvSpPr>
          <p:nvPr>
            <p:ph type="body" idx="1"/>
          </p:nvPr>
        </p:nvSpPr>
        <p:spPr/>
        <p:txBody>
          <a:bodyPr/>
          <a:lstStyle/>
          <a:p>
            <a:pPr rtl="0">
              <a:spcBef>
                <a:spcPts val="0"/>
              </a:spcBef>
              <a:spcAft>
                <a:spcPts val="0"/>
              </a:spcAft>
            </a:pPr>
            <a:r>
              <a:rPr lang="en-GB" sz="1100" b="0" i="0" u="none" strike="noStrike" dirty="0">
                <a:solidFill>
                  <a:srgbClr val="000000"/>
                </a:solidFill>
                <a:effectLst/>
                <a:latin typeface="Calibri" panose="020F0502020204030204" pitchFamily="34" charset="0"/>
              </a:rPr>
              <a:t>To help our children to come into a relationship with Him He places them in a family, and that family in a church. </a:t>
            </a:r>
            <a:endParaRPr lang="en-GB" sz="1100" b="0" dirty="0">
              <a:effectLst/>
            </a:endParaRPr>
          </a:p>
          <a:p>
            <a:pPr rtl="0">
              <a:spcBef>
                <a:spcPts val="0"/>
              </a:spcBef>
              <a:spcAft>
                <a:spcPts val="0"/>
              </a:spcAft>
            </a:pPr>
            <a:r>
              <a:rPr lang="en-GB" sz="1100" b="0" i="0" u="none" strike="noStrike" dirty="0">
                <a:solidFill>
                  <a:srgbClr val="000000"/>
                </a:solidFill>
                <a:effectLst/>
                <a:latin typeface="Calibri" panose="020F0502020204030204" pitchFamily="34" charset="0"/>
              </a:rPr>
              <a:t>these roles are complementary </a:t>
            </a:r>
            <a:endParaRPr lang="en-GB" sz="1100" b="0" dirty="0">
              <a:effectLst/>
            </a:endParaRPr>
          </a:p>
          <a:p>
            <a:pPr rtl="0">
              <a:spcBef>
                <a:spcPts val="0"/>
              </a:spcBef>
              <a:spcAft>
                <a:spcPts val="0"/>
              </a:spcAft>
            </a:pPr>
            <a:br>
              <a:rPr lang="en-GB" sz="1100" dirty="0"/>
            </a:br>
            <a:r>
              <a:rPr lang="en-GB" sz="1100" b="0" i="0" u="none" strike="noStrike" dirty="0">
                <a:solidFill>
                  <a:srgbClr val="000000"/>
                </a:solidFill>
                <a:effectLst/>
                <a:latin typeface="Calibri" panose="020F0502020204030204" pitchFamily="34" charset="0"/>
              </a:rPr>
              <a:t>Not expecting all 300 of us to have same level of involvement – but there will be a close-knit group that gathers around</a:t>
            </a:r>
            <a:endParaRPr lang="en-GB" sz="1100" b="0" dirty="0">
              <a:effectLst/>
            </a:endParaRPr>
          </a:p>
          <a:p>
            <a:pPr rtl="0">
              <a:spcBef>
                <a:spcPts val="0"/>
              </a:spcBef>
              <a:spcAft>
                <a:spcPts val="0"/>
              </a:spcAft>
            </a:pPr>
            <a:br>
              <a:rPr lang="en-GB" sz="1100" b="0" dirty="0">
                <a:effectLst/>
              </a:rPr>
            </a:br>
            <a:r>
              <a:rPr lang="en-GB" sz="1100" b="0" dirty="0">
                <a:effectLst/>
              </a:rPr>
              <a:t>Supporting children (</a:t>
            </a:r>
            <a:r>
              <a:rPr lang="en-GB" sz="1100" b="0" i="0" u="none" strike="noStrike" dirty="0">
                <a:solidFill>
                  <a:srgbClr val="000000"/>
                </a:solidFill>
                <a:effectLst/>
                <a:latin typeface="Calibri" panose="020F0502020204030204" pitchFamily="34" charset="0"/>
              </a:rPr>
              <a:t>Input at formative age)</a:t>
            </a:r>
            <a:endParaRPr lang="en-GB" sz="1100" b="0" dirty="0">
              <a:effectLst/>
            </a:endParaRPr>
          </a:p>
          <a:p>
            <a:pPr rtl="0" fontAlgn="base">
              <a:spcBef>
                <a:spcPts val="0"/>
              </a:spcBef>
              <a:spcAft>
                <a:spcPts val="0"/>
              </a:spcAft>
              <a:buFont typeface="Arial" panose="020B0604020202020204" pitchFamily="34" charset="0"/>
              <a:buChar char="•"/>
            </a:pPr>
            <a:r>
              <a:rPr lang="en-GB" sz="1100" b="0" i="0" u="none" strike="noStrike" dirty="0">
                <a:solidFill>
                  <a:srgbClr val="000000"/>
                </a:solidFill>
                <a:effectLst/>
                <a:latin typeface="Calibri" panose="020F0502020204030204" pitchFamily="34" charset="0"/>
              </a:rPr>
              <a:t>Role model - </a:t>
            </a:r>
            <a:r>
              <a:rPr lang="en-GB" sz="1100" b="0" i="0" dirty="0">
                <a:solidFill>
                  <a:srgbClr val="3C4043"/>
                </a:solidFill>
                <a:effectLst/>
                <a:latin typeface="Roboto" panose="02000000000000000000" pitchFamily="2" charset="0"/>
              </a:rPr>
              <a:t>small "insignificant" interactions or observations of behaviour and responses affect how children and young people view things. Might see a new way to look at something or respond to a situation just by seeing how a family friend reacts.</a:t>
            </a:r>
            <a:br>
              <a:rPr lang="en-GB" sz="1100" dirty="0"/>
            </a:br>
            <a:r>
              <a:rPr lang="en-GB" sz="1100" b="0" i="0" dirty="0">
                <a:solidFill>
                  <a:srgbClr val="3C4043"/>
                </a:solidFill>
                <a:effectLst/>
                <a:latin typeface="Roboto" panose="02000000000000000000" pitchFamily="2" charset="0"/>
              </a:rPr>
              <a:t>Can speak encouragement and insight into a child or young person's life "I see you like this"</a:t>
            </a:r>
            <a:endParaRPr lang="en-GB" sz="1100" b="0" i="0" u="none" strike="noStrike" dirty="0">
              <a:solidFill>
                <a:srgbClr val="000000"/>
              </a:solidFill>
              <a:effectLst/>
              <a:latin typeface="Calibri" panose="020F0502020204030204" pitchFamily="34" charset="0"/>
            </a:endParaRPr>
          </a:p>
          <a:p>
            <a:pPr rtl="0" fontAlgn="base">
              <a:spcBef>
                <a:spcPts val="0"/>
              </a:spcBef>
              <a:spcAft>
                <a:spcPts val="0"/>
              </a:spcAft>
              <a:buFont typeface="Arial" panose="020B0604020202020204" pitchFamily="34" charset="0"/>
              <a:buChar char="•"/>
            </a:pPr>
            <a:r>
              <a:rPr lang="en-GB" sz="1100" b="0" i="0" u="none" strike="noStrike" dirty="0">
                <a:solidFill>
                  <a:srgbClr val="000000"/>
                </a:solidFill>
                <a:effectLst/>
                <a:latin typeface="Calibri" panose="020F0502020204030204" pitchFamily="34" charset="0"/>
              </a:rPr>
              <a:t>Tim Holland – faithful aunty </a:t>
            </a:r>
          </a:p>
          <a:p>
            <a:pPr rtl="0" fontAlgn="base">
              <a:spcBef>
                <a:spcPts val="0"/>
              </a:spcBef>
              <a:spcAft>
                <a:spcPts val="0"/>
              </a:spcAft>
              <a:buFont typeface="Arial" panose="020B0604020202020204" pitchFamily="34" charset="0"/>
              <a:buChar char="•"/>
            </a:pPr>
            <a:r>
              <a:rPr lang="en-GB" sz="1100" b="0" i="0" u="none" strike="noStrike" dirty="0">
                <a:solidFill>
                  <a:srgbClr val="000000"/>
                </a:solidFill>
                <a:effectLst/>
                <a:latin typeface="Calibri" panose="020F0502020204030204" pitchFamily="34" charset="0"/>
              </a:rPr>
              <a:t>Prince – grandmother </a:t>
            </a:r>
          </a:p>
          <a:p>
            <a:pPr rtl="0" fontAlgn="base">
              <a:spcBef>
                <a:spcPts val="0"/>
              </a:spcBef>
              <a:spcAft>
                <a:spcPts val="0"/>
              </a:spcAft>
              <a:buFont typeface="Arial" panose="020B0604020202020204" pitchFamily="34" charset="0"/>
              <a:buChar char="•"/>
            </a:pPr>
            <a:r>
              <a:rPr lang="en-GB" sz="1100" b="0" i="0" u="none" strike="noStrike" dirty="0">
                <a:solidFill>
                  <a:srgbClr val="000000"/>
                </a:solidFill>
                <a:effectLst/>
                <a:latin typeface="Calibri" panose="020F0502020204030204" pitchFamily="34" charset="0"/>
              </a:rPr>
              <a:t>Sue Griffin called to speak to 11-year-old Daniel – perhaps the first phone call he ever received </a:t>
            </a:r>
          </a:p>
          <a:p>
            <a:pPr rtl="0" fontAlgn="base">
              <a:spcBef>
                <a:spcPts val="0"/>
              </a:spcBef>
              <a:spcAft>
                <a:spcPts val="0"/>
              </a:spcAft>
              <a:buFont typeface="Arial" panose="020B0604020202020204" pitchFamily="34" charset="0"/>
              <a:buChar char="•"/>
            </a:pPr>
            <a:r>
              <a:rPr lang="en-GB" sz="1100" b="0" i="0" u="none" strike="noStrike" dirty="0">
                <a:solidFill>
                  <a:srgbClr val="000000"/>
                </a:solidFill>
                <a:effectLst/>
                <a:latin typeface="Calibri" panose="020F0502020204030204" pitchFamily="34" charset="0"/>
              </a:rPr>
              <a:t>come to play with the kids </a:t>
            </a:r>
          </a:p>
          <a:p>
            <a:pPr rtl="0" fontAlgn="base">
              <a:spcBef>
                <a:spcPts val="0"/>
              </a:spcBef>
              <a:spcAft>
                <a:spcPts val="0"/>
              </a:spcAft>
              <a:buFont typeface="Arial" panose="020B0604020202020204" pitchFamily="34" charset="0"/>
              <a:buChar char="•"/>
            </a:pPr>
            <a:endParaRPr lang="en-GB" sz="1100" b="0" i="0" u="none" strike="noStrike" dirty="0">
              <a:solidFill>
                <a:srgbClr val="000000"/>
              </a:solidFill>
              <a:effectLst/>
              <a:latin typeface="Calibri" panose="020F0502020204030204" pitchFamily="34" charset="0"/>
            </a:endParaRPr>
          </a:p>
          <a:p>
            <a:pPr rtl="0" fontAlgn="base">
              <a:spcBef>
                <a:spcPts val="0"/>
              </a:spcBef>
              <a:spcAft>
                <a:spcPts val="0"/>
              </a:spcAft>
              <a:buFont typeface="Arial" panose="020B0604020202020204" pitchFamily="34" charset="0"/>
              <a:buNone/>
            </a:pPr>
            <a:r>
              <a:rPr lang="en-GB" sz="1100" b="0" i="0" u="none" strike="noStrike" dirty="0">
                <a:solidFill>
                  <a:srgbClr val="000000"/>
                </a:solidFill>
                <a:effectLst/>
                <a:latin typeface="Calibri" panose="020F0502020204030204" pitchFamily="34" charset="0"/>
              </a:rPr>
              <a:t>Supporting Parents</a:t>
            </a:r>
          </a:p>
          <a:p>
            <a:endParaRPr lang="en-GB" sz="1100" dirty="0"/>
          </a:p>
        </p:txBody>
      </p:sp>
      <p:sp>
        <p:nvSpPr>
          <p:cNvPr id="4" name="Slide Number Placeholder 3">
            <a:extLst>
              <a:ext uri="{FF2B5EF4-FFF2-40B4-BE49-F238E27FC236}">
                <a16:creationId xmlns:a16="http://schemas.microsoft.com/office/drawing/2014/main" id="{7C71D424-D0F4-95B2-59FD-CF2FF2AAAA9B}"/>
              </a:ext>
            </a:extLst>
          </p:cNvPr>
          <p:cNvSpPr>
            <a:spLocks noGrp="1"/>
          </p:cNvSpPr>
          <p:nvPr>
            <p:ph type="sldNum" sz="quarter" idx="5"/>
          </p:nvPr>
        </p:nvSpPr>
        <p:spPr/>
        <p:txBody>
          <a:bodyPr/>
          <a:lstStyle/>
          <a:p>
            <a:fld id="{AC733821-3D93-4321-96E8-174C90DD0624}" type="slidenum">
              <a:rPr lang="en-GB" smtClean="0"/>
              <a:t>34</a:t>
            </a:fld>
            <a:endParaRPr lang="en-GB"/>
          </a:p>
        </p:txBody>
      </p:sp>
    </p:spTree>
    <p:extLst>
      <p:ext uri="{BB962C8B-B14F-4D97-AF65-F5344CB8AC3E}">
        <p14:creationId xmlns:p14="http://schemas.microsoft.com/office/powerpoint/2010/main" val="26355711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mj-lt"/>
              <a:buAutoNum type="arabicPeriod" startAt="2"/>
            </a:pPr>
            <a:r>
              <a:rPr lang="en-GB" sz="1200" b="0" i="0" u="none" strike="noStrike" dirty="0">
                <a:solidFill>
                  <a:srgbClr val="000000"/>
                </a:solidFill>
                <a:effectLst/>
                <a:latin typeface="Calibri" panose="020F0502020204030204" pitchFamily="34" charset="0"/>
              </a:rPr>
              <a:t>Miriam </a:t>
            </a: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Exodus 2:4 His sister stood at a distance to see what would happen to him.</a:t>
            </a:r>
            <a:endParaRPr lang="en-GB" sz="1200" b="0" i="0" u="none" strike="noStrike" dirty="0">
              <a:solidFill>
                <a:srgbClr val="000000"/>
              </a:solidFill>
              <a:effectLst/>
              <a:latin typeface="Courier New" panose="02070309020205020404" pitchFamily="49" charset="0"/>
            </a:endParaRP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Not always possible to protect from all dangers (sometimes the child’s purpose is entangled within potential danger)</a:t>
            </a:r>
            <a:endParaRPr lang="en-GB" sz="1200" b="0" i="0" u="none" strike="noStrike" dirty="0">
              <a:solidFill>
                <a:srgbClr val="000000"/>
              </a:solidFill>
              <a:effectLst/>
              <a:latin typeface="Courier New" panose="02070309020205020404" pitchFamily="49" charset="0"/>
            </a:endParaRP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Have a watching role (praying and then act when released to do so)</a:t>
            </a:r>
            <a:endParaRPr lang="en-GB" sz="1200" b="0" i="0" u="none" strike="noStrike" dirty="0">
              <a:solidFill>
                <a:srgbClr val="000000"/>
              </a:solidFill>
              <a:effectLst/>
              <a:latin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36</a:t>
            </a:fld>
            <a:endParaRPr lang="en-GB"/>
          </a:p>
        </p:txBody>
      </p:sp>
    </p:spTree>
    <p:extLst>
      <p:ext uri="{BB962C8B-B14F-4D97-AF65-F5344CB8AC3E}">
        <p14:creationId xmlns:p14="http://schemas.microsoft.com/office/powerpoint/2010/main" val="18965214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spcBef>
                <a:spcPts val="0"/>
              </a:spcBef>
              <a:spcAft>
                <a:spcPts val="0"/>
              </a:spcAft>
              <a:buFont typeface="+mj-lt"/>
              <a:buAutoNum type="arabicPeriod"/>
            </a:pPr>
            <a:r>
              <a:rPr lang="en-GB" sz="1200" b="0" i="0" u="none" strike="noStrike" dirty="0">
                <a:solidFill>
                  <a:srgbClr val="000000"/>
                </a:solidFill>
                <a:effectLst/>
                <a:latin typeface="Calibri" panose="020F0502020204030204" pitchFamily="34" charset="0"/>
              </a:rPr>
              <a:t>The Eli Calling</a:t>
            </a: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1 Sam 3</a:t>
            </a:r>
            <a:endParaRPr lang="en-GB" sz="1200" b="0" i="0" u="none" strike="noStrike" dirty="0">
              <a:solidFill>
                <a:srgbClr val="000000"/>
              </a:solidFill>
              <a:effectLst/>
              <a:latin typeface="Noto Sans Symbols"/>
            </a:endParaRP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Help child identify the voice of God</a:t>
            </a:r>
            <a:endParaRPr lang="en-GB" sz="1200" b="0" i="0" u="none" strike="noStrike" dirty="0">
              <a:solidFill>
                <a:srgbClr val="000000"/>
              </a:solidFill>
              <a:effectLst/>
              <a:latin typeface="Noto Sans Symbols"/>
            </a:endParaRP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Guide them to interact</a:t>
            </a:r>
            <a:endParaRPr lang="en-GB" sz="1200" b="0" i="0" u="none" strike="noStrike" dirty="0">
              <a:solidFill>
                <a:srgbClr val="000000"/>
              </a:solidFill>
              <a:effectLst/>
              <a:latin typeface="Noto Sans Symbols"/>
            </a:endParaRPr>
          </a:p>
          <a:p>
            <a:pPr marL="228600" rtl="0" fontAlgn="base">
              <a:spcBef>
                <a:spcPts val="0"/>
              </a:spcBef>
              <a:spcAft>
                <a:spcPts val="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Help them unpack what they heard </a:t>
            </a:r>
            <a:endParaRPr lang="en-GB" sz="1200" b="0" i="0" u="none" strike="noStrike" dirty="0">
              <a:solidFill>
                <a:srgbClr val="000000"/>
              </a:solidFill>
              <a:effectLst/>
              <a:latin typeface="Noto Sans Symbols"/>
            </a:endParaRPr>
          </a:p>
          <a:p>
            <a:endParaRPr lang="en-GB" dirty="0"/>
          </a:p>
        </p:txBody>
      </p:sp>
      <p:sp>
        <p:nvSpPr>
          <p:cNvPr id="4" name="Slide Number Placeholder 3"/>
          <p:cNvSpPr>
            <a:spLocks noGrp="1"/>
          </p:cNvSpPr>
          <p:nvPr>
            <p:ph type="sldNum" sz="quarter" idx="5"/>
          </p:nvPr>
        </p:nvSpPr>
        <p:spPr/>
        <p:txBody>
          <a:bodyPr/>
          <a:lstStyle/>
          <a:p>
            <a:fld id="{5270B622-3C81-452A-A1CB-6634191F5440}" type="slidenum">
              <a:rPr lang="en-GB" smtClean="0"/>
              <a:t>37</a:t>
            </a:fld>
            <a:endParaRPr lang="en-GB"/>
          </a:p>
        </p:txBody>
      </p:sp>
    </p:spTree>
    <p:extLst>
      <p:ext uri="{BB962C8B-B14F-4D97-AF65-F5344CB8AC3E}">
        <p14:creationId xmlns:p14="http://schemas.microsoft.com/office/powerpoint/2010/main" val="2391192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Response</a:t>
            </a:r>
          </a:p>
          <a:p>
            <a:pPr marL="171450" indent="-171450">
              <a:buFontTx/>
              <a:buChar char="-"/>
            </a:pPr>
            <a:r>
              <a:rPr lang="en-GB" dirty="0"/>
              <a:t>Parents – anoint</a:t>
            </a:r>
          </a:p>
          <a:p>
            <a:pPr marL="171450" indent="-171450">
              <a:buFontTx/>
              <a:buChar char="-"/>
            </a:pPr>
            <a:r>
              <a:rPr lang="en-GB" dirty="0"/>
              <a:t>Aunts/uncles – sightedness</a:t>
            </a:r>
          </a:p>
          <a:p>
            <a:pPr marL="171450" indent="-171450">
              <a:buFontTx/>
              <a:buChar char="-"/>
            </a:pPr>
            <a:r>
              <a:rPr lang="en-GB" dirty="0"/>
              <a:t>Those who would like to – see and embrace opportunity (takes time and resources)</a:t>
            </a:r>
          </a:p>
        </p:txBody>
      </p:sp>
      <p:sp>
        <p:nvSpPr>
          <p:cNvPr id="4" name="Slide Number Placeholder 3"/>
          <p:cNvSpPr>
            <a:spLocks noGrp="1"/>
          </p:cNvSpPr>
          <p:nvPr>
            <p:ph type="sldNum" sz="quarter" idx="5"/>
          </p:nvPr>
        </p:nvSpPr>
        <p:spPr/>
        <p:txBody>
          <a:bodyPr/>
          <a:lstStyle/>
          <a:p>
            <a:fld id="{5270B622-3C81-452A-A1CB-6634191F5440}" type="slidenum">
              <a:rPr lang="en-GB" smtClean="0"/>
              <a:t>38</a:t>
            </a:fld>
            <a:endParaRPr lang="en-GB"/>
          </a:p>
        </p:txBody>
      </p:sp>
    </p:spTree>
    <p:extLst>
      <p:ext uri="{BB962C8B-B14F-4D97-AF65-F5344CB8AC3E}">
        <p14:creationId xmlns:p14="http://schemas.microsoft.com/office/powerpoint/2010/main" val="493307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A24FEAE1-4F78-9BB0-C09C-2FEC1BDC2424}"/>
            </a:ext>
          </a:extLst>
        </p:cNvPr>
        <p:cNvGrpSpPr/>
        <p:nvPr/>
      </p:nvGrpSpPr>
      <p:grpSpPr>
        <a:xfrm>
          <a:off x="0" y="0"/>
          <a:ext cx="0" cy="0"/>
          <a:chOff x="0" y="0"/>
          <a:chExt cx="0" cy="0"/>
        </a:xfrm>
      </p:grpSpPr>
      <p:sp>
        <p:nvSpPr>
          <p:cNvPr id="106" name="Google Shape;106;p3:notes">
            <a:extLst>
              <a:ext uri="{FF2B5EF4-FFF2-40B4-BE49-F238E27FC236}">
                <a16:creationId xmlns:a16="http://schemas.microsoft.com/office/drawing/2014/main" id="{2019AFBE-0482-A148-93F9-37BAC75DBC64}"/>
              </a:ext>
            </a:extLst>
          </p:cNvPr>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a:extLst>
              <a:ext uri="{FF2B5EF4-FFF2-40B4-BE49-F238E27FC236}">
                <a16:creationId xmlns:a16="http://schemas.microsoft.com/office/drawing/2014/main" id="{52FE5C05-F9E9-EBEE-BC3A-53DD72A9EBD6}"/>
              </a:ext>
            </a:extLst>
          </p:cNvPr>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Ever water-boarded your own kid?</a:t>
            </a:r>
            <a:endParaRPr dirty="0"/>
          </a:p>
          <a:p>
            <a:pPr marL="0" lvl="0" indent="0" algn="l" rtl="0">
              <a:spcBef>
                <a:spcPts val="0"/>
              </a:spcBef>
              <a:spcAft>
                <a:spcPts val="0"/>
              </a:spcAft>
              <a:buNone/>
            </a:pPr>
            <a:r>
              <a:rPr lang="en-GB" dirty="0"/>
              <a:t>Ever found your lack of control has been </a:t>
            </a:r>
            <a:r>
              <a:rPr lang="en-GB" dirty="0" err="1"/>
              <a:t>outted</a:t>
            </a:r>
            <a:r>
              <a:rPr lang="en-GB" dirty="0"/>
              <a:t> in public?</a:t>
            </a:r>
            <a:endParaRPr dirty="0"/>
          </a:p>
          <a:p>
            <a:pPr marL="0" lvl="0" indent="0" algn="l" rtl="0">
              <a:spcBef>
                <a:spcPts val="0"/>
              </a:spcBef>
              <a:spcAft>
                <a:spcPts val="0"/>
              </a:spcAft>
              <a:buNone/>
            </a:pPr>
            <a:r>
              <a:rPr lang="en-GB" dirty="0"/>
              <a:t>Ever got so fed up trying to get them to stay still that you have just gaffer-ed them to the wall?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8" name="Google Shape;108;p3:notes">
            <a:extLst>
              <a:ext uri="{FF2B5EF4-FFF2-40B4-BE49-F238E27FC236}">
                <a16:creationId xmlns:a16="http://schemas.microsoft.com/office/drawing/2014/main" id="{641F644B-44E9-32F4-0510-B046BF425CD1}"/>
              </a:ext>
            </a:extLst>
          </p:cNvPr>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extLst>
      <p:ext uri="{BB962C8B-B14F-4D97-AF65-F5344CB8AC3E}">
        <p14:creationId xmlns:p14="http://schemas.microsoft.com/office/powerpoint/2010/main" val="3662834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Ever struggled juggling two children? </a:t>
            </a:r>
            <a:endParaRPr/>
          </a:p>
          <a:p>
            <a:pPr marL="0" lvl="0" indent="0" algn="l" rtl="0">
              <a:spcBef>
                <a:spcPts val="0"/>
              </a:spcBef>
              <a:spcAft>
                <a:spcPts val="0"/>
              </a:spcAft>
              <a:buNone/>
            </a:pPr>
            <a:r>
              <a:rPr lang="en-GB"/>
              <a:t>Ever had to eat your lunch off your baby’s face? </a:t>
            </a:r>
            <a:endParaRPr/>
          </a:p>
        </p:txBody>
      </p:sp>
      <p:sp>
        <p:nvSpPr>
          <p:cNvPr id="117" name="Google Shape;117;p4:notes"/>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0A7CAF0D-5FF7-259B-ED6F-3858A009E0A9}"/>
            </a:ext>
          </a:extLst>
        </p:cNvPr>
        <p:cNvGrpSpPr/>
        <p:nvPr/>
      </p:nvGrpSpPr>
      <p:grpSpPr>
        <a:xfrm>
          <a:off x="0" y="0"/>
          <a:ext cx="0" cy="0"/>
          <a:chOff x="0" y="0"/>
          <a:chExt cx="0" cy="0"/>
        </a:xfrm>
      </p:grpSpPr>
      <p:sp>
        <p:nvSpPr>
          <p:cNvPr id="115" name="Google Shape;115;p4:notes">
            <a:extLst>
              <a:ext uri="{FF2B5EF4-FFF2-40B4-BE49-F238E27FC236}">
                <a16:creationId xmlns:a16="http://schemas.microsoft.com/office/drawing/2014/main" id="{00E2EF94-36FD-C600-1A03-2DB30BEC1B40}"/>
              </a:ext>
            </a:extLst>
          </p:cNvPr>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a:extLst>
              <a:ext uri="{FF2B5EF4-FFF2-40B4-BE49-F238E27FC236}">
                <a16:creationId xmlns:a16="http://schemas.microsoft.com/office/drawing/2014/main" id="{E8BE1751-2B9F-B46D-97B3-DEA71F43C58B}"/>
              </a:ext>
            </a:extLst>
          </p:cNvPr>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Ever struggled juggling two children? </a:t>
            </a:r>
            <a:endParaRPr/>
          </a:p>
          <a:p>
            <a:pPr marL="0" lvl="0" indent="0" algn="l" rtl="0">
              <a:spcBef>
                <a:spcPts val="0"/>
              </a:spcBef>
              <a:spcAft>
                <a:spcPts val="0"/>
              </a:spcAft>
              <a:buNone/>
            </a:pPr>
            <a:r>
              <a:rPr lang="en-GB"/>
              <a:t>Ever had to eat your lunch off your baby’s face? </a:t>
            </a:r>
            <a:endParaRPr/>
          </a:p>
        </p:txBody>
      </p:sp>
      <p:sp>
        <p:nvSpPr>
          <p:cNvPr id="117" name="Google Shape;117;p4:notes">
            <a:extLst>
              <a:ext uri="{FF2B5EF4-FFF2-40B4-BE49-F238E27FC236}">
                <a16:creationId xmlns:a16="http://schemas.microsoft.com/office/drawing/2014/main" id="{55F06B01-6560-163F-E62B-A12B4ACB3214}"/>
              </a:ext>
            </a:extLst>
          </p:cNvPr>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2264543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a:spLocks noGrp="1" noRot="1" noChangeAspect="1"/>
          </p:cNvSpPr>
          <p:nvPr>
            <p:ph type="sldImg" idx="2"/>
          </p:nvPr>
        </p:nvSpPr>
        <p:spPr>
          <a:xfrm>
            <a:off x="417513" y="1239838"/>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6:notes"/>
          <p:cNvSpPr txBox="1">
            <a:spLocks noGrp="1"/>
          </p:cNvSpPr>
          <p:nvPr>
            <p:ph type="body" idx="1"/>
          </p:nvPr>
        </p:nvSpPr>
        <p:spPr>
          <a:xfrm>
            <a:off x="678657" y="4775666"/>
            <a:ext cx="5429250" cy="390736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Calibri" panose="020F0502020204030204" pitchFamily="34" charset="0"/>
              </a:rPr>
              <a:t>I was quizzed more extensively when I wanted to buy a goldfish than when I became a father. </a:t>
            </a:r>
            <a:endParaRPr lang="en-GB" sz="1100" dirty="0"/>
          </a:p>
          <a:p>
            <a:pPr marL="0" lvl="0" indent="0" algn="l" rtl="0">
              <a:spcBef>
                <a:spcPts val="0"/>
              </a:spcBef>
              <a:spcAft>
                <a:spcPts val="0"/>
              </a:spcAft>
              <a:buNone/>
            </a:pPr>
            <a:endParaRPr lang="en-GB" sz="1100" dirty="0"/>
          </a:p>
          <a:p>
            <a:pPr marL="0" lvl="0" indent="0" algn="l" rtl="0">
              <a:spcBef>
                <a:spcPts val="0"/>
              </a:spcBef>
              <a:spcAft>
                <a:spcPts val="0"/>
              </a:spcAft>
              <a:buNone/>
            </a:pPr>
            <a:r>
              <a:rPr lang="en-GB" sz="1100" dirty="0"/>
              <a:t>Guilt/shame/failure</a:t>
            </a:r>
            <a:endParaRPr dirty="0"/>
          </a:p>
          <a:p>
            <a:pPr marL="0" lvl="0" indent="0" algn="l" rtl="0">
              <a:spcBef>
                <a:spcPts val="0"/>
              </a:spcBef>
              <a:spcAft>
                <a:spcPts val="0"/>
              </a:spcAft>
              <a:buNone/>
            </a:pPr>
            <a:r>
              <a:rPr lang="en-GB" sz="1100" dirty="0"/>
              <a:t>A thousand decisions every day</a:t>
            </a:r>
            <a:endParaRPr dirty="0"/>
          </a:p>
          <a:p>
            <a:pPr marL="0" lvl="0" indent="0" algn="l" rtl="0">
              <a:spcBef>
                <a:spcPts val="0"/>
              </a:spcBef>
              <a:spcAft>
                <a:spcPts val="0"/>
              </a:spcAft>
              <a:buNone/>
            </a:pPr>
            <a:r>
              <a:rPr lang="en-GB" sz="1100" dirty="0"/>
              <a:t>A hundred questions – some of which you don’t care about but suddenly need to have an opinion on </a:t>
            </a:r>
            <a:endParaRPr dirty="0"/>
          </a:p>
          <a:p>
            <a:pPr marL="0" lvl="0" indent="0" algn="l" rtl="0">
              <a:spcBef>
                <a:spcPts val="0"/>
              </a:spcBef>
              <a:spcAft>
                <a:spcPts val="0"/>
              </a:spcAft>
              <a:buNone/>
            </a:pPr>
            <a:r>
              <a:rPr lang="en-GB" sz="1100" dirty="0"/>
              <a:t>You try to educate a kids on one thing then discover they are policing the whole playground </a:t>
            </a:r>
            <a:endParaRPr dirty="0"/>
          </a:p>
          <a:p>
            <a:pPr marL="0" lvl="0" indent="0" algn="l" rtl="0">
              <a:spcBef>
                <a:spcPts val="0"/>
              </a:spcBef>
              <a:spcAft>
                <a:spcPts val="0"/>
              </a:spcAft>
              <a:buNone/>
            </a:pPr>
            <a:endParaRPr sz="1100" dirty="0"/>
          </a:p>
          <a:p>
            <a:pPr marL="0" lvl="0" indent="0" algn="l" rtl="0">
              <a:spcBef>
                <a:spcPts val="0"/>
              </a:spcBef>
              <a:spcAft>
                <a:spcPts val="0"/>
              </a:spcAft>
              <a:buNone/>
            </a:pPr>
            <a:r>
              <a:rPr lang="en-GB" sz="1100" dirty="0">
                <a:latin typeface="Arial"/>
                <a:ea typeface="Arial"/>
                <a:cs typeface="Arial"/>
                <a:sym typeface="Arial"/>
              </a:rPr>
              <a:t>Your children will put you back into situation you could have avoided since you became independent</a:t>
            </a:r>
            <a:endParaRPr dirty="0"/>
          </a:p>
          <a:p>
            <a:pPr marL="0" lvl="0" indent="0" algn="l" rtl="0">
              <a:spcBef>
                <a:spcPts val="0"/>
              </a:spcBef>
              <a:spcAft>
                <a:spcPts val="0"/>
              </a:spcAft>
              <a:buNone/>
            </a:pPr>
            <a:r>
              <a:rPr lang="en-GB" sz="1100" dirty="0">
                <a:latin typeface="Arial"/>
                <a:ea typeface="Arial"/>
                <a:cs typeface="Arial"/>
                <a:sym typeface="Arial"/>
              </a:rPr>
              <a:t>You will mix with people and have opportunity to demonstrate the compassion you have experienced from God </a:t>
            </a:r>
            <a:endParaRPr dirty="0"/>
          </a:p>
          <a:p>
            <a:pPr marL="0" lvl="0" indent="0" algn="l" rtl="0">
              <a:spcBef>
                <a:spcPts val="0"/>
              </a:spcBef>
              <a:spcAft>
                <a:spcPts val="0"/>
              </a:spcAft>
              <a:buNone/>
            </a:pPr>
            <a:r>
              <a:rPr lang="en-GB" sz="1100" dirty="0">
                <a:latin typeface="Arial"/>
                <a:ea typeface="Arial"/>
                <a:cs typeface="Arial"/>
                <a:sym typeface="Arial"/>
              </a:rPr>
              <a:t> </a:t>
            </a:r>
            <a:endParaRPr dirty="0"/>
          </a:p>
          <a:p>
            <a:pPr marL="0" lvl="0" indent="0" algn="l" rtl="0">
              <a:spcBef>
                <a:spcPts val="0"/>
              </a:spcBef>
              <a:spcAft>
                <a:spcPts val="0"/>
              </a:spcAft>
              <a:buNone/>
            </a:pPr>
            <a:r>
              <a:rPr lang="en-GB" sz="1100" dirty="0">
                <a:latin typeface="Arial"/>
                <a:ea typeface="Arial"/>
                <a:cs typeface="Arial"/>
                <a:sym typeface="Arial"/>
              </a:rPr>
              <a:t>Marriage reveals how selfish you are</a:t>
            </a:r>
            <a:endParaRPr dirty="0"/>
          </a:p>
          <a:p>
            <a:pPr marL="0" lvl="0" indent="0" algn="l" rtl="0">
              <a:spcBef>
                <a:spcPts val="0"/>
              </a:spcBef>
              <a:spcAft>
                <a:spcPts val="0"/>
              </a:spcAft>
              <a:buNone/>
            </a:pPr>
            <a:r>
              <a:rPr lang="en-GB" sz="1100" dirty="0">
                <a:latin typeface="Arial"/>
                <a:ea typeface="Arial"/>
                <a:cs typeface="Arial"/>
                <a:sym typeface="Arial"/>
              </a:rPr>
              <a:t>Parenting rubs your face in it</a:t>
            </a:r>
          </a:p>
          <a:p>
            <a:pPr marL="0" lvl="0" indent="0" algn="l" rtl="0">
              <a:spcBef>
                <a:spcPts val="0"/>
              </a:spcBef>
              <a:spcAft>
                <a:spcPts val="0"/>
              </a:spcAft>
              <a:buNone/>
            </a:pPr>
            <a:endParaRPr lang="en-GB" sz="1100" dirty="0">
              <a:latin typeface="Arial"/>
              <a:cs typeface="Arial"/>
              <a:sym typeface="Arial"/>
            </a:endParaRPr>
          </a:p>
          <a:p>
            <a:pPr marL="0" lvl="0" indent="0" algn="l" rtl="0">
              <a:spcBef>
                <a:spcPts val="0"/>
              </a:spcBef>
              <a:spcAft>
                <a:spcPts val="0"/>
              </a:spcAft>
              <a:buNone/>
            </a:pPr>
            <a:r>
              <a:rPr lang="en-GB" sz="1100" dirty="0">
                <a:latin typeface="Arial"/>
                <a:cs typeface="Arial"/>
                <a:sym typeface="Arial"/>
              </a:rPr>
              <a:t>Jess and </a:t>
            </a:r>
            <a:r>
              <a:rPr lang="en-GB" sz="1100" dirty="0" err="1">
                <a:latin typeface="Arial"/>
                <a:cs typeface="Arial"/>
                <a:sym typeface="Arial"/>
              </a:rPr>
              <a:t>Chimeika</a:t>
            </a:r>
            <a:r>
              <a:rPr lang="en-GB" sz="1100" dirty="0">
                <a:latin typeface="Arial"/>
                <a:cs typeface="Arial"/>
                <a:sym typeface="Arial"/>
              </a:rPr>
              <a:t> are second children so Nick &amp; Ella, John &amp; Evelyn are experts now so will never feel like walking a tight rope</a:t>
            </a:r>
          </a:p>
          <a:p>
            <a:pPr marL="0" lvl="0" indent="0" algn="l" rtl="0">
              <a:spcBef>
                <a:spcPts val="0"/>
              </a:spcBef>
              <a:spcAft>
                <a:spcPts val="0"/>
              </a:spcAft>
              <a:buNone/>
            </a:pPr>
            <a:r>
              <a:rPr lang="en-GB" sz="1100" dirty="0">
                <a:latin typeface="Arial"/>
                <a:cs typeface="Arial"/>
                <a:sym typeface="Arial"/>
              </a:rPr>
              <a:t>But I want you to feel encouraged &amp; reassured </a:t>
            </a:r>
          </a:p>
          <a:p>
            <a:pPr marL="0" lvl="0" indent="0" algn="l" rtl="0">
              <a:spcBef>
                <a:spcPts val="0"/>
              </a:spcBef>
              <a:spcAft>
                <a:spcPts val="0"/>
              </a:spcAft>
              <a:buNone/>
            </a:pPr>
            <a:r>
              <a:rPr lang="en-GB" sz="1100" dirty="0">
                <a:latin typeface="Arial"/>
                <a:cs typeface="Arial"/>
                <a:sym typeface="Arial"/>
              </a:rPr>
              <a:t>And for the church community – we have a role too </a:t>
            </a:r>
            <a:endParaRPr dirty="0"/>
          </a:p>
          <a:p>
            <a:pPr marL="0" lvl="0" indent="0" algn="l" rtl="0">
              <a:spcBef>
                <a:spcPts val="0"/>
              </a:spcBef>
              <a:spcAft>
                <a:spcPts val="0"/>
              </a:spcAft>
              <a:buNone/>
            </a:pPr>
            <a:r>
              <a:rPr lang="en-GB" sz="1100" dirty="0">
                <a:latin typeface="Arial"/>
                <a:ea typeface="Arial"/>
                <a:cs typeface="Arial"/>
                <a:sym typeface="Arial"/>
              </a:rPr>
              <a:t> </a:t>
            </a:r>
            <a:endParaRPr dirty="0"/>
          </a:p>
          <a:p>
            <a:pPr marL="0" lvl="0" indent="0" algn="l" rtl="0">
              <a:spcBef>
                <a:spcPts val="0"/>
              </a:spcBef>
              <a:spcAft>
                <a:spcPts val="0"/>
              </a:spcAft>
              <a:buNone/>
            </a:pPr>
            <a:endParaRPr dirty="0"/>
          </a:p>
        </p:txBody>
      </p:sp>
      <p:sp>
        <p:nvSpPr>
          <p:cNvPr id="134" name="Google Shape;134;p6:notes"/>
          <p:cNvSpPr txBox="1">
            <a:spLocks noGrp="1"/>
          </p:cNvSpPr>
          <p:nvPr>
            <p:ph type="sldNum" idx="12"/>
          </p:nvPr>
        </p:nvSpPr>
        <p:spPr>
          <a:xfrm>
            <a:off x="3844149" y="9425568"/>
            <a:ext cx="2940844" cy="49789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They seem so pure – they could never do evil, they are a little blank canvas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Children are value not because they are innocent and pure (because they aren’t) </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hlinkClick r:id="rId3"/>
              </a:rPr>
              <a:t>Genesis 8:21</a:t>
            </a:r>
            <a:r>
              <a:rPr lang="en-GB" sz="1200" b="0" i="0" kern="1200" dirty="0">
                <a:solidFill>
                  <a:schemeClr val="tx1"/>
                </a:solidFill>
                <a:effectLst/>
                <a:latin typeface="+mn-lt"/>
                <a:ea typeface="+mn-ea"/>
                <a:cs typeface="+mn-cs"/>
              </a:rPr>
              <a:t> declares, “. . . the intent of man’s heart is evil from his youth.”</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hlinkClick r:id="rId4"/>
              </a:rPr>
              <a:t>Psalm 51:5</a:t>
            </a:r>
            <a:r>
              <a:rPr lang="en-GB" sz="1200" b="0" i="0" kern="1200" dirty="0">
                <a:solidFill>
                  <a:schemeClr val="tx1"/>
                </a:solidFill>
                <a:effectLst/>
                <a:latin typeface="+mn-lt"/>
                <a:ea typeface="+mn-ea"/>
                <a:cs typeface="+mn-cs"/>
              </a:rPr>
              <a:t> states that we all come into the world as sinners: “Behold, I was brought forth in iniquity, and in sin my mother conceived me.” </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hlinkClick r:id="rId5"/>
              </a:rPr>
              <a:t>Ephesians 2:2</a:t>
            </a:r>
            <a:r>
              <a:rPr lang="en-GB" sz="1200" b="0" i="0" kern="1200" dirty="0">
                <a:solidFill>
                  <a:schemeClr val="tx1"/>
                </a:solidFill>
                <a:effectLst/>
                <a:latin typeface="+mn-lt"/>
                <a:ea typeface="+mn-ea"/>
                <a:cs typeface="+mn-cs"/>
              </a:rPr>
              <a:t> says that all people who are not in Christ are “sons of disobedience.” </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hlinkClick r:id="rId6"/>
              </a:rPr>
              <a:t>Ephesians 2:3</a:t>
            </a:r>
            <a:r>
              <a:rPr lang="en-GB" sz="1200" b="0" i="0" kern="1200" dirty="0">
                <a:solidFill>
                  <a:schemeClr val="tx1"/>
                </a:solidFill>
                <a:effectLst/>
                <a:latin typeface="+mn-lt"/>
                <a:ea typeface="+mn-ea"/>
                <a:cs typeface="+mn-cs"/>
              </a:rPr>
              <a:t> also establishes this, saying that we are all “</a:t>
            </a:r>
            <a:r>
              <a:rPr lang="en-GB" sz="1200" b="0" i="1" kern="1200" dirty="0">
                <a:solidFill>
                  <a:schemeClr val="tx1"/>
                </a:solidFill>
                <a:effectLst/>
                <a:latin typeface="+mn-lt"/>
                <a:ea typeface="+mn-ea"/>
                <a:cs typeface="+mn-cs"/>
              </a:rPr>
              <a:t>by nature</a:t>
            </a:r>
            <a:r>
              <a:rPr lang="en-GB" sz="1200" b="0" i="0" kern="1200" dirty="0">
                <a:solidFill>
                  <a:schemeClr val="tx1"/>
                </a:solidFill>
                <a:effectLst/>
                <a:latin typeface="+mn-lt"/>
                <a:ea typeface="+mn-ea"/>
                <a:cs typeface="+mn-cs"/>
              </a:rPr>
              <a:t> children of wrath.”</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but because they are image bearers and valued by God</a:t>
            </a:r>
          </a:p>
          <a:p>
            <a:r>
              <a:rPr lang="en-GB" sz="1200" kern="1200" dirty="0">
                <a:solidFill>
                  <a:schemeClr val="tx1"/>
                </a:solidFill>
                <a:effectLst/>
                <a:latin typeface="+mn-lt"/>
                <a:ea typeface="+mn-ea"/>
                <a:cs typeface="+mn-cs"/>
              </a:rPr>
              <a:t>If we were valued for our innocence, what happens when we break our first rule? This would be an unbearable pressure to place upon. </a:t>
            </a:r>
          </a:p>
          <a:p>
            <a:endParaRPr lang="en-GB" dirty="0"/>
          </a:p>
          <a:p>
            <a:r>
              <a:rPr lang="en-GB" dirty="0"/>
              <a:t>Sam Allberry explains this very well</a:t>
            </a:r>
          </a:p>
        </p:txBody>
      </p:sp>
      <p:sp>
        <p:nvSpPr>
          <p:cNvPr id="4" name="Slide Number Placeholder 3"/>
          <p:cNvSpPr>
            <a:spLocks noGrp="1"/>
          </p:cNvSpPr>
          <p:nvPr>
            <p:ph type="sldNum" sz="quarter" idx="5"/>
          </p:nvPr>
        </p:nvSpPr>
        <p:spPr/>
        <p:txBody>
          <a:bodyPr/>
          <a:lstStyle/>
          <a:p>
            <a:fld id="{5270B622-3C81-452A-A1CB-6634191F5440}" type="slidenum">
              <a:rPr lang="en-GB" smtClean="0"/>
              <a:t>9</a:t>
            </a:fld>
            <a:endParaRPr lang="en-GB"/>
          </a:p>
        </p:txBody>
      </p:sp>
    </p:spTree>
    <p:extLst>
      <p:ext uri="{BB962C8B-B14F-4D97-AF65-F5344CB8AC3E}">
        <p14:creationId xmlns:p14="http://schemas.microsoft.com/office/powerpoint/2010/main" val="468586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50" dirty="0"/>
          </a:p>
        </p:txBody>
      </p:sp>
      <p:sp>
        <p:nvSpPr>
          <p:cNvPr id="4" name="Slide Number Placeholder 3"/>
          <p:cNvSpPr>
            <a:spLocks noGrp="1"/>
          </p:cNvSpPr>
          <p:nvPr>
            <p:ph type="sldNum" sz="quarter" idx="5"/>
          </p:nvPr>
        </p:nvSpPr>
        <p:spPr/>
        <p:txBody>
          <a:bodyPr/>
          <a:lstStyle/>
          <a:p>
            <a:fld id="{DD33AF0A-C547-4609-99D1-BB9A6D62C210}" type="slidenum">
              <a:rPr lang="en-GB" smtClean="0"/>
              <a:t>10</a:t>
            </a:fld>
            <a:endParaRPr lang="en-GB"/>
          </a:p>
        </p:txBody>
      </p:sp>
    </p:spTree>
    <p:extLst>
      <p:ext uri="{BB962C8B-B14F-4D97-AF65-F5344CB8AC3E}">
        <p14:creationId xmlns:p14="http://schemas.microsoft.com/office/powerpoint/2010/main" val="256438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D8E10-AD85-7AE0-56C6-EA5DA2E192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2E03A60-AC82-4AEB-D10E-33C3A5E693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A0C0375-B1F8-305F-164D-57FB84D8C1E4}"/>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5" name="Footer Placeholder 4">
            <a:extLst>
              <a:ext uri="{FF2B5EF4-FFF2-40B4-BE49-F238E27FC236}">
                <a16:creationId xmlns:a16="http://schemas.microsoft.com/office/drawing/2014/main" id="{4DCCCA49-EAC5-EA6C-9B3A-4CAA9631A5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610E90-CE7E-49E3-5D29-C31EA49D766A}"/>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3335548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E8C62-3F0F-E930-BF05-09DA1DDD02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EFCA47-3111-C8BB-F8E6-0C6FAAA64A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FB0204-90F1-44FE-E7C9-1F08DCA8086D}"/>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5" name="Footer Placeholder 4">
            <a:extLst>
              <a:ext uri="{FF2B5EF4-FFF2-40B4-BE49-F238E27FC236}">
                <a16:creationId xmlns:a16="http://schemas.microsoft.com/office/drawing/2014/main" id="{ACE5845D-0487-DDE2-B4E8-BC72D6214C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45352D-B22C-E581-8BB2-E211F24A3A6A}"/>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347863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0B20DB-CAF5-B858-98CA-134D848451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25AABEC-8FE3-190C-E246-B7DF029E4F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71D091-3AD4-55BF-BF04-26CFA557AA00}"/>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5" name="Footer Placeholder 4">
            <a:extLst>
              <a:ext uri="{FF2B5EF4-FFF2-40B4-BE49-F238E27FC236}">
                <a16:creationId xmlns:a16="http://schemas.microsoft.com/office/drawing/2014/main" id="{80CF6289-8AD6-2E71-C9F7-C3436AA212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1B6997-CFE9-5DEA-1651-9F03219F87AF}"/>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183514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4510A-3326-A4BE-B7E7-C411E8C4DF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897257-4EE7-4C58-300C-1DA7440858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73C77C-08B1-008F-FCE4-CC5679402BA7}"/>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5" name="Footer Placeholder 4">
            <a:extLst>
              <a:ext uri="{FF2B5EF4-FFF2-40B4-BE49-F238E27FC236}">
                <a16:creationId xmlns:a16="http://schemas.microsoft.com/office/drawing/2014/main" id="{B59864FC-AD24-9D79-90A2-21F404AB4D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4449E9-3C0F-923E-0111-6A05C1BA5CAE}"/>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1394632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3CEE5-C999-1280-ACD2-E0E938BBF2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94D12DC-AC71-B65D-A8F4-618296F8A1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95FBD5-A44A-3ED2-82F8-D95A15A6017A}"/>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5" name="Footer Placeholder 4">
            <a:extLst>
              <a:ext uri="{FF2B5EF4-FFF2-40B4-BE49-F238E27FC236}">
                <a16:creationId xmlns:a16="http://schemas.microsoft.com/office/drawing/2014/main" id="{9DE8D883-91D1-8482-24B0-D3382FAD69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E252DC-0B16-68D6-DE95-E9E99D632B3E}"/>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865127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2638B-CC16-886B-39FC-6E20A7ED8C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547188-D737-41D7-2E52-32BADDD329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D8DCFF8-FE99-0378-5814-91172A6F8D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9C77C38-7534-EFF0-D531-6806653B830F}"/>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6" name="Footer Placeholder 5">
            <a:extLst>
              <a:ext uri="{FF2B5EF4-FFF2-40B4-BE49-F238E27FC236}">
                <a16:creationId xmlns:a16="http://schemas.microsoft.com/office/drawing/2014/main" id="{4FBAB026-A995-C859-29D4-C9522879FC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2D24CE-3008-0FB3-3933-A53F0240F3BA}"/>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2810925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2CE25-9E1B-F8B3-9A9C-92576F7176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FEBE2D-6071-01F7-06C2-B2758DAF4E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904472-C026-529E-B48F-9B22D3328B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F12A0A4-3D07-F2CC-46AE-0C50A27898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E4B280-7F96-F98C-58E3-8A43AFABC3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22FA338-908E-5A22-9331-D7C693C25B1C}"/>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8" name="Footer Placeholder 7">
            <a:extLst>
              <a:ext uri="{FF2B5EF4-FFF2-40B4-BE49-F238E27FC236}">
                <a16:creationId xmlns:a16="http://schemas.microsoft.com/office/drawing/2014/main" id="{0B74529A-E08C-E234-8D34-E626F95285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4E12620-BD88-A986-D949-17DA47212416}"/>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1523197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64CE-F26A-B39B-14D3-FE3EAC5162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29A0891-CDB3-FFDE-C4CF-9222852782FA}"/>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4" name="Footer Placeholder 3">
            <a:extLst>
              <a:ext uri="{FF2B5EF4-FFF2-40B4-BE49-F238E27FC236}">
                <a16:creationId xmlns:a16="http://schemas.microsoft.com/office/drawing/2014/main" id="{A7053109-73C4-CE5F-89EB-D51A949E685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AA3CA51-839C-00C9-887E-EB174569AC78}"/>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1767510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430698-F903-A25E-E22E-6A32E2AF562E}"/>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3" name="Footer Placeholder 2">
            <a:extLst>
              <a:ext uri="{FF2B5EF4-FFF2-40B4-BE49-F238E27FC236}">
                <a16:creationId xmlns:a16="http://schemas.microsoft.com/office/drawing/2014/main" id="{E1C5D516-9FE8-8686-8265-1DFD02D7E8D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83F0144-6362-1D61-8BCB-10C6B469BD13}"/>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3061004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2A162-A448-D730-B45D-2F790527F2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1012BED-9845-E58C-7586-753DAE5E18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5D0246-4FD8-DB50-116F-17863EB291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6FA90F-8F6B-DA25-CE03-D59CF89B2FBD}"/>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6" name="Footer Placeholder 5">
            <a:extLst>
              <a:ext uri="{FF2B5EF4-FFF2-40B4-BE49-F238E27FC236}">
                <a16:creationId xmlns:a16="http://schemas.microsoft.com/office/drawing/2014/main" id="{39F185AD-04A3-48E8-83EB-09618B720A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EB4439-7AEE-613C-89A5-C88B65EED844}"/>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2281550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CBCBE-CF39-D561-B513-149D478DDE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B364FCF-B6CB-8FBE-20AC-B12C9096B0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D6C8F8A-4501-F8E1-F88A-503BC646A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59459A-07B2-FD8F-F1B7-88747D249177}"/>
              </a:ext>
            </a:extLst>
          </p:cNvPr>
          <p:cNvSpPr>
            <a:spLocks noGrp="1"/>
          </p:cNvSpPr>
          <p:nvPr>
            <p:ph type="dt" sz="half" idx="10"/>
          </p:nvPr>
        </p:nvSpPr>
        <p:spPr/>
        <p:txBody>
          <a:bodyPr/>
          <a:lstStyle/>
          <a:p>
            <a:fld id="{5C1DAF6C-C1BA-4AB7-BCF7-0D4D59A2F1BF}" type="datetimeFigureOut">
              <a:rPr lang="en-GB" smtClean="0"/>
              <a:t>06/09/2026</a:t>
            </a:fld>
            <a:endParaRPr lang="en-GB"/>
          </a:p>
        </p:txBody>
      </p:sp>
      <p:sp>
        <p:nvSpPr>
          <p:cNvPr id="6" name="Footer Placeholder 5">
            <a:extLst>
              <a:ext uri="{FF2B5EF4-FFF2-40B4-BE49-F238E27FC236}">
                <a16:creationId xmlns:a16="http://schemas.microsoft.com/office/drawing/2014/main" id="{2ABB5A0F-8E35-173E-B627-E00855D1D6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0C1A5A-E71D-2814-2AE8-9FB91E7B0C87}"/>
              </a:ext>
            </a:extLst>
          </p:cNvPr>
          <p:cNvSpPr>
            <a:spLocks noGrp="1"/>
          </p:cNvSpPr>
          <p:nvPr>
            <p:ph type="sldNum" sz="quarter" idx="12"/>
          </p:nvPr>
        </p:nvSpPr>
        <p:spPr/>
        <p:txBody>
          <a:bodyPr/>
          <a:lstStyle/>
          <a:p>
            <a:fld id="{7818AF67-5204-4FDE-A5E0-9072BF53500A}" type="slidenum">
              <a:rPr lang="en-GB" smtClean="0"/>
              <a:t>‹#›</a:t>
            </a:fld>
            <a:endParaRPr lang="en-GB"/>
          </a:p>
        </p:txBody>
      </p:sp>
    </p:spTree>
    <p:extLst>
      <p:ext uri="{BB962C8B-B14F-4D97-AF65-F5344CB8AC3E}">
        <p14:creationId xmlns:p14="http://schemas.microsoft.com/office/powerpoint/2010/main" val="928287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963813-A4F6-6CA0-A8FF-176E6181C1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D93E9A-AFCD-1E5F-89D3-0AA45E411F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BC2E57-5B7A-FF4F-BF19-E18EEF56EF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1DAF6C-C1BA-4AB7-BCF7-0D4D59A2F1BF}" type="datetimeFigureOut">
              <a:rPr lang="en-GB" smtClean="0"/>
              <a:t>06/09/2026</a:t>
            </a:fld>
            <a:endParaRPr lang="en-GB"/>
          </a:p>
        </p:txBody>
      </p:sp>
      <p:sp>
        <p:nvSpPr>
          <p:cNvPr id="5" name="Footer Placeholder 4">
            <a:extLst>
              <a:ext uri="{FF2B5EF4-FFF2-40B4-BE49-F238E27FC236}">
                <a16:creationId xmlns:a16="http://schemas.microsoft.com/office/drawing/2014/main" id="{3CB7D77D-A37F-2D3F-875F-229A52BF55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921E75C-9312-B035-B6A9-17B15C9B18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18AF67-5204-4FDE-A5E0-9072BF53500A}" type="slidenum">
              <a:rPr lang="en-GB" smtClean="0"/>
              <a:t>‹#›</a:t>
            </a:fld>
            <a:endParaRPr lang="en-GB"/>
          </a:p>
        </p:txBody>
      </p:sp>
    </p:spTree>
    <p:extLst>
      <p:ext uri="{BB962C8B-B14F-4D97-AF65-F5344CB8AC3E}">
        <p14:creationId xmlns:p14="http://schemas.microsoft.com/office/powerpoint/2010/main" val="291884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8" Type="http://schemas.openxmlformats.org/officeDocument/2006/relationships/hyperlink" Target="http://biblehub.com/deuteronomy/6-5.htm" TargetMode="External"/><Relationship Id="rId3" Type="http://schemas.openxmlformats.org/officeDocument/2006/relationships/hyperlink" Target="http://biblehub.com/deuteronomy/6-1.htm" TargetMode="External"/><Relationship Id="rId7" Type="http://schemas.openxmlformats.org/officeDocument/2006/relationships/hyperlink" Target="https://biblehub.com/niv/deuteronomy/6.htm#footnotes" TargetMode="External"/><Relationship Id="rId12" Type="http://schemas.openxmlformats.org/officeDocument/2006/relationships/hyperlink" Target="http://biblehub.com/deuteronomy/6-9.ht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biblehub.com/deuteronomy/6-4.htm" TargetMode="External"/><Relationship Id="rId11" Type="http://schemas.openxmlformats.org/officeDocument/2006/relationships/hyperlink" Target="http://biblehub.com/deuteronomy/6-8.htm" TargetMode="External"/><Relationship Id="rId5" Type="http://schemas.openxmlformats.org/officeDocument/2006/relationships/hyperlink" Target="http://biblehub.com/deuteronomy/6-3.htm" TargetMode="External"/><Relationship Id="rId10" Type="http://schemas.openxmlformats.org/officeDocument/2006/relationships/hyperlink" Target="http://biblehub.com/deuteronomy/6-7.htm" TargetMode="External"/><Relationship Id="rId4" Type="http://schemas.openxmlformats.org/officeDocument/2006/relationships/hyperlink" Target="http://biblehub.com/deuteronomy/6-2.htm" TargetMode="External"/><Relationship Id="rId9" Type="http://schemas.openxmlformats.org/officeDocument/2006/relationships/hyperlink" Target="http://biblehub.com/deuteronomy/6-6.htm"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biblehub.com/deuteronomy/6-5.htm" TargetMode="External"/><Relationship Id="rId3" Type="http://schemas.openxmlformats.org/officeDocument/2006/relationships/hyperlink" Target="http://biblehub.com/deuteronomy/6-1.htm" TargetMode="External"/><Relationship Id="rId7" Type="http://schemas.openxmlformats.org/officeDocument/2006/relationships/hyperlink" Target="https://biblehub.com/niv/deuteronomy/6.htm#footnotes" TargetMode="External"/><Relationship Id="rId12" Type="http://schemas.openxmlformats.org/officeDocument/2006/relationships/hyperlink" Target="http://biblehub.com/deuteronomy/6-9.ht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biblehub.com/deuteronomy/6-4.htm" TargetMode="External"/><Relationship Id="rId11" Type="http://schemas.openxmlformats.org/officeDocument/2006/relationships/hyperlink" Target="http://biblehub.com/deuteronomy/6-8.htm" TargetMode="External"/><Relationship Id="rId5" Type="http://schemas.openxmlformats.org/officeDocument/2006/relationships/hyperlink" Target="http://biblehub.com/deuteronomy/6-3.htm" TargetMode="External"/><Relationship Id="rId10" Type="http://schemas.openxmlformats.org/officeDocument/2006/relationships/hyperlink" Target="http://biblehub.com/deuteronomy/6-7.htm" TargetMode="External"/><Relationship Id="rId4" Type="http://schemas.openxmlformats.org/officeDocument/2006/relationships/hyperlink" Target="http://biblehub.com/deuteronomy/6-2.htm" TargetMode="External"/><Relationship Id="rId9" Type="http://schemas.openxmlformats.org/officeDocument/2006/relationships/hyperlink" Target="http://biblehub.com/deuteronomy/6-6.ht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biblehub.com/deuteronomy/6-5.htm" TargetMode="External"/><Relationship Id="rId3" Type="http://schemas.openxmlformats.org/officeDocument/2006/relationships/hyperlink" Target="http://biblehub.com/deuteronomy/6-1.htm" TargetMode="External"/><Relationship Id="rId7" Type="http://schemas.openxmlformats.org/officeDocument/2006/relationships/hyperlink" Target="https://biblehub.com/niv/deuteronomy/6.htm#footnotes" TargetMode="External"/><Relationship Id="rId12" Type="http://schemas.openxmlformats.org/officeDocument/2006/relationships/hyperlink" Target="http://biblehub.com/deuteronomy/6-9.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biblehub.com/deuteronomy/6-4.htm" TargetMode="External"/><Relationship Id="rId11" Type="http://schemas.openxmlformats.org/officeDocument/2006/relationships/hyperlink" Target="http://biblehub.com/deuteronomy/6-8.htm" TargetMode="External"/><Relationship Id="rId5" Type="http://schemas.openxmlformats.org/officeDocument/2006/relationships/hyperlink" Target="http://biblehub.com/deuteronomy/6-3.htm" TargetMode="External"/><Relationship Id="rId10" Type="http://schemas.openxmlformats.org/officeDocument/2006/relationships/hyperlink" Target="http://biblehub.com/deuteronomy/6-7.htm" TargetMode="External"/><Relationship Id="rId4" Type="http://schemas.openxmlformats.org/officeDocument/2006/relationships/hyperlink" Target="http://biblehub.com/deuteronomy/6-2.htm" TargetMode="External"/><Relationship Id="rId9" Type="http://schemas.openxmlformats.org/officeDocument/2006/relationships/hyperlink" Target="http://biblehub.com/deuteronomy/6-6.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jpe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8.jp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aby Funny Face Stock Photos, Images and Backgrounds for Free Download">
            <a:extLst>
              <a:ext uri="{FF2B5EF4-FFF2-40B4-BE49-F238E27FC236}">
                <a16:creationId xmlns:a16="http://schemas.microsoft.com/office/drawing/2014/main" id="{22DA4FEA-C40A-AFD7-A194-74C7F39A090B}"/>
              </a:ext>
            </a:extLst>
          </p:cNvPr>
          <p:cNvPicPr>
            <a:picLocks noChangeAspect="1"/>
          </p:cNvPicPr>
          <p:nvPr/>
        </p:nvPicPr>
        <p:blipFill>
          <a:blip r:embed="rId3"/>
          <a:srcRect l="16080" r="20720"/>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C82054-B341-CD89-CCB3-551777C374B6}"/>
              </a:ext>
            </a:extLst>
          </p:cNvPr>
          <p:cNvSpPr>
            <a:spLocks noGrp="1"/>
          </p:cNvSpPr>
          <p:nvPr>
            <p:ph type="ctrTitle"/>
          </p:nvPr>
        </p:nvSpPr>
        <p:spPr>
          <a:xfrm>
            <a:off x="477981" y="1122363"/>
            <a:ext cx="4023360" cy="3204134"/>
          </a:xfrm>
        </p:spPr>
        <p:txBody>
          <a:bodyPr anchor="b">
            <a:normAutofit/>
          </a:bodyPr>
          <a:lstStyle/>
          <a:p>
            <a:pPr algn="l"/>
            <a:r>
              <a:rPr lang="en-GB" sz="4800" dirty="0">
                <a:solidFill>
                  <a:schemeClr val="bg1"/>
                </a:solidFill>
              </a:rPr>
              <a:t>Baby Thanksgiving</a:t>
            </a:r>
            <a:br>
              <a:rPr lang="en-GB" sz="4800" dirty="0">
                <a:solidFill>
                  <a:schemeClr val="bg1"/>
                </a:solidFill>
              </a:rPr>
            </a:br>
            <a:br>
              <a:rPr lang="en-GB" sz="4800" dirty="0">
                <a:solidFill>
                  <a:schemeClr val="bg1"/>
                </a:solidFill>
              </a:rPr>
            </a:br>
            <a:r>
              <a:rPr lang="en-GB" sz="4800" dirty="0">
                <a:solidFill>
                  <a:schemeClr val="bg1"/>
                </a:solidFill>
              </a:rPr>
              <a:t>06.09.26</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191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8803821-04BB-A5C0-DB7B-926497561737}"/>
              </a:ext>
            </a:extLst>
          </p:cNvPr>
          <p:cNvSpPr txBox="1"/>
          <p:nvPr/>
        </p:nvSpPr>
        <p:spPr>
          <a:xfrm>
            <a:off x="8807680" y="931127"/>
            <a:ext cx="3230062" cy="4832092"/>
          </a:xfrm>
          <a:prstGeom prst="rect">
            <a:avLst/>
          </a:prstGeom>
          <a:noFill/>
        </p:spPr>
        <p:txBody>
          <a:bodyPr wrap="square">
            <a:spAutoFit/>
          </a:bodyPr>
          <a:lstStyle/>
          <a:p>
            <a:pPr marL="457200" indent="-457200">
              <a:buFont typeface="Arial" panose="020B0604020202020204" pitchFamily="34" charset="0"/>
              <a:buChar char="•"/>
            </a:pPr>
            <a:r>
              <a:rPr lang="en-GB" sz="2800" i="1" dirty="0"/>
              <a:t>“God came up with the idea of you!”</a:t>
            </a:r>
          </a:p>
          <a:p>
            <a:pPr marL="457200" indent="-457200">
              <a:buFont typeface="Arial" panose="020B0604020202020204" pitchFamily="34" charset="0"/>
              <a:buChar char="•"/>
            </a:pPr>
            <a:endParaRPr lang="en-GB" sz="2800" i="1" dirty="0"/>
          </a:p>
          <a:p>
            <a:pPr marL="457200" indent="-457200">
              <a:buFont typeface="Arial" panose="020B0604020202020204" pitchFamily="34" charset="0"/>
              <a:buChar char="•"/>
            </a:pPr>
            <a:r>
              <a:rPr lang="en-GB" sz="2800" i="1" dirty="0"/>
              <a:t>“How you have been born is not quite right”</a:t>
            </a:r>
          </a:p>
          <a:p>
            <a:pPr marL="457200" indent="-457200">
              <a:buFont typeface="Arial" panose="020B0604020202020204" pitchFamily="34" charset="0"/>
              <a:buChar char="•"/>
            </a:pPr>
            <a:endParaRPr lang="en-GB" sz="2800" i="1" dirty="0"/>
          </a:p>
          <a:p>
            <a:pPr marL="457200" indent="-457200">
              <a:buFont typeface="Arial" panose="020B0604020202020204" pitchFamily="34" charset="0"/>
              <a:buChar char="•"/>
            </a:pPr>
            <a:r>
              <a:rPr lang="en-GB" sz="2800" i="1" dirty="0"/>
              <a:t>“‘must be born again’ is offensive”</a:t>
            </a:r>
          </a:p>
        </p:txBody>
      </p:sp>
      <p:pic>
        <p:nvPicPr>
          <p:cNvPr id="5" name="Sam Allberry - born again_0">
            <a:hlinkClick r:id="" action="ppaction://media"/>
            <a:extLst>
              <a:ext uri="{FF2B5EF4-FFF2-40B4-BE49-F238E27FC236}">
                <a16:creationId xmlns:a16="http://schemas.microsoft.com/office/drawing/2014/main" id="{7C97B9B9-EACE-6736-A642-1B094417248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6669" y="931127"/>
            <a:ext cx="8590385" cy="4832092"/>
          </a:xfrm>
          <a:prstGeom prst="rect">
            <a:avLst/>
          </a:prstGeom>
        </p:spPr>
      </p:pic>
    </p:spTree>
    <p:extLst>
      <p:ext uri="{BB962C8B-B14F-4D97-AF65-F5344CB8AC3E}">
        <p14:creationId xmlns:p14="http://schemas.microsoft.com/office/powerpoint/2010/main" val="19401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11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additive="base">
                                        <p:cTn id="17"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5" fill="hold" display="0">
                  <p:stCondLst>
                    <p:cond delay="indefinite"/>
                  </p:stCondLst>
                </p:cTn>
                <p:tgtEl>
                  <p:spTgt spid="5"/>
                </p:tgtEl>
              </p:cMediaNode>
            </p:video>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0F590BD-B507-5620-86EA-0B16D8FA81B0}"/>
              </a:ext>
            </a:extLst>
          </p:cNvPr>
          <p:cNvSpPr txBox="1"/>
          <p:nvPr/>
        </p:nvSpPr>
        <p:spPr>
          <a:xfrm>
            <a:off x="121500" y="797510"/>
            <a:ext cx="4037906" cy="5693866"/>
          </a:xfrm>
          <a:prstGeom prst="rect">
            <a:avLst/>
          </a:prstGeom>
          <a:noFill/>
        </p:spPr>
        <p:txBody>
          <a:bodyPr wrap="square">
            <a:spAutoFit/>
          </a:bodyPr>
          <a:lstStyle/>
          <a:p>
            <a:pPr marL="457200" indent="-457200">
              <a:buFont typeface="Arial" panose="020B0604020202020204" pitchFamily="34" charset="0"/>
              <a:buChar char="•"/>
            </a:pPr>
            <a:r>
              <a:rPr lang="en-GB" sz="2800" i="1" dirty="0"/>
              <a:t>“We don’t do a good job of being us”</a:t>
            </a:r>
          </a:p>
          <a:p>
            <a:pPr marL="457200" indent="-457200">
              <a:buFont typeface="Arial" panose="020B0604020202020204" pitchFamily="34" charset="0"/>
              <a:buChar char="•"/>
            </a:pPr>
            <a:endParaRPr lang="en-GB" sz="2800" i="1" dirty="0"/>
          </a:p>
          <a:p>
            <a:pPr marL="457200" indent="-457200">
              <a:buFont typeface="Arial" panose="020B0604020202020204" pitchFamily="34" charset="0"/>
              <a:buChar char="•"/>
            </a:pPr>
            <a:r>
              <a:rPr lang="en-GB" sz="2800" i="1" dirty="0"/>
              <a:t>“Your ‘self’ needs to be denied”</a:t>
            </a:r>
          </a:p>
          <a:p>
            <a:pPr marL="457200" indent="-457200">
              <a:buFont typeface="Arial" panose="020B0604020202020204" pitchFamily="34" charset="0"/>
              <a:buChar char="•"/>
            </a:pPr>
            <a:endParaRPr lang="en-GB" sz="2800" i="1" dirty="0"/>
          </a:p>
          <a:p>
            <a:pPr marL="457200" indent="-457200">
              <a:buFont typeface="Arial" panose="020B0604020202020204" pitchFamily="34" charset="0"/>
              <a:buChar char="•"/>
            </a:pPr>
            <a:r>
              <a:rPr lang="en-GB" sz="2800" i="1" dirty="0"/>
              <a:t>“The self you were denying was your distorted self.”</a:t>
            </a:r>
          </a:p>
          <a:p>
            <a:pPr marL="457200" indent="-457200">
              <a:buFont typeface="Arial" panose="020B0604020202020204" pitchFamily="34" charset="0"/>
              <a:buChar char="•"/>
            </a:pPr>
            <a:endParaRPr lang="en-GB" sz="2800" i="1" dirty="0"/>
          </a:p>
          <a:p>
            <a:pPr marL="457200" indent="-457200">
              <a:buFont typeface="Arial" panose="020B0604020202020204" pitchFamily="34" charset="0"/>
              <a:buChar char="•"/>
            </a:pPr>
            <a:r>
              <a:rPr lang="en-GB" sz="2800" i="1" dirty="0"/>
              <a:t>“Become more like Jesus = more like real us”</a:t>
            </a:r>
          </a:p>
        </p:txBody>
      </p:sp>
      <p:pic>
        <p:nvPicPr>
          <p:cNvPr id="4" name="Sam Allberry - deny your self_0">
            <a:hlinkClick r:id="" action="ppaction://media"/>
            <a:extLst>
              <a:ext uri="{FF2B5EF4-FFF2-40B4-BE49-F238E27FC236}">
                <a16:creationId xmlns:a16="http://schemas.microsoft.com/office/drawing/2014/main" id="{F9EFE3D7-F648-99C0-6A2D-ABECAD21493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37349" y="895975"/>
            <a:ext cx="8190493" cy="4607152"/>
          </a:xfrm>
          <a:prstGeom prst="rect">
            <a:avLst/>
          </a:prstGeom>
        </p:spPr>
      </p:pic>
    </p:spTree>
    <p:extLst>
      <p:ext uri="{BB962C8B-B14F-4D97-AF65-F5344CB8AC3E}">
        <p14:creationId xmlns:p14="http://schemas.microsoft.com/office/powerpoint/2010/main" val="129196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80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 calcmode="lin" valueType="num">
                                      <p:cBhvr additive="base">
                                        <p:cTn id="23"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 calcmode="lin" valueType="num">
                                      <p:cBhvr additive="base">
                                        <p:cTn id="29" dur="500" fill="hold"/>
                                        <p:tgtEl>
                                          <p:spTgt spid="7">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31" fill="hold" display="0">
                  <p:stCondLst>
                    <p:cond delay="indefinite"/>
                  </p:stCondLst>
                </p:cTn>
                <p:tgtEl>
                  <p:spTgt spid="4"/>
                </p:tgtEl>
              </p:cMediaNode>
            </p:video>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ife of Jesus Christ: Teachings - Become as Little Children">
            <a:extLst>
              <a:ext uri="{FF2B5EF4-FFF2-40B4-BE49-F238E27FC236}">
                <a16:creationId xmlns:a16="http://schemas.microsoft.com/office/drawing/2014/main" id="{685851F8-EDD5-5738-23DB-60BDFFBFD4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789" t="-1" r="21409" b="-1"/>
          <a:stretch>
            <a:fillRect/>
          </a:stretch>
        </p:blipFill>
        <p:spPr bwMode="auto">
          <a:xfrm>
            <a:off x="7075290" y="10"/>
            <a:ext cx="511671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0284029-BDC5-6330-B7F1-B4F0E5D130BC}"/>
              </a:ext>
            </a:extLst>
          </p:cNvPr>
          <p:cNvSpPr>
            <a:spLocks noGrp="1"/>
          </p:cNvSpPr>
          <p:nvPr>
            <p:ph type="title"/>
          </p:nvPr>
        </p:nvSpPr>
        <p:spPr>
          <a:xfrm>
            <a:off x="829845" y="117555"/>
            <a:ext cx="5266155" cy="1325563"/>
          </a:xfrm>
        </p:spPr>
        <p:txBody>
          <a:bodyPr>
            <a:normAutofit/>
          </a:bodyPr>
          <a:lstStyle/>
          <a:p>
            <a:r>
              <a:rPr lang="en-GB" dirty="0"/>
              <a:t>God loves our children</a:t>
            </a:r>
          </a:p>
        </p:txBody>
      </p:sp>
      <p:sp>
        <p:nvSpPr>
          <p:cNvPr id="3" name="Content Placeholder 2">
            <a:extLst>
              <a:ext uri="{FF2B5EF4-FFF2-40B4-BE49-F238E27FC236}">
                <a16:creationId xmlns:a16="http://schemas.microsoft.com/office/drawing/2014/main" id="{724B185C-131F-15CE-9A27-E59335931022}"/>
              </a:ext>
            </a:extLst>
          </p:cNvPr>
          <p:cNvSpPr>
            <a:spLocks noGrp="1"/>
          </p:cNvSpPr>
          <p:nvPr>
            <p:ph idx="1"/>
          </p:nvPr>
        </p:nvSpPr>
        <p:spPr>
          <a:xfrm>
            <a:off x="267758" y="1161015"/>
            <a:ext cx="6891028" cy="1081546"/>
          </a:xfrm>
        </p:spPr>
        <p:txBody>
          <a:bodyPr>
            <a:noAutofit/>
          </a:bodyPr>
          <a:lstStyle/>
          <a:p>
            <a:pPr marL="0" indent="0" rtl="0" fontAlgn="base">
              <a:spcBef>
                <a:spcPts val="0"/>
              </a:spcBef>
              <a:spcAft>
                <a:spcPts val="0"/>
              </a:spcAft>
              <a:buNone/>
            </a:pPr>
            <a:r>
              <a:rPr lang="en-GB" b="0" i="0" u="none" strike="noStrike" dirty="0" err="1">
                <a:effectLst/>
                <a:latin typeface="Calibri" panose="020F0502020204030204" pitchFamily="34" charset="0"/>
              </a:rPr>
              <a:t>Jer</a:t>
            </a:r>
            <a:r>
              <a:rPr lang="en-GB" b="0" i="0" u="none" strike="noStrike" dirty="0">
                <a:effectLst/>
                <a:latin typeface="Calibri" panose="020F0502020204030204" pitchFamily="34" charset="0"/>
              </a:rPr>
              <a:t> 1:5</a:t>
            </a:r>
          </a:p>
          <a:p>
            <a:pPr marL="0" indent="0" rtl="0" fontAlgn="base">
              <a:spcBef>
                <a:spcPts val="0"/>
              </a:spcBef>
              <a:spcAft>
                <a:spcPts val="0"/>
              </a:spcAft>
              <a:buNone/>
            </a:pPr>
            <a:r>
              <a:rPr lang="en-GB" b="0" i="0" u="none" strike="noStrike" dirty="0">
                <a:effectLst/>
                <a:latin typeface="Calibri" panose="020F0502020204030204" pitchFamily="34" charset="0"/>
              </a:rPr>
              <a:t>Before I formed you in the womb I knew you…</a:t>
            </a:r>
            <a:endParaRPr lang="en-GB" b="0" dirty="0">
              <a:effectLst/>
            </a:endParaRPr>
          </a:p>
          <a:p>
            <a:pPr marL="0" indent="0">
              <a:buNone/>
            </a:pPr>
            <a:br>
              <a:rPr lang="en-GB" dirty="0"/>
            </a:br>
            <a:endParaRPr lang="en-GB" dirty="0"/>
          </a:p>
        </p:txBody>
      </p:sp>
      <p:sp>
        <p:nvSpPr>
          <p:cNvPr id="4" name="TextBox 3">
            <a:extLst>
              <a:ext uri="{FF2B5EF4-FFF2-40B4-BE49-F238E27FC236}">
                <a16:creationId xmlns:a16="http://schemas.microsoft.com/office/drawing/2014/main" id="{5BB4EB9A-5250-C9FC-D7DD-44225C82E0BC}"/>
              </a:ext>
            </a:extLst>
          </p:cNvPr>
          <p:cNvSpPr txBox="1"/>
          <p:nvPr/>
        </p:nvSpPr>
        <p:spPr>
          <a:xfrm>
            <a:off x="267758" y="2242561"/>
            <a:ext cx="6096947" cy="2246769"/>
          </a:xfrm>
          <a:prstGeom prst="rect">
            <a:avLst/>
          </a:prstGeom>
          <a:noFill/>
        </p:spPr>
        <p:txBody>
          <a:bodyPr wrap="square" rtlCol="0">
            <a:spAutoFit/>
          </a:bodyPr>
          <a:lstStyle/>
          <a:p>
            <a:pPr indent="0" rtl="0">
              <a:spcBef>
                <a:spcPts val="0"/>
              </a:spcBef>
              <a:spcAft>
                <a:spcPts val="0"/>
              </a:spcAft>
              <a:buNone/>
            </a:pPr>
            <a:r>
              <a:rPr lang="en-GB" sz="2800" dirty="0">
                <a:latin typeface="Calibri" panose="020F0502020204030204" pitchFamily="34" charset="0"/>
              </a:rPr>
              <a:t>Ps 139:16</a:t>
            </a:r>
          </a:p>
          <a:p>
            <a:pPr indent="0" rtl="0">
              <a:spcBef>
                <a:spcPts val="0"/>
              </a:spcBef>
              <a:spcAft>
                <a:spcPts val="0"/>
              </a:spcAft>
              <a:buNone/>
            </a:pPr>
            <a:r>
              <a:rPr lang="en-GB" sz="2800" dirty="0">
                <a:latin typeface="Calibri" panose="020F0502020204030204" pitchFamily="34" charset="0"/>
              </a:rPr>
              <a:t>all the days ordained for me were written in your book before one of them came to be.</a:t>
            </a:r>
          </a:p>
          <a:p>
            <a:endParaRPr lang="en-GB" sz="2800" dirty="0"/>
          </a:p>
        </p:txBody>
      </p:sp>
      <p:sp>
        <p:nvSpPr>
          <p:cNvPr id="5" name="TextBox 4">
            <a:extLst>
              <a:ext uri="{FF2B5EF4-FFF2-40B4-BE49-F238E27FC236}">
                <a16:creationId xmlns:a16="http://schemas.microsoft.com/office/drawing/2014/main" id="{8EC5E0EF-F1BD-C812-5DA2-91DA9D96D8BB}"/>
              </a:ext>
            </a:extLst>
          </p:cNvPr>
          <p:cNvSpPr txBox="1"/>
          <p:nvPr/>
        </p:nvSpPr>
        <p:spPr>
          <a:xfrm>
            <a:off x="297501" y="4318238"/>
            <a:ext cx="5116710" cy="2246769"/>
          </a:xfrm>
          <a:prstGeom prst="rect">
            <a:avLst/>
          </a:prstGeom>
          <a:noFill/>
        </p:spPr>
        <p:txBody>
          <a:bodyPr wrap="square" rtlCol="0">
            <a:spAutoFit/>
          </a:bodyPr>
          <a:lstStyle/>
          <a:p>
            <a:pPr rtl="0" fontAlgn="base">
              <a:spcBef>
                <a:spcPts val="0"/>
              </a:spcBef>
              <a:spcAft>
                <a:spcPts val="0"/>
              </a:spcAft>
            </a:pPr>
            <a:r>
              <a:rPr lang="en-GB" sz="2800" dirty="0">
                <a:latin typeface="Calibri" panose="020F0502020204030204" pitchFamily="34" charset="0"/>
              </a:rPr>
              <a:t>Matt 19:14 </a:t>
            </a:r>
          </a:p>
          <a:p>
            <a:pPr rtl="0" fontAlgn="base">
              <a:spcBef>
                <a:spcPts val="0"/>
              </a:spcBef>
              <a:spcAft>
                <a:spcPts val="0"/>
              </a:spcAft>
            </a:pPr>
            <a:r>
              <a:rPr lang="en-GB" sz="2800" dirty="0">
                <a:latin typeface="Calibri" panose="020F0502020204030204" pitchFamily="34" charset="0"/>
              </a:rPr>
              <a:t>Jesus said, “Let the little children come to me, and do not hinder them, for the kingdom of heaven belongs to such as these.”</a:t>
            </a:r>
            <a:endParaRPr lang="en-GB" dirty="0"/>
          </a:p>
        </p:txBody>
      </p:sp>
    </p:spTree>
    <p:extLst>
      <p:ext uri="{BB962C8B-B14F-4D97-AF65-F5344CB8AC3E}">
        <p14:creationId xmlns:p14="http://schemas.microsoft.com/office/powerpoint/2010/main" val="401280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FE8F3-4F86-5AA8-E965-70AE8FF7DC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DD9FA-BC55-6A74-68DD-4ACF7FE77385}"/>
              </a:ext>
            </a:extLst>
          </p:cNvPr>
          <p:cNvSpPr>
            <a:spLocks noGrp="1"/>
          </p:cNvSpPr>
          <p:nvPr>
            <p:ph type="title"/>
          </p:nvPr>
        </p:nvSpPr>
        <p:spPr>
          <a:xfrm>
            <a:off x="838200" y="2766219"/>
            <a:ext cx="10515600" cy="1325563"/>
          </a:xfrm>
        </p:spPr>
        <p:txBody>
          <a:bodyPr>
            <a:normAutofit/>
          </a:bodyPr>
          <a:lstStyle/>
          <a:p>
            <a:pPr algn="ctr"/>
            <a:r>
              <a:rPr lang="en-GB" i="1" dirty="0"/>
              <a:t>“Let your children find their faith on their own”</a:t>
            </a:r>
            <a:br>
              <a:rPr lang="en-GB" dirty="0"/>
            </a:br>
            <a:r>
              <a:rPr lang="en-GB" dirty="0"/>
              <a:t>- Our Culture</a:t>
            </a:r>
          </a:p>
        </p:txBody>
      </p:sp>
    </p:spTree>
    <p:extLst>
      <p:ext uri="{BB962C8B-B14F-4D97-AF65-F5344CB8AC3E}">
        <p14:creationId xmlns:p14="http://schemas.microsoft.com/office/powerpoint/2010/main" val="1153760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3581D-4A1F-1B7B-C393-32CBE919FF79}"/>
              </a:ext>
            </a:extLst>
          </p:cNvPr>
          <p:cNvSpPr>
            <a:spLocks noGrp="1"/>
          </p:cNvSpPr>
          <p:nvPr>
            <p:ph type="title"/>
          </p:nvPr>
        </p:nvSpPr>
        <p:spPr/>
        <p:txBody>
          <a:bodyPr/>
          <a:lstStyle/>
          <a:p>
            <a:pPr algn="ctr"/>
            <a:r>
              <a:rPr lang="en-GB" dirty="0"/>
              <a:t>Charge to Parents</a:t>
            </a:r>
          </a:p>
        </p:txBody>
      </p:sp>
      <p:sp>
        <p:nvSpPr>
          <p:cNvPr id="3" name="Content Placeholder 2">
            <a:extLst>
              <a:ext uri="{FF2B5EF4-FFF2-40B4-BE49-F238E27FC236}">
                <a16:creationId xmlns:a16="http://schemas.microsoft.com/office/drawing/2014/main" id="{2DD383E5-4CE0-2017-E51B-EBD09AE85E94}"/>
              </a:ext>
            </a:extLst>
          </p:cNvPr>
          <p:cNvSpPr>
            <a:spLocks noGrp="1"/>
          </p:cNvSpPr>
          <p:nvPr>
            <p:ph idx="1"/>
          </p:nvPr>
        </p:nvSpPr>
        <p:spPr/>
        <p:txBody>
          <a:bodyPr/>
          <a:lstStyle/>
          <a:p>
            <a:pPr lvl="0"/>
            <a:r>
              <a:rPr lang="en-GB" dirty="0"/>
              <a:t>Delegate authority and responsibility to care and nurture children</a:t>
            </a:r>
          </a:p>
          <a:p>
            <a:endParaRPr lang="en-GB" dirty="0"/>
          </a:p>
        </p:txBody>
      </p:sp>
    </p:spTree>
    <p:extLst>
      <p:ext uri="{BB962C8B-B14F-4D97-AF65-F5344CB8AC3E}">
        <p14:creationId xmlns:p14="http://schemas.microsoft.com/office/powerpoint/2010/main" val="3828805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5D5C2-D415-2D6E-6BFC-E1D7AD238F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4F81B2-531D-48B3-9AF4-198248A1CAEA}"/>
              </a:ext>
            </a:extLst>
          </p:cNvPr>
          <p:cNvSpPr>
            <a:spLocks noGrp="1"/>
          </p:cNvSpPr>
          <p:nvPr>
            <p:ph type="title"/>
          </p:nvPr>
        </p:nvSpPr>
        <p:spPr/>
        <p:txBody>
          <a:bodyPr/>
          <a:lstStyle/>
          <a:p>
            <a:pPr algn="ctr"/>
            <a:r>
              <a:rPr lang="en-GB" dirty="0"/>
              <a:t>Charge to Parents</a:t>
            </a:r>
          </a:p>
        </p:txBody>
      </p:sp>
      <p:sp>
        <p:nvSpPr>
          <p:cNvPr id="3" name="Content Placeholder 2">
            <a:extLst>
              <a:ext uri="{FF2B5EF4-FFF2-40B4-BE49-F238E27FC236}">
                <a16:creationId xmlns:a16="http://schemas.microsoft.com/office/drawing/2014/main" id="{1F83199B-AF2C-D18B-52FA-0E825E63A357}"/>
              </a:ext>
            </a:extLst>
          </p:cNvPr>
          <p:cNvSpPr>
            <a:spLocks noGrp="1"/>
          </p:cNvSpPr>
          <p:nvPr>
            <p:ph idx="1"/>
          </p:nvPr>
        </p:nvSpPr>
        <p:spPr/>
        <p:txBody>
          <a:bodyPr/>
          <a:lstStyle/>
          <a:p>
            <a:pPr lvl="0"/>
            <a:r>
              <a:rPr lang="en-GB" dirty="0"/>
              <a:t>Delegate authority and responsibility to care and nurture children</a:t>
            </a:r>
          </a:p>
          <a:p>
            <a:endParaRPr lang="en-GB" dirty="0"/>
          </a:p>
        </p:txBody>
      </p:sp>
      <p:pic>
        <p:nvPicPr>
          <p:cNvPr id="4" name="Picture 3" descr="She put the baby in the basket and carried it down to the River Nile. Her young daughter Miriam helped her. – Slide 16">
            <a:extLst>
              <a:ext uri="{FF2B5EF4-FFF2-40B4-BE49-F238E27FC236}">
                <a16:creationId xmlns:a16="http://schemas.microsoft.com/office/drawing/2014/main" id="{4FD955DE-6869-B7E0-4024-960FC74AF841}"/>
              </a:ext>
            </a:extLst>
          </p:cNvPr>
          <p:cNvPicPr>
            <a:picLocks noChangeAspect="1"/>
          </p:cNvPicPr>
          <p:nvPr/>
        </p:nvPicPr>
        <p:blipFill>
          <a:blip r:embed="rId3"/>
          <a:stretch>
            <a:fillRect/>
          </a:stretch>
        </p:blipFill>
        <p:spPr>
          <a:xfrm>
            <a:off x="13935" y="3002466"/>
            <a:ext cx="4572000" cy="3429000"/>
          </a:xfrm>
          <a:prstGeom prst="rect">
            <a:avLst/>
          </a:prstGeom>
        </p:spPr>
      </p:pic>
    </p:spTree>
    <p:extLst>
      <p:ext uri="{BB962C8B-B14F-4D97-AF65-F5344CB8AC3E}">
        <p14:creationId xmlns:p14="http://schemas.microsoft.com/office/powerpoint/2010/main" val="2320689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C79A-BB8B-169C-C58F-B57E71DD5C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8176E-B089-1AE6-EAF1-C6405523E406}"/>
              </a:ext>
            </a:extLst>
          </p:cNvPr>
          <p:cNvSpPr>
            <a:spLocks noGrp="1"/>
          </p:cNvSpPr>
          <p:nvPr>
            <p:ph type="title"/>
          </p:nvPr>
        </p:nvSpPr>
        <p:spPr/>
        <p:txBody>
          <a:bodyPr/>
          <a:lstStyle/>
          <a:p>
            <a:pPr algn="ctr"/>
            <a:r>
              <a:rPr lang="en-GB" dirty="0"/>
              <a:t>Charge to Parents</a:t>
            </a:r>
          </a:p>
        </p:txBody>
      </p:sp>
      <p:sp>
        <p:nvSpPr>
          <p:cNvPr id="3" name="Content Placeholder 2">
            <a:extLst>
              <a:ext uri="{FF2B5EF4-FFF2-40B4-BE49-F238E27FC236}">
                <a16:creationId xmlns:a16="http://schemas.microsoft.com/office/drawing/2014/main" id="{03200279-C1F0-D920-49F1-90FC7CAA699B}"/>
              </a:ext>
            </a:extLst>
          </p:cNvPr>
          <p:cNvSpPr>
            <a:spLocks noGrp="1"/>
          </p:cNvSpPr>
          <p:nvPr>
            <p:ph idx="1"/>
          </p:nvPr>
        </p:nvSpPr>
        <p:spPr/>
        <p:txBody>
          <a:bodyPr/>
          <a:lstStyle/>
          <a:p>
            <a:pPr lvl="0"/>
            <a:r>
              <a:rPr lang="en-GB" dirty="0"/>
              <a:t>Delegate authority and responsibility to care and nurture children</a:t>
            </a:r>
          </a:p>
          <a:p>
            <a:endParaRPr lang="en-GB" dirty="0"/>
          </a:p>
        </p:txBody>
      </p:sp>
      <p:pic>
        <p:nvPicPr>
          <p:cNvPr id="4" name="Picture 3" descr="She put the baby in the basket and carried it down to the River Nile. Her young daughter Miriam helped her. – Slide 16">
            <a:extLst>
              <a:ext uri="{FF2B5EF4-FFF2-40B4-BE49-F238E27FC236}">
                <a16:creationId xmlns:a16="http://schemas.microsoft.com/office/drawing/2014/main" id="{DA48F1C7-AFA7-2E3D-914C-0728299F323C}"/>
              </a:ext>
            </a:extLst>
          </p:cNvPr>
          <p:cNvPicPr>
            <a:picLocks noChangeAspect="1"/>
          </p:cNvPicPr>
          <p:nvPr/>
        </p:nvPicPr>
        <p:blipFill>
          <a:blip r:embed="rId3"/>
          <a:stretch>
            <a:fillRect/>
          </a:stretch>
        </p:blipFill>
        <p:spPr>
          <a:xfrm>
            <a:off x="13935" y="3002466"/>
            <a:ext cx="4572000" cy="3429000"/>
          </a:xfrm>
          <a:prstGeom prst="rect">
            <a:avLst/>
          </a:prstGeom>
        </p:spPr>
      </p:pic>
      <p:pic>
        <p:nvPicPr>
          <p:cNvPr id="5" name="Picture 4" descr="Exodus 1 v 4 She hid the basket in tall bulrushes by the side of the river. Miriam kept watch over the baby from a distance. – Slide 17">
            <a:extLst>
              <a:ext uri="{FF2B5EF4-FFF2-40B4-BE49-F238E27FC236}">
                <a16:creationId xmlns:a16="http://schemas.microsoft.com/office/drawing/2014/main" id="{66DEB51D-75D9-5F94-42AF-4539AD9AD466}"/>
              </a:ext>
            </a:extLst>
          </p:cNvPr>
          <p:cNvPicPr>
            <a:picLocks noChangeAspect="1"/>
          </p:cNvPicPr>
          <p:nvPr/>
        </p:nvPicPr>
        <p:blipFill>
          <a:blip r:embed="rId4"/>
          <a:srcRect r="36646"/>
          <a:stretch>
            <a:fillRect/>
          </a:stretch>
        </p:blipFill>
        <p:spPr>
          <a:xfrm>
            <a:off x="4647735" y="3002466"/>
            <a:ext cx="2896529" cy="3429000"/>
          </a:xfrm>
          <a:prstGeom prst="rect">
            <a:avLst/>
          </a:prstGeom>
        </p:spPr>
      </p:pic>
    </p:spTree>
    <p:extLst>
      <p:ext uri="{BB962C8B-B14F-4D97-AF65-F5344CB8AC3E}">
        <p14:creationId xmlns:p14="http://schemas.microsoft.com/office/powerpoint/2010/main" val="114219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BB53-E694-8315-A3FC-27ACC2BBB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EA08E-66B6-8213-5136-D56B864B82B1}"/>
              </a:ext>
            </a:extLst>
          </p:cNvPr>
          <p:cNvSpPr>
            <a:spLocks noGrp="1"/>
          </p:cNvSpPr>
          <p:nvPr>
            <p:ph type="title"/>
          </p:nvPr>
        </p:nvSpPr>
        <p:spPr/>
        <p:txBody>
          <a:bodyPr/>
          <a:lstStyle/>
          <a:p>
            <a:pPr algn="ctr"/>
            <a:r>
              <a:rPr lang="en-GB" dirty="0"/>
              <a:t>Charge to Parents</a:t>
            </a:r>
          </a:p>
        </p:txBody>
      </p:sp>
      <p:sp>
        <p:nvSpPr>
          <p:cNvPr id="3" name="Content Placeholder 2">
            <a:extLst>
              <a:ext uri="{FF2B5EF4-FFF2-40B4-BE49-F238E27FC236}">
                <a16:creationId xmlns:a16="http://schemas.microsoft.com/office/drawing/2014/main" id="{71380108-556E-903C-B7BC-2839921C727C}"/>
              </a:ext>
            </a:extLst>
          </p:cNvPr>
          <p:cNvSpPr>
            <a:spLocks noGrp="1"/>
          </p:cNvSpPr>
          <p:nvPr>
            <p:ph idx="1"/>
          </p:nvPr>
        </p:nvSpPr>
        <p:spPr/>
        <p:txBody>
          <a:bodyPr/>
          <a:lstStyle/>
          <a:p>
            <a:pPr lvl="0"/>
            <a:r>
              <a:rPr lang="en-GB" dirty="0"/>
              <a:t>Delegate authority and responsibility to care and nurture children</a:t>
            </a:r>
          </a:p>
          <a:p>
            <a:endParaRPr lang="en-GB" dirty="0"/>
          </a:p>
        </p:txBody>
      </p:sp>
      <p:pic>
        <p:nvPicPr>
          <p:cNvPr id="4" name="Picture 3" descr="She put the baby in the basket and carried it down to the River Nile. Her young daughter Miriam helped her. – Slide 16">
            <a:extLst>
              <a:ext uri="{FF2B5EF4-FFF2-40B4-BE49-F238E27FC236}">
                <a16:creationId xmlns:a16="http://schemas.microsoft.com/office/drawing/2014/main" id="{BD953148-674A-9592-BB72-AD0C28C1036D}"/>
              </a:ext>
            </a:extLst>
          </p:cNvPr>
          <p:cNvPicPr>
            <a:picLocks noChangeAspect="1"/>
          </p:cNvPicPr>
          <p:nvPr/>
        </p:nvPicPr>
        <p:blipFill>
          <a:blip r:embed="rId3"/>
          <a:stretch>
            <a:fillRect/>
          </a:stretch>
        </p:blipFill>
        <p:spPr>
          <a:xfrm>
            <a:off x="13935" y="3002466"/>
            <a:ext cx="4572000" cy="3429000"/>
          </a:xfrm>
          <a:prstGeom prst="rect">
            <a:avLst/>
          </a:prstGeom>
        </p:spPr>
      </p:pic>
      <p:pic>
        <p:nvPicPr>
          <p:cNvPr id="5" name="Picture 4" descr="Exodus 1 v 4 She hid the basket in tall bulrushes by the side of the river. Miriam kept watch over the baby from a distance. – Slide 17">
            <a:extLst>
              <a:ext uri="{FF2B5EF4-FFF2-40B4-BE49-F238E27FC236}">
                <a16:creationId xmlns:a16="http://schemas.microsoft.com/office/drawing/2014/main" id="{771DAD0A-AA31-530E-A4B5-3F5FABC9C818}"/>
              </a:ext>
            </a:extLst>
          </p:cNvPr>
          <p:cNvPicPr>
            <a:picLocks noChangeAspect="1"/>
          </p:cNvPicPr>
          <p:nvPr/>
        </p:nvPicPr>
        <p:blipFill>
          <a:blip r:embed="rId4"/>
          <a:srcRect r="36646"/>
          <a:stretch>
            <a:fillRect/>
          </a:stretch>
        </p:blipFill>
        <p:spPr>
          <a:xfrm>
            <a:off x="4647735" y="3002466"/>
            <a:ext cx="2896529" cy="3429000"/>
          </a:xfrm>
          <a:prstGeom prst="rect">
            <a:avLst/>
          </a:prstGeom>
        </p:spPr>
      </p:pic>
      <p:pic>
        <p:nvPicPr>
          <p:cNvPr id="6" name="Picture 5" descr="Exodus 1 v 5 Unexpectedly Pharaoh’s daughter came down to the river to bathe. She spotted the basket and sent one of her attendants to fetch it. – Slide 18">
            <a:extLst>
              <a:ext uri="{FF2B5EF4-FFF2-40B4-BE49-F238E27FC236}">
                <a16:creationId xmlns:a16="http://schemas.microsoft.com/office/drawing/2014/main" id="{DBF02A3C-BFFD-FC46-3098-E5CA9FEB6237}"/>
              </a:ext>
            </a:extLst>
          </p:cNvPr>
          <p:cNvPicPr>
            <a:picLocks noChangeAspect="1"/>
          </p:cNvPicPr>
          <p:nvPr/>
        </p:nvPicPr>
        <p:blipFill>
          <a:blip r:embed="rId5"/>
          <a:stretch>
            <a:fillRect/>
          </a:stretch>
        </p:blipFill>
        <p:spPr>
          <a:xfrm>
            <a:off x="7602346" y="3002466"/>
            <a:ext cx="4572000" cy="3429000"/>
          </a:xfrm>
          <a:prstGeom prst="rect">
            <a:avLst/>
          </a:prstGeom>
        </p:spPr>
      </p:pic>
    </p:spTree>
    <p:extLst>
      <p:ext uri="{BB962C8B-B14F-4D97-AF65-F5344CB8AC3E}">
        <p14:creationId xmlns:p14="http://schemas.microsoft.com/office/powerpoint/2010/main" val="2373843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A362-D49E-BDBF-DF9E-A8DC2495B4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9D33C-7005-C72B-7A8A-6F7F29C69142}"/>
              </a:ext>
            </a:extLst>
          </p:cNvPr>
          <p:cNvSpPr>
            <a:spLocks noGrp="1"/>
          </p:cNvSpPr>
          <p:nvPr>
            <p:ph type="title"/>
          </p:nvPr>
        </p:nvSpPr>
        <p:spPr/>
        <p:txBody>
          <a:bodyPr/>
          <a:lstStyle/>
          <a:p>
            <a:pPr algn="ctr"/>
            <a:r>
              <a:rPr lang="en-GB" dirty="0"/>
              <a:t>Charge to Parents</a:t>
            </a:r>
          </a:p>
        </p:txBody>
      </p:sp>
      <p:sp>
        <p:nvSpPr>
          <p:cNvPr id="3" name="Content Placeholder 2">
            <a:extLst>
              <a:ext uri="{FF2B5EF4-FFF2-40B4-BE49-F238E27FC236}">
                <a16:creationId xmlns:a16="http://schemas.microsoft.com/office/drawing/2014/main" id="{C98145A8-A0CA-D9ED-81C9-9D3C5717C2E7}"/>
              </a:ext>
            </a:extLst>
          </p:cNvPr>
          <p:cNvSpPr>
            <a:spLocks noGrp="1"/>
          </p:cNvSpPr>
          <p:nvPr>
            <p:ph idx="1"/>
          </p:nvPr>
        </p:nvSpPr>
        <p:spPr/>
        <p:txBody>
          <a:bodyPr/>
          <a:lstStyle/>
          <a:p>
            <a:pPr lvl="0"/>
            <a:r>
              <a:rPr lang="en-GB" dirty="0"/>
              <a:t>Delegate authority and responsibility to care and nurture children</a:t>
            </a:r>
          </a:p>
          <a:p>
            <a:pPr lvl="0"/>
            <a:r>
              <a:rPr lang="en-GB" dirty="0"/>
              <a:t>Empowered (perfection not required)</a:t>
            </a:r>
          </a:p>
          <a:p>
            <a:endParaRPr lang="en-GB" dirty="0"/>
          </a:p>
        </p:txBody>
      </p:sp>
    </p:spTree>
    <p:extLst>
      <p:ext uri="{BB962C8B-B14F-4D97-AF65-F5344CB8AC3E}">
        <p14:creationId xmlns:p14="http://schemas.microsoft.com/office/powerpoint/2010/main" val="3104141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3273F-E9B3-42F5-11BE-665776B85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D76F8-6FA1-4BAA-A704-BEA5FE463356}"/>
              </a:ext>
            </a:extLst>
          </p:cNvPr>
          <p:cNvSpPr>
            <a:spLocks noGrp="1"/>
          </p:cNvSpPr>
          <p:nvPr>
            <p:ph type="title"/>
          </p:nvPr>
        </p:nvSpPr>
        <p:spPr/>
        <p:txBody>
          <a:bodyPr/>
          <a:lstStyle/>
          <a:p>
            <a:pPr algn="ctr"/>
            <a:r>
              <a:rPr lang="en-GB" dirty="0"/>
              <a:t>Charge to Parents</a:t>
            </a:r>
          </a:p>
        </p:txBody>
      </p:sp>
      <p:sp>
        <p:nvSpPr>
          <p:cNvPr id="3" name="Content Placeholder 2">
            <a:extLst>
              <a:ext uri="{FF2B5EF4-FFF2-40B4-BE49-F238E27FC236}">
                <a16:creationId xmlns:a16="http://schemas.microsoft.com/office/drawing/2014/main" id="{66714E16-A933-F465-C508-84B1D8AA4B2A}"/>
              </a:ext>
            </a:extLst>
          </p:cNvPr>
          <p:cNvSpPr>
            <a:spLocks noGrp="1"/>
          </p:cNvSpPr>
          <p:nvPr>
            <p:ph idx="1"/>
          </p:nvPr>
        </p:nvSpPr>
        <p:spPr/>
        <p:txBody>
          <a:bodyPr/>
          <a:lstStyle/>
          <a:p>
            <a:pPr lvl="0"/>
            <a:r>
              <a:rPr lang="en-GB" dirty="0"/>
              <a:t>Delegate authority and responsibility to care and nurture children</a:t>
            </a:r>
          </a:p>
          <a:p>
            <a:pPr lvl="0"/>
            <a:r>
              <a:rPr lang="en-GB" dirty="0"/>
              <a:t>Empowered (perfection not required)</a:t>
            </a:r>
          </a:p>
          <a:p>
            <a:pPr lvl="0"/>
            <a:r>
              <a:rPr lang="en-GB" dirty="0"/>
              <a:t>Role of Sherpa (teach &amp; model)</a:t>
            </a:r>
          </a:p>
          <a:p>
            <a:endParaRPr lang="en-GB" dirty="0"/>
          </a:p>
        </p:txBody>
      </p:sp>
    </p:spTree>
    <p:extLst>
      <p:ext uri="{BB962C8B-B14F-4D97-AF65-F5344CB8AC3E}">
        <p14:creationId xmlns:p14="http://schemas.microsoft.com/office/powerpoint/2010/main" val="3425485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GB"/>
              <a:t>Parental Fails</a:t>
            </a:r>
            <a:endParaRPr/>
          </a:p>
        </p:txBody>
      </p:sp>
      <p:pic>
        <p:nvPicPr>
          <p:cNvPr id="111" name="Google Shape;111;p3" descr="Parents Are Posting Their Most Epic Fails, And It's Hilarious | Bored Panda"/>
          <p:cNvPicPr preferRelativeResize="0"/>
          <p:nvPr/>
        </p:nvPicPr>
        <p:blipFill rotWithShape="1">
          <a:blip r:embed="rId3">
            <a:alphaModFix/>
          </a:blip>
          <a:srcRect l="50022"/>
          <a:stretch/>
        </p:blipFill>
        <p:spPr>
          <a:xfrm>
            <a:off x="91634" y="1619168"/>
            <a:ext cx="4067857" cy="427194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500"/>
                                        <p:tgtEl>
                                          <p:spTgt spid="1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untain Adventure Duo">
            <a:extLst>
              <a:ext uri="{FF2B5EF4-FFF2-40B4-BE49-F238E27FC236}">
                <a16:creationId xmlns:a16="http://schemas.microsoft.com/office/drawing/2014/main" id="{5CC373EE-3113-B719-EECD-8FD608CC3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85" y="1248537"/>
            <a:ext cx="3975410" cy="39754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artoon of a cartoon of a person pointing at something&#10;&#10;AI-generated content may be incorrect.">
            <a:extLst>
              <a:ext uri="{FF2B5EF4-FFF2-40B4-BE49-F238E27FC236}">
                <a16:creationId xmlns:a16="http://schemas.microsoft.com/office/drawing/2014/main" id="{394189B9-9463-07F3-27A1-1ADBFF99D9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2398" y="461144"/>
            <a:ext cx="3667204" cy="5550196"/>
          </a:xfrm>
          <a:prstGeom prst="rect">
            <a:avLst/>
          </a:prstGeom>
        </p:spPr>
      </p:pic>
      <p:pic>
        <p:nvPicPr>
          <p:cNvPr id="7" name="Picture 6">
            <a:extLst>
              <a:ext uri="{FF2B5EF4-FFF2-40B4-BE49-F238E27FC236}">
                <a16:creationId xmlns:a16="http://schemas.microsoft.com/office/drawing/2014/main" id="{4538E8E7-A479-9099-91E4-E26EE9E66A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4107" y="1248537"/>
            <a:ext cx="3975410" cy="3975410"/>
          </a:xfrm>
          <a:prstGeom prst="rect">
            <a:avLst/>
          </a:prstGeom>
        </p:spPr>
      </p:pic>
    </p:spTree>
    <p:extLst>
      <p:ext uri="{BB962C8B-B14F-4D97-AF65-F5344CB8AC3E}">
        <p14:creationId xmlns:p14="http://schemas.microsoft.com/office/powerpoint/2010/main" val="2317661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5982C4-1D8A-FAD9-C8E2-A9F9A900AEF1}"/>
              </a:ext>
            </a:extLst>
          </p:cNvPr>
          <p:cNvSpPr txBox="1"/>
          <p:nvPr/>
        </p:nvSpPr>
        <p:spPr>
          <a:xfrm>
            <a:off x="494835" y="0"/>
            <a:ext cx="11403517" cy="6894195"/>
          </a:xfrm>
          <a:prstGeom prst="rect">
            <a:avLst/>
          </a:prstGeom>
          <a:noFill/>
        </p:spPr>
        <p:txBody>
          <a:bodyPr wrap="square">
            <a:spAutoFit/>
          </a:bodyPr>
          <a:lstStyle/>
          <a:p>
            <a:pPr algn="ctr">
              <a:buNone/>
            </a:pPr>
            <a:r>
              <a:rPr lang="en-GB" sz="2600" kern="100" dirty="0">
                <a:solidFill>
                  <a:schemeClr val="bg1"/>
                </a:solidFill>
                <a:effectLst/>
                <a:latin typeface="+mn-lt"/>
                <a:ea typeface="Aptos" panose="020B0004020202020204" pitchFamily="34" charset="0"/>
                <a:cs typeface="Times New Roman" panose="02020603050405020304" pitchFamily="18" charset="0"/>
              </a:rPr>
              <a:t>Deu 6:1-7</a:t>
            </a:r>
          </a:p>
          <a:p>
            <a:pPr algn="ctr">
              <a:buNone/>
            </a:pPr>
            <a:endParaRPr lang="en-GB" sz="2600" kern="100" dirty="0">
              <a:solidFill>
                <a:schemeClr val="bg1"/>
              </a:solidFill>
              <a:effectLst/>
              <a:latin typeface="+mn-lt"/>
              <a:ea typeface="Aptos" panose="020B0004020202020204" pitchFamily="34" charset="0"/>
              <a:cs typeface="Times New Roman" panose="02020603050405020304" pitchFamily="18" charset="0"/>
            </a:endParaRPr>
          </a:p>
          <a:p>
            <a:pPr algn="ctr">
              <a:buNone/>
            </a:pP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1</a:t>
            </a:r>
            <a:r>
              <a:rPr lang="en-GB" sz="2600" kern="100" dirty="0">
                <a:solidFill>
                  <a:schemeClr val="bg1"/>
                </a:solidFill>
                <a:effectLst/>
                <a:latin typeface="+mn-lt"/>
                <a:ea typeface="Aptos" panose="020B0004020202020204" pitchFamily="34" charset="0"/>
                <a:cs typeface="Times New Roman" panose="02020603050405020304" pitchFamily="18" charset="0"/>
              </a:rPr>
              <a:t>These are the commands, decrees and laws the Lord your God directed me to teach you to observe in the land that you are crossing the Jordan to possess,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2</a:t>
            </a:r>
            <a:r>
              <a:rPr lang="en-GB" sz="2600" kern="100" dirty="0">
                <a:solidFill>
                  <a:schemeClr val="bg1"/>
                </a:solidFill>
                <a:effectLst/>
                <a:latin typeface="+mn-lt"/>
                <a:ea typeface="Aptos" panose="020B0004020202020204" pitchFamily="34" charset="0"/>
                <a:cs typeface="Times New Roman" panose="02020603050405020304" pitchFamily="18" charset="0"/>
              </a:rPr>
              <a:t>so that you, your children and their children after them may fear the Lord your God as long as you live by keeping all his decrees and commands that I give you, and so that you may enjoy long life.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3</a:t>
            </a:r>
            <a:r>
              <a:rPr lang="en-GB" sz="2600" kern="100" dirty="0">
                <a:solidFill>
                  <a:schemeClr val="bg1"/>
                </a:solidFill>
                <a:effectLst/>
                <a:latin typeface="+mn-lt"/>
                <a:ea typeface="Aptos" panose="020B0004020202020204" pitchFamily="34" charset="0"/>
                <a:cs typeface="Times New Roman" panose="02020603050405020304" pitchFamily="18" charset="0"/>
              </a:rPr>
              <a:t>Hear, Israel, and be careful to obey so that it may go well with you and that you may increase greatly in a land flowing with milk and honey, just as the Lord, the God of your ancestors, promised you.</a:t>
            </a:r>
          </a:p>
          <a:p>
            <a:pPr algn="ctr">
              <a:buNone/>
            </a:pP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4</a:t>
            </a:r>
            <a:r>
              <a:rPr lang="en-GB" sz="2600" kern="100" dirty="0">
                <a:solidFill>
                  <a:schemeClr val="bg1"/>
                </a:solidFill>
                <a:effectLst/>
                <a:latin typeface="+mn-lt"/>
                <a:ea typeface="Aptos" panose="020B0004020202020204" pitchFamily="34" charset="0"/>
                <a:cs typeface="Times New Roman" panose="02020603050405020304" pitchFamily="18" charset="0"/>
              </a:rPr>
              <a:t>Hear, O Israel: The Lord our God, the Lord is one. </a:t>
            </a:r>
            <a:r>
              <a:rPr lang="en-GB" sz="2600" b="1" i="1" u="sng" kern="100" baseline="30000" dirty="0">
                <a:solidFill>
                  <a:schemeClr val="bg1"/>
                </a:solidFill>
                <a:effectLst/>
                <a:latin typeface="+mn-lt"/>
                <a:ea typeface="Aptos" panose="020B0004020202020204" pitchFamily="34" charset="0"/>
                <a:cs typeface="Times New Roman" panose="02020603050405020304" pitchFamily="18" charset="0"/>
                <a:hlinkClick r:id="rId7" tooltip="Or The LORD our God is one LORD; or The LORD is our God, the LORD is one; or The LORD is our God, the LORD alone">
                  <a:extLst>
                    <a:ext uri="{A12FA001-AC4F-418D-AE19-62706E023703}">
                      <ahyp:hlinkClr xmlns:ahyp="http://schemas.microsoft.com/office/drawing/2018/hyperlinkcolor" val="tx"/>
                    </a:ext>
                  </a:extLst>
                </a:hlinkClick>
              </a:rPr>
              <a:t>a</a:t>
            </a:r>
            <a:r>
              <a:rPr lang="en-GB" sz="2600" kern="100" dirty="0">
                <a:solidFill>
                  <a:schemeClr val="bg1"/>
                </a:solidFill>
                <a:effectLst/>
                <a:latin typeface="+mn-lt"/>
                <a:ea typeface="Aptos" panose="020B0004020202020204" pitchFamily="34" charset="0"/>
                <a:cs typeface="Times New Roman" panose="02020603050405020304" pitchFamily="18" charset="0"/>
              </a:rPr>
              <a:t>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5</a:t>
            </a:r>
            <a:r>
              <a:rPr lang="en-GB" sz="2600" kern="100" dirty="0">
                <a:solidFill>
                  <a:schemeClr val="bg1"/>
                </a:solidFill>
                <a:effectLst/>
                <a:latin typeface="+mn-lt"/>
                <a:ea typeface="Aptos" panose="020B0004020202020204" pitchFamily="34" charset="0"/>
                <a:cs typeface="Times New Roman" panose="02020603050405020304" pitchFamily="18" charset="0"/>
              </a:rPr>
              <a:t>Love the Lord your God with all your heart and with all your soul and with all your strength.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6</a:t>
            </a:r>
            <a:r>
              <a:rPr lang="en-GB" sz="2600" kern="100" dirty="0">
                <a:solidFill>
                  <a:schemeClr val="bg1"/>
                </a:solidFill>
                <a:effectLst/>
                <a:latin typeface="+mn-lt"/>
                <a:ea typeface="Aptos" panose="020B0004020202020204" pitchFamily="34" charset="0"/>
                <a:cs typeface="Times New Roman" panose="02020603050405020304" pitchFamily="18" charset="0"/>
              </a:rPr>
              <a:t>These commandments that I give you today are to be on your hearts.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7</a:t>
            </a:r>
            <a:r>
              <a:rPr lang="en-GB" sz="2600" kern="100" dirty="0">
                <a:solidFill>
                  <a:schemeClr val="bg1"/>
                </a:solidFill>
                <a:effectLst/>
                <a:latin typeface="+mn-lt"/>
                <a:ea typeface="Aptos" panose="020B0004020202020204" pitchFamily="34" charset="0"/>
                <a:cs typeface="Times New Roman" panose="02020603050405020304" pitchFamily="18" charset="0"/>
              </a:rPr>
              <a:t>Impress them on your children. Talk about them when you sit at home and when you walk along the road, when you lie down and when you get up.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8</a:t>
            </a:r>
            <a:r>
              <a:rPr lang="en-GB" sz="2600" kern="100" dirty="0">
                <a:solidFill>
                  <a:schemeClr val="bg1"/>
                </a:solidFill>
                <a:effectLst/>
                <a:latin typeface="+mn-lt"/>
                <a:ea typeface="Aptos" panose="020B0004020202020204" pitchFamily="34" charset="0"/>
                <a:cs typeface="Times New Roman" panose="02020603050405020304" pitchFamily="18" charset="0"/>
              </a:rPr>
              <a:t>Tie them as symbols on your hands and bind them on your foreheads.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9</a:t>
            </a:r>
            <a:r>
              <a:rPr lang="en-GB" sz="2600" kern="100" dirty="0">
                <a:solidFill>
                  <a:schemeClr val="bg1"/>
                </a:solidFill>
                <a:effectLst/>
                <a:latin typeface="+mn-lt"/>
                <a:ea typeface="Aptos" panose="020B0004020202020204" pitchFamily="34" charset="0"/>
                <a:cs typeface="Times New Roman" panose="02020603050405020304" pitchFamily="18" charset="0"/>
              </a:rPr>
              <a:t>Write them on the doorframes of your houses and on your gates.</a:t>
            </a:r>
          </a:p>
        </p:txBody>
      </p:sp>
    </p:spTree>
    <p:extLst>
      <p:ext uri="{BB962C8B-B14F-4D97-AF65-F5344CB8AC3E}">
        <p14:creationId xmlns:p14="http://schemas.microsoft.com/office/powerpoint/2010/main" val="1068164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661C91-072D-C02F-8F45-649B16DB558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853EB90-37CE-50EF-7075-B2C2CA7F3276}"/>
              </a:ext>
            </a:extLst>
          </p:cNvPr>
          <p:cNvSpPr txBox="1"/>
          <p:nvPr/>
        </p:nvSpPr>
        <p:spPr>
          <a:xfrm>
            <a:off x="494835" y="0"/>
            <a:ext cx="11403517" cy="6894195"/>
          </a:xfrm>
          <a:prstGeom prst="rect">
            <a:avLst/>
          </a:prstGeom>
          <a:noFill/>
        </p:spPr>
        <p:txBody>
          <a:bodyPr wrap="square">
            <a:spAutoFit/>
          </a:bodyPr>
          <a:lstStyle/>
          <a:p>
            <a:pPr algn="ctr">
              <a:buNone/>
            </a:pPr>
            <a:r>
              <a:rPr lang="en-GB" sz="2600" kern="100" dirty="0">
                <a:solidFill>
                  <a:schemeClr val="bg1"/>
                </a:solidFill>
                <a:effectLst/>
                <a:latin typeface="+mn-lt"/>
                <a:ea typeface="Aptos" panose="020B0004020202020204" pitchFamily="34" charset="0"/>
                <a:cs typeface="Times New Roman" panose="02020603050405020304" pitchFamily="18" charset="0"/>
              </a:rPr>
              <a:t>Deu 6:1-7</a:t>
            </a:r>
          </a:p>
          <a:p>
            <a:pPr algn="ctr">
              <a:buNone/>
            </a:pPr>
            <a:endParaRPr lang="en-GB" sz="2600" kern="100" dirty="0">
              <a:solidFill>
                <a:schemeClr val="bg1"/>
              </a:solidFill>
              <a:effectLst/>
              <a:latin typeface="+mn-lt"/>
              <a:ea typeface="Aptos" panose="020B0004020202020204" pitchFamily="34" charset="0"/>
              <a:cs typeface="Times New Roman" panose="02020603050405020304" pitchFamily="18" charset="0"/>
            </a:endParaRPr>
          </a:p>
          <a:p>
            <a:pPr algn="ctr">
              <a:buNone/>
            </a:pP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1</a:t>
            </a:r>
            <a:r>
              <a:rPr lang="en-GB" sz="2600" kern="100" dirty="0">
                <a:solidFill>
                  <a:schemeClr val="bg1"/>
                </a:solidFill>
                <a:effectLst/>
                <a:latin typeface="+mn-lt"/>
                <a:ea typeface="Aptos" panose="020B0004020202020204" pitchFamily="34" charset="0"/>
                <a:cs typeface="Times New Roman" panose="02020603050405020304" pitchFamily="18" charset="0"/>
              </a:rPr>
              <a:t>These are the commands, decrees and laws the Lord your God directed me to teach you to observe in the land that you are crossing the Jordan to possess,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2</a:t>
            </a:r>
            <a:r>
              <a:rPr lang="en-GB" sz="2600" kern="100" dirty="0">
                <a:solidFill>
                  <a:schemeClr val="bg1"/>
                </a:solidFill>
                <a:effectLst/>
                <a:latin typeface="+mn-lt"/>
                <a:ea typeface="Aptos" panose="020B0004020202020204" pitchFamily="34" charset="0"/>
                <a:cs typeface="Times New Roman" panose="02020603050405020304" pitchFamily="18" charset="0"/>
              </a:rPr>
              <a:t>so that you, your children and their children after them may fear the Lord your God as long as you live by keeping all his decrees and commands that I give you, and so that you may enjoy long life.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3</a:t>
            </a:r>
            <a:r>
              <a:rPr lang="en-GB" sz="2600" kern="100" dirty="0">
                <a:solidFill>
                  <a:schemeClr val="bg1"/>
                </a:solidFill>
                <a:effectLst/>
                <a:latin typeface="+mn-lt"/>
                <a:ea typeface="Aptos" panose="020B0004020202020204" pitchFamily="34" charset="0"/>
                <a:cs typeface="Times New Roman" panose="02020603050405020304" pitchFamily="18" charset="0"/>
              </a:rPr>
              <a:t>Hear, Israel, and be careful to obey so that it may go well with you and that you may increase greatly in a land flowing with milk and honey, just as the Lord, the God of your ancestors, promised you.</a:t>
            </a:r>
          </a:p>
          <a:p>
            <a:pPr algn="ctr">
              <a:buNone/>
            </a:pP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4</a:t>
            </a:r>
            <a:r>
              <a:rPr lang="en-GB" sz="2600" kern="100" dirty="0">
                <a:solidFill>
                  <a:schemeClr val="bg1"/>
                </a:solidFill>
                <a:effectLst/>
                <a:latin typeface="+mn-lt"/>
                <a:ea typeface="Aptos" panose="020B0004020202020204" pitchFamily="34" charset="0"/>
                <a:cs typeface="Times New Roman" panose="02020603050405020304" pitchFamily="18" charset="0"/>
              </a:rPr>
              <a:t>Hear, O Israel: The Lord our God, the Lord is one. </a:t>
            </a:r>
            <a:r>
              <a:rPr lang="en-GB" sz="2600" b="1" i="1" u="sng" kern="100" baseline="30000" dirty="0">
                <a:solidFill>
                  <a:schemeClr val="bg1"/>
                </a:solidFill>
                <a:effectLst/>
                <a:latin typeface="+mn-lt"/>
                <a:ea typeface="Aptos" panose="020B0004020202020204" pitchFamily="34" charset="0"/>
                <a:cs typeface="Times New Roman" panose="02020603050405020304" pitchFamily="18" charset="0"/>
                <a:hlinkClick r:id="rId7" tooltip="Or The LORD our God is one LORD; or The LORD is our God, the LORD is one; or The LORD is our God, the LORD alone">
                  <a:extLst>
                    <a:ext uri="{A12FA001-AC4F-418D-AE19-62706E023703}">
                      <ahyp:hlinkClr xmlns:ahyp="http://schemas.microsoft.com/office/drawing/2018/hyperlinkcolor" val="tx"/>
                    </a:ext>
                  </a:extLst>
                </a:hlinkClick>
              </a:rPr>
              <a:t>a</a:t>
            </a:r>
            <a:r>
              <a:rPr lang="en-GB" sz="2600" kern="100" dirty="0">
                <a:solidFill>
                  <a:schemeClr val="bg1"/>
                </a:solidFill>
                <a:effectLst/>
                <a:latin typeface="+mn-lt"/>
                <a:ea typeface="Aptos" panose="020B0004020202020204" pitchFamily="34" charset="0"/>
                <a:cs typeface="Times New Roman" panose="02020603050405020304" pitchFamily="18" charset="0"/>
              </a:rPr>
              <a:t>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5</a:t>
            </a:r>
            <a:r>
              <a:rPr lang="en-GB" sz="2600" kern="100" dirty="0">
                <a:solidFill>
                  <a:schemeClr val="bg1"/>
                </a:solidFill>
                <a:effectLst/>
                <a:latin typeface="+mn-lt"/>
                <a:ea typeface="Aptos" panose="020B0004020202020204" pitchFamily="34" charset="0"/>
                <a:cs typeface="Times New Roman" panose="02020603050405020304" pitchFamily="18" charset="0"/>
              </a:rPr>
              <a:t>Love the Lord your God with all your heart and with all your soul and with all your strength.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6</a:t>
            </a:r>
            <a:r>
              <a:rPr lang="en-GB" sz="2600" kern="100" dirty="0">
                <a:solidFill>
                  <a:schemeClr val="bg1"/>
                </a:solidFill>
                <a:effectLst/>
                <a:latin typeface="+mn-lt"/>
                <a:ea typeface="Aptos" panose="020B0004020202020204" pitchFamily="34" charset="0"/>
                <a:cs typeface="Times New Roman" panose="02020603050405020304" pitchFamily="18" charset="0"/>
              </a:rPr>
              <a:t>These commandments that I give you today are to be on your hearts.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7</a:t>
            </a:r>
            <a:r>
              <a:rPr lang="en-GB" sz="2600" kern="100" dirty="0">
                <a:solidFill>
                  <a:schemeClr val="bg1"/>
                </a:solidFill>
                <a:effectLst/>
                <a:latin typeface="+mn-lt"/>
                <a:ea typeface="Aptos" panose="020B0004020202020204" pitchFamily="34" charset="0"/>
                <a:cs typeface="Times New Roman" panose="02020603050405020304" pitchFamily="18" charset="0"/>
              </a:rPr>
              <a:t>Impress them on your children. Talk about them when you sit at home and when you walk along the road, when you lie down and when you get up.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8</a:t>
            </a:r>
            <a:r>
              <a:rPr lang="en-GB" sz="2600" kern="100" dirty="0">
                <a:solidFill>
                  <a:schemeClr val="bg1"/>
                </a:solidFill>
                <a:effectLst/>
                <a:latin typeface="+mn-lt"/>
                <a:ea typeface="Aptos" panose="020B0004020202020204" pitchFamily="34" charset="0"/>
                <a:cs typeface="Times New Roman" panose="02020603050405020304" pitchFamily="18" charset="0"/>
              </a:rPr>
              <a:t>Tie them as symbols on your hands and bind them on your foreheads.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9</a:t>
            </a:r>
            <a:r>
              <a:rPr lang="en-GB" sz="2600" kern="100" dirty="0">
                <a:solidFill>
                  <a:schemeClr val="bg1"/>
                </a:solidFill>
                <a:effectLst/>
                <a:latin typeface="+mn-lt"/>
                <a:ea typeface="Aptos" panose="020B0004020202020204" pitchFamily="34" charset="0"/>
                <a:cs typeface="Times New Roman" panose="02020603050405020304" pitchFamily="18" charset="0"/>
              </a:rPr>
              <a:t>Write them on the doorframes of your houses and on your gates.</a:t>
            </a:r>
          </a:p>
        </p:txBody>
      </p:sp>
      <p:sp>
        <p:nvSpPr>
          <p:cNvPr id="6" name="Rectangle 5">
            <a:extLst>
              <a:ext uri="{FF2B5EF4-FFF2-40B4-BE49-F238E27FC236}">
                <a16:creationId xmlns:a16="http://schemas.microsoft.com/office/drawing/2014/main" id="{3ECC49FC-F00F-829D-7F60-93BD370EC9D7}"/>
              </a:ext>
            </a:extLst>
          </p:cNvPr>
          <p:cNvSpPr/>
          <p:nvPr/>
        </p:nvSpPr>
        <p:spPr>
          <a:xfrm>
            <a:off x="4164981" y="1666224"/>
            <a:ext cx="6049536" cy="41905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F017FD7-451B-C459-C781-4DFD9CD4CE4B}"/>
              </a:ext>
            </a:extLst>
          </p:cNvPr>
          <p:cNvSpPr/>
          <p:nvPr/>
        </p:nvSpPr>
        <p:spPr>
          <a:xfrm>
            <a:off x="9409770" y="4875824"/>
            <a:ext cx="2488582" cy="3159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62C1A7D-0D00-4773-94E0-4D7525D76735}"/>
              </a:ext>
            </a:extLst>
          </p:cNvPr>
          <p:cNvSpPr/>
          <p:nvPr/>
        </p:nvSpPr>
        <p:spPr>
          <a:xfrm>
            <a:off x="808463" y="5207619"/>
            <a:ext cx="2581508" cy="37914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2667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C68D65C-7CED-40F8-71BB-9C17C2E1647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3584499-8430-D73B-8577-FF314A6EE219}"/>
              </a:ext>
            </a:extLst>
          </p:cNvPr>
          <p:cNvSpPr txBox="1"/>
          <p:nvPr/>
        </p:nvSpPr>
        <p:spPr>
          <a:xfrm>
            <a:off x="494835" y="0"/>
            <a:ext cx="11403517" cy="6894195"/>
          </a:xfrm>
          <a:prstGeom prst="rect">
            <a:avLst/>
          </a:prstGeom>
          <a:noFill/>
        </p:spPr>
        <p:txBody>
          <a:bodyPr wrap="square">
            <a:spAutoFit/>
          </a:bodyPr>
          <a:lstStyle/>
          <a:p>
            <a:pPr algn="ctr">
              <a:buNone/>
            </a:pPr>
            <a:r>
              <a:rPr lang="en-GB" sz="2600" kern="100" dirty="0">
                <a:solidFill>
                  <a:schemeClr val="bg1"/>
                </a:solidFill>
                <a:effectLst/>
                <a:latin typeface="+mn-lt"/>
                <a:ea typeface="Aptos" panose="020B0004020202020204" pitchFamily="34" charset="0"/>
                <a:cs typeface="Times New Roman" panose="02020603050405020304" pitchFamily="18" charset="0"/>
              </a:rPr>
              <a:t>Deu 6:1-7</a:t>
            </a:r>
          </a:p>
          <a:p>
            <a:pPr algn="ctr">
              <a:buNone/>
            </a:pPr>
            <a:endParaRPr lang="en-GB" sz="2600" kern="100" dirty="0">
              <a:solidFill>
                <a:schemeClr val="bg1"/>
              </a:solidFill>
              <a:effectLst/>
              <a:latin typeface="+mn-lt"/>
              <a:ea typeface="Aptos" panose="020B0004020202020204" pitchFamily="34" charset="0"/>
              <a:cs typeface="Times New Roman" panose="02020603050405020304" pitchFamily="18" charset="0"/>
            </a:endParaRPr>
          </a:p>
          <a:p>
            <a:pPr algn="ctr">
              <a:buNone/>
            </a:pP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1</a:t>
            </a:r>
            <a:r>
              <a:rPr lang="en-GB" sz="2600" kern="100" dirty="0">
                <a:solidFill>
                  <a:schemeClr val="bg1"/>
                </a:solidFill>
                <a:effectLst/>
                <a:latin typeface="+mn-lt"/>
                <a:ea typeface="Aptos" panose="020B0004020202020204" pitchFamily="34" charset="0"/>
                <a:cs typeface="Times New Roman" panose="02020603050405020304" pitchFamily="18" charset="0"/>
              </a:rPr>
              <a:t>These are the commands, decrees and laws the Lord your God directed me to teach you to observe in the land that you are crossing the Jordan to possess,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2</a:t>
            </a:r>
            <a:r>
              <a:rPr lang="en-GB" sz="2600" kern="100" dirty="0">
                <a:solidFill>
                  <a:schemeClr val="bg1"/>
                </a:solidFill>
                <a:effectLst/>
                <a:latin typeface="+mn-lt"/>
                <a:ea typeface="Aptos" panose="020B0004020202020204" pitchFamily="34" charset="0"/>
                <a:cs typeface="Times New Roman" panose="02020603050405020304" pitchFamily="18" charset="0"/>
              </a:rPr>
              <a:t>so that you, your children and their children after them may fear the Lord your God as long as you live by keeping all his decrees and commands that I give you, and so that you may enjoy long life.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3</a:t>
            </a:r>
            <a:r>
              <a:rPr lang="en-GB" sz="2600" kern="100" dirty="0">
                <a:solidFill>
                  <a:schemeClr val="bg1"/>
                </a:solidFill>
                <a:effectLst/>
                <a:latin typeface="+mn-lt"/>
                <a:ea typeface="Aptos" panose="020B0004020202020204" pitchFamily="34" charset="0"/>
                <a:cs typeface="Times New Roman" panose="02020603050405020304" pitchFamily="18" charset="0"/>
              </a:rPr>
              <a:t>Hear, Israel, and be careful to obey so that it may go well with you and that you may increase greatly in a land flowing with milk and honey, just as the Lord, the God of your ancestors, promised you.</a:t>
            </a:r>
          </a:p>
          <a:p>
            <a:pPr algn="ctr">
              <a:buNone/>
            </a:pP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4</a:t>
            </a:r>
            <a:r>
              <a:rPr lang="en-GB" sz="2600" kern="100" dirty="0">
                <a:solidFill>
                  <a:schemeClr val="bg1"/>
                </a:solidFill>
                <a:effectLst/>
                <a:latin typeface="+mn-lt"/>
                <a:ea typeface="Aptos" panose="020B0004020202020204" pitchFamily="34" charset="0"/>
                <a:cs typeface="Times New Roman" panose="02020603050405020304" pitchFamily="18" charset="0"/>
              </a:rPr>
              <a:t>Hear, O Israel: The Lord our God, the Lord is one. </a:t>
            </a:r>
            <a:r>
              <a:rPr lang="en-GB" sz="2600" b="1" i="1" u="sng" kern="100" baseline="30000" dirty="0">
                <a:solidFill>
                  <a:schemeClr val="bg1"/>
                </a:solidFill>
                <a:effectLst/>
                <a:latin typeface="+mn-lt"/>
                <a:ea typeface="Aptos" panose="020B0004020202020204" pitchFamily="34" charset="0"/>
                <a:cs typeface="Times New Roman" panose="02020603050405020304" pitchFamily="18" charset="0"/>
                <a:hlinkClick r:id="rId7" tooltip="Or The LORD our God is one LORD; or The LORD is our God, the LORD is one; or The LORD is our God, the LORD alone">
                  <a:extLst>
                    <a:ext uri="{A12FA001-AC4F-418D-AE19-62706E023703}">
                      <ahyp:hlinkClr xmlns:ahyp="http://schemas.microsoft.com/office/drawing/2018/hyperlinkcolor" val="tx"/>
                    </a:ext>
                  </a:extLst>
                </a:hlinkClick>
              </a:rPr>
              <a:t>a</a:t>
            </a:r>
            <a:r>
              <a:rPr lang="en-GB" sz="2600" kern="100" dirty="0">
                <a:solidFill>
                  <a:schemeClr val="bg1"/>
                </a:solidFill>
                <a:effectLst/>
                <a:latin typeface="+mn-lt"/>
                <a:ea typeface="Aptos" panose="020B0004020202020204" pitchFamily="34" charset="0"/>
                <a:cs typeface="Times New Roman" panose="02020603050405020304" pitchFamily="18" charset="0"/>
              </a:rPr>
              <a:t>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5</a:t>
            </a:r>
            <a:r>
              <a:rPr lang="en-GB" sz="2600" kern="100" dirty="0">
                <a:solidFill>
                  <a:schemeClr val="bg1"/>
                </a:solidFill>
                <a:effectLst/>
                <a:latin typeface="+mn-lt"/>
                <a:ea typeface="Aptos" panose="020B0004020202020204" pitchFamily="34" charset="0"/>
                <a:cs typeface="Times New Roman" panose="02020603050405020304" pitchFamily="18" charset="0"/>
              </a:rPr>
              <a:t>Love the Lord your God with all your heart and with all your soul and with all your strength.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6</a:t>
            </a:r>
            <a:r>
              <a:rPr lang="en-GB" sz="2600" kern="100" dirty="0">
                <a:solidFill>
                  <a:schemeClr val="bg1"/>
                </a:solidFill>
                <a:effectLst/>
                <a:latin typeface="+mn-lt"/>
                <a:ea typeface="Aptos" panose="020B0004020202020204" pitchFamily="34" charset="0"/>
                <a:cs typeface="Times New Roman" panose="02020603050405020304" pitchFamily="18" charset="0"/>
              </a:rPr>
              <a:t>These commandments that I give you today are to be on your hearts.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7</a:t>
            </a:r>
            <a:r>
              <a:rPr lang="en-GB" sz="2600" kern="100" dirty="0">
                <a:solidFill>
                  <a:schemeClr val="bg1"/>
                </a:solidFill>
                <a:effectLst/>
                <a:latin typeface="+mn-lt"/>
                <a:ea typeface="Aptos" panose="020B0004020202020204" pitchFamily="34" charset="0"/>
                <a:cs typeface="Times New Roman" panose="02020603050405020304" pitchFamily="18" charset="0"/>
              </a:rPr>
              <a:t>Impress them on your children. Talk about them when you sit at home and when you walk along the road, when you lie down and when you get up.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8</a:t>
            </a:r>
            <a:r>
              <a:rPr lang="en-GB" sz="2600" kern="100" dirty="0">
                <a:solidFill>
                  <a:schemeClr val="bg1"/>
                </a:solidFill>
                <a:effectLst/>
                <a:latin typeface="+mn-lt"/>
                <a:ea typeface="Aptos" panose="020B0004020202020204" pitchFamily="34" charset="0"/>
                <a:cs typeface="Times New Roman" panose="02020603050405020304" pitchFamily="18" charset="0"/>
              </a:rPr>
              <a:t>Tie them as symbols on your hands and bind them on your foreheads. </a:t>
            </a:r>
            <a:r>
              <a:rPr lang="en-GB" sz="2600" b="1" u="sng" kern="100" dirty="0">
                <a:solidFill>
                  <a:schemeClr val="bg1"/>
                </a:solidFill>
                <a:effectLst/>
                <a:latin typeface="+mn-lt"/>
                <a:ea typeface="Aptos" panose="020B00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9</a:t>
            </a:r>
            <a:r>
              <a:rPr lang="en-GB" sz="2600" kern="100" dirty="0">
                <a:solidFill>
                  <a:schemeClr val="bg1"/>
                </a:solidFill>
                <a:effectLst/>
                <a:latin typeface="+mn-lt"/>
                <a:ea typeface="Aptos" panose="020B0004020202020204" pitchFamily="34" charset="0"/>
                <a:cs typeface="Times New Roman" panose="02020603050405020304" pitchFamily="18" charset="0"/>
              </a:rPr>
              <a:t>Write them on the doorframes of your houses and on your gates.</a:t>
            </a:r>
          </a:p>
        </p:txBody>
      </p:sp>
      <p:sp>
        <p:nvSpPr>
          <p:cNvPr id="6" name="Rectangle 5">
            <a:extLst>
              <a:ext uri="{FF2B5EF4-FFF2-40B4-BE49-F238E27FC236}">
                <a16:creationId xmlns:a16="http://schemas.microsoft.com/office/drawing/2014/main" id="{56808736-9726-6623-E662-A08E6886BAB1}"/>
              </a:ext>
            </a:extLst>
          </p:cNvPr>
          <p:cNvSpPr/>
          <p:nvPr/>
        </p:nvSpPr>
        <p:spPr>
          <a:xfrm>
            <a:off x="4164981" y="1666224"/>
            <a:ext cx="6049536" cy="41905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ACD424F-F75A-8D2A-1BA9-928C4B11EDBB}"/>
              </a:ext>
            </a:extLst>
          </p:cNvPr>
          <p:cNvSpPr/>
          <p:nvPr/>
        </p:nvSpPr>
        <p:spPr>
          <a:xfrm>
            <a:off x="9409770" y="4875824"/>
            <a:ext cx="2488582" cy="3159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8674417-3192-4CBF-DE65-B95D4B578BDE}"/>
              </a:ext>
            </a:extLst>
          </p:cNvPr>
          <p:cNvSpPr/>
          <p:nvPr/>
        </p:nvSpPr>
        <p:spPr>
          <a:xfrm>
            <a:off x="808463" y="5207619"/>
            <a:ext cx="2581508" cy="37914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602CD50-E609-96E7-31E1-C4AA2FEA2D72}"/>
              </a:ext>
            </a:extLst>
          </p:cNvPr>
          <p:cNvSpPr/>
          <p:nvPr/>
        </p:nvSpPr>
        <p:spPr>
          <a:xfrm>
            <a:off x="3226418" y="2841701"/>
            <a:ext cx="2968083" cy="379142"/>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8445AD2-0F69-BE4B-1044-9E16B87D2AD8}"/>
              </a:ext>
            </a:extLst>
          </p:cNvPr>
          <p:cNvSpPr/>
          <p:nvPr/>
        </p:nvSpPr>
        <p:spPr>
          <a:xfrm>
            <a:off x="7958253" y="2841701"/>
            <a:ext cx="3092605" cy="379142"/>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D5042FD-449D-D034-AE50-EF5ADF7FF37D}"/>
              </a:ext>
            </a:extLst>
          </p:cNvPr>
          <p:cNvSpPr/>
          <p:nvPr/>
        </p:nvSpPr>
        <p:spPr>
          <a:xfrm>
            <a:off x="5638800" y="2410521"/>
            <a:ext cx="2077844" cy="419054"/>
          </a:xfrm>
          <a:prstGeom prst="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2561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A5E3B0-66C3-8289-AEC7-CE64BA6825DD}"/>
              </a:ext>
            </a:extLst>
          </p:cNvPr>
          <p:cNvPicPr>
            <a:picLocks noChangeAspect="1"/>
          </p:cNvPicPr>
          <p:nvPr/>
        </p:nvPicPr>
        <p:blipFill>
          <a:blip r:embed="rId3"/>
          <a:stretch>
            <a:fillRect/>
          </a:stretch>
        </p:blipFill>
        <p:spPr>
          <a:xfrm>
            <a:off x="2343833" y="0"/>
            <a:ext cx="7504334" cy="6858000"/>
          </a:xfrm>
          <a:prstGeom prst="rect">
            <a:avLst/>
          </a:prstGeom>
        </p:spPr>
      </p:pic>
    </p:spTree>
    <p:extLst>
      <p:ext uri="{BB962C8B-B14F-4D97-AF65-F5344CB8AC3E}">
        <p14:creationId xmlns:p14="http://schemas.microsoft.com/office/powerpoint/2010/main" val="3734236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e Chosen Review: A Transformative, Engrossing, and Hopeful Series! - TV  Fanatic">
            <a:extLst>
              <a:ext uri="{FF2B5EF4-FFF2-40B4-BE49-F238E27FC236}">
                <a16:creationId xmlns:a16="http://schemas.microsoft.com/office/drawing/2014/main" id="{2429FF67-201A-EDCC-FB13-99ECE63192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57" r="3957"/>
          <a:stretch/>
        </p:blipFill>
        <p:spPr bwMode="auto">
          <a:xfrm>
            <a:off x="5903088" y="524107"/>
            <a:ext cx="6288912" cy="53414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C727F9B-34D4-FC7F-EAA6-60E73582E32C}"/>
              </a:ext>
            </a:extLst>
          </p:cNvPr>
          <p:cNvSpPr txBox="1"/>
          <p:nvPr/>
        </p:nvSpPr>
        <p:spPr>
          <a:xfrm>
            <a:off x="55703" y="410369"/>
            <a:ext cx="5779610" cy="4154361"/>
          </a:xfrm>
          <a:prstGeom prst="rect">
            <a:avLst/>
          </a:prstGeom>
        </p:spPr>
        <p:txBody>
          <a:bodyPr vert="horz" lIns="91440" tIns="45720" rIns="91440" bIns="45720" rtlCol="0">
            <a:noAutofit/>
          </a:bodyPr>
          <a:lstStyle/>
          <a:p>
            <a:pPr marL="228600">
              <a:lnSpc>
                <a:spcPct val="90000"/>
              </a:lnSpc>
              <a:spcBef>
                <a:spcPts val="0"/>
              </a:spcBef>
              <a:spcAft>
                <a:spcPts val="600"/>
              </a:spcAft>
            </a:pPr>
            <a:r>
              <a:rPr lang="en-US" sz="2800" b="0" i="0" u="none" strike="noStrike" dirty="0">
                <a:effectLst/>
              </a:rPr>
              <a:t>John 4:29-30, 42</a:t>
            </a:r>
          </a:p>
          <a:p>
            <a:pPr marL="228600">
              <a:lnSpc>
                <a:spcPct val="90000"/>
              </a:lnSpc>
              <a:spcBef>
                <a:spcPts val="0"/>
              </a:spcBef>
              <a:spcAft>
                <a:spcPts val="600"/>
              </a:spcAft>
            </a:pPr>
            <a:r>
              <a:rPr lang="en-US" sz="2800" b="0" i="0" u="none" strike="noStrike" dirty="0">
                <a:effectLst/>
              </a:rPr>
              <a:t>“</a:t>
            </a:r>
            <a:r>
              <a:rPr lang="en-US" sz="2800" b="1" i="0" u="none" strike="noStrike" dirty="0">
                <a:effectLst/>
              </a:rPr>
              <a:t>Come, see a man </a:t>
            </a:r>
            <a:r>
              <a:rPr lang="en-US" sz="2800" b="0" i="0" u="none" strike="noStrike" dirty="0">
                <a:effectLst/>
              </a:rPr>
              <a:t>who told me everything I ever did. Could this be the Messiah?” They came out of the town and made their way toward him.</a:t>
            </a:r>
          </a:p>
          <a:p>
            <a:pPr marL="457200" indent="-228600">
              <a:lnSpc>
                <a:spcPct val="90000"/>
              </a:lnSpc>
              <a:spcBef>
                <a:spcPts val="0"/>
              </a:spcBef>
              <a:spcAft>
                <a:spcPts val="600"/>
              </a:spcAft>
              <a:buFont typeface="Arial" panose="020B0604020202020204" pitchFamily="34" charset="0"/>
              <a:buChar char="•"/>
            </a:pPr>
            <a:endParaRPr lang="en-US" sz="2800" b="0" i="0" u="none" strike="noStrike" dirty="0">
              <a:effectLst/>
            </a:endParaRPr>
          </a:p>
          <a:p>
            <a:pPr marL="228600">
              <a:lnSpc>
                <a:spcPct val="90000"/>
              </a:lnSpc>
              <a:spcBef>
                <a:spcPts val="0"/>
              </a:spcBef>
              <a:spcAft>
                <a:spcPts val="600"/>
              </a:spcAft>
            </a:pPr>
            <a:r>
              <a:rPr lang="en-US" sz="2800" b="0" i="0" u="none" strike="noStrike" dirty="0">
                <a:effectLst/>
              </a:rPr>
              <a:t>They said to the woman, </a:t>
            </a:r>
            <a:r>
              <a:rPr lang="en-US" sz="2800" i="0" u="none" strike="noStrike" dirty="0">
                <a:effectLst/>
              </a:rPr>
              <a:t>“</a:t>
            </a:r>
            <a:r>
              <a:rPr lang="en-US" sz="2800" i="1" u="none" strike="noStrike" dirty="0">
                <a:effectLst/>
              </a:rPr>
              <a:t>We no longer believe just because of what you said; </a:t>
            </a:r>
            <a:r>
              <a:rPr lang="en-US" sz="2800" b="1" i="1" u="none" strike="noStrike" dirty="0">
                <a:effectLst/>
              </a:rPr>
              <a:t>now we have heard for ourselves</a:t>
            </a:r>
            <a:r>
              <a:rPr lang="en-US" sz="2800" b="0" i="0" u="none" strike="noStrike" dirty="0">
                <a:effectLst/>
              </a:rPr>
              <a:t>, and we know that this man really is the Savior of the world.”</a:t>
            </a:r>
            <a:endParaRPr lang="en-US" sz="2800" dirty="0"/>
          </a:p>
        </p:txBody>
      </p:sp>
    </p:spTree>
    <p:extLst>
      <p:ext uri="{BB962C8B-B14F-4D97-AF65-F5344CB8AC3E}">
        <p14:creationId xmlns:p14="http://schemas.microsoft.com/office/powerpoint/2010/main" val="2314674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226"/>
        <p:cNvGrpSpPr/>
        <p:nvPr/>
      </p:nvGrpSpPr>
      <p:grpSpPr>
        <a:xfrm>
          <a:off x="0" y="0"/>
          <a:ext cx="0" cy="0"/>
          <a:chOff x="0" y="0"/>
          <a:chExt cx="0" cy="0"/>
        </a:xfrm>
      </p:grpSpPr>
      <p:pic>
        <p:nvPicPr>
          <p:cNvPr id="228" name="Google Shape;228;p18" descr="The lonely boy by Kiyoshj2810 on DeviantArt"/>
          <p:cNvPicPr preferRelativeResize="0"/>
          <p:nvPr/>
        </p:nvPicPr>
        <p:blipFill rotWithShape="1">
          <a:blip r:embed="rId3">
            <a:alphaModFix/>
          </a:blip>
          <a:srcRect/>
          <a:stretch/>
        </p:blipFill>
        <p:spPr>
          <a:xfrm>
            <a:off x="267281" y="171782"/>
            <a:ext cx="4920803" cy="4920803"/>
          </a:xfrm>
          <a:prstGeom prst="rect">
            <a:avLst/>
          </a:prstGeom>
          <a:noFill/>
          <a:ln>
            <a:noFill/>
          </a:ln>
        </p:spPr>
      </p:pic>
      <p:grpSp>
        <p:nvGrpSpPr>
          <p:cNvPr id="2" name="Group 1">
            <a:extLst>
              <a:ext uri="{FF2B5EF4-FFF2-40B4-BE49-F238E27FC236}">
                <a16:creationId xmlns:a16="http://schemas.microsoft.com/office/drawing/2014/main" id="{5CF97F98-815E-044B-458B-FC332F68FF9D}"/>
              </a:ext>
            </a:extLst>
          </p:cNvPr>
          <p:cNvGrpSpPr/>
          <p:nvPr/>
        </p:nvGrpSpPr>
        <p:grpSpPr>
          <a:xfrm>
            <a:off x="56707" y="4502887"/>
            <a:ext cx="11934026" cy="2355113"/>
            <a:chOff x="56707" y="4502887"/>
            <a:chExt cx="11934026" cy="2355113"/>
          </a:xfrm>
        </p:grpSpPr>
        <p:pic>
          <p:nvPicPr>
            <p:cNvPr id="229" name="Google Shape;229;p18" descr="Set of letters firework o Royalty Free Vector Image"/>
            <p:cNvPicPr preferRelativeResize="0"/>
            <p:nvPr/>
          </p:nvPicPr>
          <p:blipFill rotWithShape="1">
            <a:blip r:embed="rId4">
              <a:alphaModFix/>
            </a:blip>
            <a:srcRect l="60723" t="30465" b="18295"/>
            <a:stretch/>
          </p:blipFill>
          <p:spPr>
            <a:xfrm>
              <a:off x="1927846" y="5351795"/>
              <a:ext cx="1480048" cy="1506205"/>
            </a:xfrm>
            <a:prstGeom prst="rect">
              <a:avLst/>
            </a:prstGeom>
            <a:noFill/>
            <a:ln>
              <a:noFill/>
            </a:ln>
          </p:spPr>
        </p:pic>
        <p:pic>
          <p:nvPicPr>
            <p:cNvPr id="230" name="Google Shape;230;p18" descr="Set of letters firework n Royalty Free Vector Image"/>
            <p:cNvPicPr preferRelativeResize="0"/>
            <p:nvPr/>
          </p:nvPicPr>
          <p:blipFill rotWithShape="1">
            <a:blip r:embed="rId5">
              <a:alphaModFix/>
            </a:blip>
            <a:srcRect l="59210" t="26667" b="16434"/>
            <a:stretch/>
          </p:blipFill>
          <p:spPr>
            <a:xfrm>
              <a:off x="3407894" y="5305646"/>
              <a:ext cx="1349934" cy="1468911"/>
            </a:xfrm>
            <a:prstGeom prst="rect">
              <a:avLst/>
            </a:prstGeom>
            <a:noFill/>
            <a:ln>
              <a:noFill/>
            </a:ln>
          </p:spPr>
        </p:pic>
        <p:pic>
          <p:nvPicPr>
            <p:cNvPr id="232" name="Google Shape;232;p18" descr="Set of letters firework w Royalty Free Vector Image"/>
            <p:cNvPicPr preferRelativeResize="0"/>
            <p:nvPr/>
          </p:nvPicPr>
          <p:blipFill rotWithShape="1">
            <a:blip r:embed="rId6">
              <a:alphaModFix/>
            </a:blip>
            <a:srcRect l="57760" t="32248" b="26589"/>
            <a:stretch/>
          </p:blipFill>
          <p:spPr>
            <a:xfrm>
              <a:off x="56707" y="5273881"/>
              <a:ext cx="1974112" cy="1500676"/>
            </a:xfrm>
            <a:prstGeom prst="rect">
              <a:avLst/>
            </a:prstGeom>
            <a:noFill/>
            <a:ln>
              <a:noFill/>
            </a:ln>
          </p:spPr>
        </p:pic>
        <p:pic>
          <p:nvPicPr>
            <p:cNvPr id="233" name="Google Shape;233;p18" descr="Set of letters firework e Royalty Free Vector Image"/>
            <p:cNvPicPr preferRelativeResize="0"/>
            <p:nvPr/>
          </p:nvPicPr>
          <p:blipFill rotWithShape="1">
            <a:blip r:embed="rId7">
              <a:alphaModFix/>
            </a:blip>
            <a:srcRect l="55202" t="28247" b="13954"/>
            <a:stretch/>
          </p:blipFill>
          <p:spPr>
            <a:xfrm>
              <a:off x="6251645" y="5375834"/>
              <a:ext cx="1320010" cy="1328533"/>
            </a:xfrm>
            <a:prstGeom prst="rect">
              <a:avLst/>
            </a:prstGeom>
            <a:noFill/>
            <a:ln>
              <a:noFill/>
            </a:ln>
          </p:spPr>
        </p:pic>
        <p:pic>
          <p:nvPicPr>
            <p:cNvPr id="234" name="Google Shape;234;p18" descr="Set of letters firework r Royalty Free Vector Image"/>
            <p:cNvPicPr preferRelativeResize="0"/>
            <p:nvPr/>
          </p:nvPicPr>
          <p:blipFill rotWithShape="1">
            <a:blip r:embed="rId8">
              <a:alphaModFix/>
            </a:blip>
            <a:srcRect l="61570" t="27442" b="13644"/>
            <a:stretch/>
          </p:blipFill>
          <p:spPr>
            <a:xfrm>
              <a:off x="7720273" y="5305646"/>
              <a:ext cx="1171253" cy="1400666"/>
            </a:xfrm>
            <a:prstGeom prst="rect">
              <a:avLst/>
            </a:prstGeom>
            <a:noFill/>
            <a:ln>
              <a:noFill/>
            </a:ln>
          </p:spPr>
        </p:pic>
        <p:pic>
          <p:nvPicPr>
            <p:cNvPr id="235" name="Google Shape;235;p18" descr="Set of letters firework f Royalty Free Vector Image"/>
            <p:cNvPicPr preferRelativeResize="0"/>
            <p:nvPr/>
          </p:nvPicPr>
          <p:blipFill rotWithShape="1">
            <a:blip r:embed="rId9">
              <a:alphaModFix/>
            </a:blip>
            <a:srcRect l="55202" t="3876" b="13101"/>
            <a:stretch/>
          </p:blipFill>
          <p:spPr>
            <a:xfrm>
              <a:off x="8848781" y="4642842"/>
              <a:ext cx="1374204" cy="1986660"/>
            </a:xfrm>
            <a:prstGeom prst="rect">
              <a:avLst/>
            </a:prstGeom>
            <a:noFill/>
            <a:ln>
              <a:noFill/>
            </a:ln>
          </p:spPr>
        </p:pic>
        <p:pic>
          <p:nvPicPr>
            <p:cNvPr id="236" name="Google Shape;236;p18" descr="Set of letters firework u Royalty Free Vector Image"/>
            <p:cNvPicPr preferRelativeResize="0"/>
            <p:nvPr/>
          </p:nvPicPr>
          <p:blipFill rotWithShape="1">
            <a:blip r:embed="rId10">
              <a:alphaModFix/>
            </a:blip>
            <a:srcRect l="62538" t="30698" b="20878"/>
            <a:stretch/>
          </p:blipFill>
          <p:spPr>
            <a:xfrm>
              <a:off x="10172514" y="5498831"/>
              <a:ext cx="1202153" cy="1212131"/>
            </a:xfrm>
            <a:prstGeom prst="rect">
              <a:avLst/>
            </a:prstGeom>
            <a:noFill/>
            <a:ln>
              <a:noFill/>
            </a:ln>
          </p:spPr>
        </p:pic>
        <p:pic>
          <p:nvPicPr>
            <p:cNvPr id="237" name="Google Shape;237;p18" descr="Set of letters firework l Royalty Free Vector Image"/>
            <p:cNvPicPr preferRelativeResize="0"/>
            <p:nvPr/>
          </p:nvPicPr>
          <p:blipFill rotWithShape="1">
            <a:blip r:embed="rId11">
              <a:alphaModFix/>
            </a:blip>
            <a:srcRect l="83204" b="8759"/>
            <a:stretch/>
          </p:blipFill>
          <p:spPr>
            <a:xfrm>
              <a:off x="11566905" y="4503580"/>
              <a:ext cx="423828" cy="2184990"/>
            </a:xfrm>
            <a:prstGeom prst="rect">
              <a:avLst/>
            </a:prstGeom>
            <a:noFill/>
            <a:ln>
              <a:noFill/>
            </a:ln>
          </p:spPr>
        </p:pic>
        <p:pic>
          <p:nvPicPr>
            <p:cNvPr id="238" name="Google Shape;238;p18" descr="Set of letters firework d Royalty Free Vector Image"/>
            <p:cNvPicPr preferRelativeResize="0"/>
            <p:nvPr/>
          </p:nvPicPr>
          <p:blipFill rotWithShape="1">
            <a:blip r:embed="rId12">
              <a:alphaModFix/>
            </a:blip>
            <a:srcRect l="61631" t="4031" b="14032"/>
            <a:stretch/>
          </p:blipFill>
          <p:spPr>
            <a:xfrm>
              <a:off x="4836238" y="4502887"/>
              <a:ext cx="1341026" cy="2233913"/>
            </a:xfrm>
            <a:prstGeom prst="rect">
              <a:avLst/>
            </a:prstGeom>
            <a:noFill/>
            <a:ln>
              <a:noFill/>
            </a:ln>
          </p:spPr>
        </p:pic>
      </p:grpSp>
      <p:pic>
        <p:nvPicPr>
          <p:cNvPr id="5" name="Picture 4" descr="The Chosen&quot; Jesus Loves the Little Children (TV Episode 2019) - Photos -  IMDb">
            <a:extLst>
              <a:ext uri="{FF2B5EF4-FFF2-40B4-BE49-F238E27FC236}">
                <a16:creationId xmlns:a16="http://schemas.microsoft.com/office/drawing/2014/main" id="{61945223-7DC5-8AC0-3A51-1738DAD00009}"/>
              </a:ext>
            </a:extLst>
          </p:cNvPr>
          <p:cNvPicPr>
            <a:picLocks noChangeAspect="1"/>
          </p:cNvPicPr>
          <p:nvPr/>
        </p:nvPicPr>
        <p:blipFill>
          <a:blip r:embed="rId13"/>
          <a:stretch>
            <a:fillRect/>
          </a:stretch>
        </p:blipFill>
        <p:spPr>
          <a:xfrm>
            <a:off x="6920057" y="106772"/>
            <a:ext cx="4454610" cy="44546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200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style.rotation</p:attrName>
                                        </p:attrNameLst>
                                      </p:cBhvr>
                                      <p:tavLst>
                                        <p:tav tm="0">
                                          <p:val>
                                            <p:fltVal val="720"/>
                                          </p:val>
                                        </p:tav>
                                        <p:tav tm="100000">
                                          <p:val>
                                            <p:fltVal val="0"/>
                                          </p:val>
                                        </p:tav>
                                      </p:tavLst>
                                    </p:anim>
                                    <p:anim calcmode="lin" valueType="num">
                                      <p:cBhvr>
                                        <p:cTn id="14" dur="2000" fill="hold"/>
                                        <p:tgtEl>
                                          <p:spTgt spid="2"/>
                                        </p:tgtEl>
                                        <p:attrNameLst>
                                          <p:attrName>ppt_h</p:attrName>
                                        </p:attrNameLst>
                                      </p:cBhvr>
                                      <p:tavLst>
                                        <p:tav tm="0">
                                          <p:val>
                                            <p:fltVal val="0"/>
                                          </p:val>
                                        </p:tav>
                                        <p:tav tm="100000">
                                          <p:val>
                                            <p:strVal val="#ppt_h"/>
                                          </p:val>
                                        </p:tav>
                                      </p:tavLst>
                                    </p:anim>
                                    <p:anim calcmode="lin" valueType="num">
                                      <p:cBhvr>
                                        <p:cTn id="15"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 name="Google Shape;337;p30" descr="A person holding a baby&#10;&#10;Description automatically generated">
            <a:extLst>
              <a:ext uri="{FF2B5EF4-FFF2-40B4-BE49-F238E27FC236}">
                <a16:creationId xmlns:a16="http://schemas.microsoft.com/office/drawing/2014/main" id="{7E085707-3472-0C3F-2BED-E873A6D501E2}"/>
              </a:ext>
            </a:extLst>
          </p:cNvPr>
          <p:cNvPicPr preferRelativeResize="0"/>
          <p:nvPr/>
        </p:nvPicPr>
        <p:blipFill rotWithShape="1">
          <a:blip r:embed="rId3">
            <a:alphaModFix/>
          </a:blip>
          <a:srcRect l="17297" t="-2" r="64529" b="77048"/>
          <a:stretch>
            <a:fillRect/>
          </a:stretch>
        </p:blipFill>
        <p:spPr>
          <a:xfrm>
            <a:off x="-1" y="-52086"/>
            <a:ext cx="5619509" cy="6910086"/>
          </a:xfrm>
          <a:prstGeom prst="rect">
            <a:avLst/>
          </a:prstGeom>
          <a:noFill/>
          <a:ln w="9525" cap="flat" cmpd="sng">
            <a:solidFill>
              <a:srgbClr val="78B2D8"/>
            </a:solidFill>
            <a:prstDash val="solid"/>
            <a:round/>
            <a:headEnd type="none" w="sm" len="sm"/>
            <a:tailEnd type="none" w="sm" len="sm"/>
          </a:ln>
        </p:spPr>
      </p:pic>
      <p:pic>
        <p:nvPicPr>
          <p:cNvPr id="331" name="Google Shape;331;p29" descr="A person holding a baby&#10;&#10;Description automatically generated"/>
          <p:cNvPicPr preferRelativeResize="0"/>
          <p:nvPr/>
        </p:nvPicPr>
        <p:blipFill rotWithShape="1">
          <a:blip r:embed="rId4">
            <a:alphaModFix/>
          </a:blip>
          <a:srcRect l="21737" r="28770"/>
          <a:stretch>
            <a:fillRect/>
          </a:stretch>
        </p:blipFill>
        <p:spPr>
          <a:xfrm>
            <a:off x="49117" y="0"/>
            <a:ext cx="4525702"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30" descr="A person holding a baby&#10;&#10;Description automatically generated"/>
          <p:cNvPicPr preferRelativeResize="0"/>
          <p:nvPr/>
        </p:nvPicPr>
        <p:blipFill rotWithShape="1">
          <a:blip r:embed="rId3">
            <a:alphaModFix/>
          </a:blip>
          <a:srcRect l="17677" r="20291"/>
          <a:stretch/>
        </p:blipFill>
        <p:spPr>
          <a:xfrm>
            <a:off x="22294" y="0"/>
            <a:ext cx="5672255" cy="6858000"/>
          </a:xfrm>
          <a:prstGeom prst="rect">
            <a:avLst/>
          </a:prstGeom>
          <a:noFill/>
          <a:ln w="9525" cap="flat" cmpd="sng">
            <a:solidFill>
              <a:srgbClr val="78B2D8"/>
            </a:solidFill>
            <a:prstDash val="solid"/>
            <a:round/>
            <a:headEnd type="none" w="sm" len="sm"/>
            <a:tailEnd type="none" w="sm" len="sm"/>
          </a:ln>
        </p:spPr>
      </p:pic>
      <p:sp>
        <p:nvSpPr>
          <p:cNvPr id="338" name="Google Shape;338;p30"/>
          <p:cNvSpPr txBox="1"/>
          <p:nvPr/>
        </p:nvSpPr>
        <p:spPr>
          <a:xfrm>
            <a:off x="5846513" y="115065"/>
            <a:ext cx="6095114" cy="63709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dirty="0">
                <a:solidFill>
                  <a:srgbClr val="001320"/>
                </a:solidFill>
                <a:latin typeface="Arial"/>
                <a:ea typeface="Arial"/>
                <a:cs typeface="Arial"/>
                <a:sym typeface="Arial"/>
              </a:rPr>
              <a:t>Ps 94:1-6</a:t>
            </a:r>
            <a:endParaRPr dirty="0"/>
          </a:p>
          <a:p>
            <a:pPr marL="0" marR="0" lvl="0" indent="0" algn="ctr" rtl="0">
              <a:spcBef>
                <a:spcPts val="0"/>
              </a:spcBef>
              <a:spcAft>
                <a:spcPts val="0"/>
              </a:spcAft>
              <a:buNone/>
            </a:pPr>
            <a:endParaRPr sz="2400" dirty="0">
              <a:solidFill>
                <a:srgbClr val="001320"/>
              </a:solidFill>
              <a:latin typeface="Arial"/>
              <a:ea typeface="Arial"/>
              <a:cs typeface="Arial"/>
              <a:sym typeface="Arial"/>
            </a:endParaRPr>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I will say of the </a:t>
            </a:r>
            <a:r>
              <a:rPr lang="en-GB" sz="2400" b="0" i="0" cap="small" dirty="0">
                <a:solidFill>
                  <a:srgbClr val="001320"/>
                </a:solidFill>
                <a:latin typeface="Arial"/>
                <a:ea typeface="Arial"/>
                <a:cs typeface="Arial"/>
                <a:sym typeface="Arial"/>
              </a:rPr>
              <a:t>Lord</a:t>
            </a:r>
            <a:r>
              <a:rPr lang="en-GB" sz="2400" b="0" i="0" dirty="0">
                <a:solidFill>
                  <a:srgbClr val="001320"/>
                </a:solidFill>
                <a:latin typeface="Arial"/>
                <a:ea typeface="Arial"/>
                <a:cs typeface="Arial"/>
                <a:sym typeface="Arial"/>
              </a:rPr>
              <a:t>, “He is my refuge and my fortress,</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my God, in whom I trust.”</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Surely he will save you</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from the fowler’s snare</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and from the deadly pestilence.</a:t>
            </a:r>
            <a:endParaRPr dirty="0"/>
          </a:p>
          <a:p>
            <a:pPr marL="0" marR="0" lvl="0" indent="0" algn="ctr" rtl="0">
              <a:spcBef>
                <a:spcPts val="0"/>
              </a:spcBef>
              <a:spcAft>
                <a:spcPts val="0"/>
              </a:spcAft>
              <a:buNone/>
            </a:pPr>
            <a:r>
              <a:rPr lang="en-GB" sz="2400" i="0" u="sng" dirty="0">
                <a:solidFill>
                  <a:srgbClr val="001320"/>
                </a:solidFill>
                <a:latin typeface="Arial"/>
                <a:ea typeface="Arial"/>
                <a:cs typeface="Arial"/>
                <a:sym typeface="Arial"/>
              </a:rPr>
              <a:t>He will cover you with his feathers,</a:t>
            </a:r>
            <a:endParaRPr dirty="0"/>
          </a:p>
          <a:p>
            <a:pPr marL="0" marR="0" lvl="0" indent="0" algn="ctr" rtl="0">
              <a:spcBef>
                <a:spcPts val="0"/>
              </a:spcBef>
              <a:spcAft>
                <a:spcPts val="0"/>
              </a:spcAft>
              <a:buNone/>
            </a:pPr>
            <a:r>
              <a:rPr lang="en-GB" sz="2400" i="0" u="sng" dirty="0">
                <a:solidFill>
                  <a:srgbClr val="001320"/>
                </a:solidFill>
                <a:latin typeface="Arial"/>
                <a:ea typeface="Arial"/>
                <a:cs typeface="Arial"/>
                <a:sym typeface="Arial"/>
              </a:rPr>
              <a:t>and under his wings you will find refuge</a:t>
            </a:r>
            <a:r>
              <a:rPr lang="en-GB" sz="2400" b="0" i="0" dirty="0">
                <a:solidFill>
                  <a:srgbClr val="001320"/>
                </a:solidFill>
                <a:latin typeface="Arial"/>
                <a:ea typeface="Arial"/>
                <a:cs typeface="Arial"/>
                <a:sym typeface="Arial"/>
              </a:rPr>
              <a:t>;</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his faithfulness will be your shield and rampart.</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You will not fear the terror of night,</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nor the arrow that flies by day,</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nor the pestilence that stalks in the darkness,</a:t>
            </a:r>
            <a:endParaRPr dirty="0"/>
          </a:p>
          <a:p>
            <a:pPr marL="0" marR="0" lvl="0" indent="0" algn="ctr" rtl="0">
              <a:spcBef>
                <a:spcPts val="0"/>
              </a:spcBef>
              <a:spcAft>
                <a:spcPts val="0"/>
              </a:spcAft>
              <a:buNone/>
            </a:pPr>
            <a:r>
              <a:rPr lang="en-GB" sz="2400" b="0" i="0" dirty="0">
                <a:solidFill>
                  <a:srgbClr val="001320"/>
                </a:solidFill>
                <a:latin typeface="Arial"/>
                <a:ea typeface="Arial"/>
                <a:cs typeface="Arial"/>
                <a:sym typeface="Arial"/>
              </a:rPr>
              <a:t>nor the plague that destroys at midday.</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36ED3-209D-84E6-3F0B-9A897BE496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EB1BE-AC64-592D-8D87-BBBE5F3091BF}"/>
              </a:ext>
            </a:extLst>
          </p:cNvPr>
          <p:cNvSpPr>
            <a:spLocks noGrp="1"/>
          </p:cNvSpPr>
          <p:nvPr>
            <p:ph type="title"/>
          </p:nvPr>
        </p:nvSpPr>
        <p:spPr/>
        <p:txBody>
          <a:bodyPr/>
          <a:lstStyle/>
          <a:p>
            <a:pPr algn="ctr"/>
            <a:r>
              <a:rPr lang="en-GB" dirty="0"/>
              <a:t>Charge to the Church</a:t>
            </a:r>
          </a:p>
        </p:txBody>
      </p:sp>
      <p:sp>
        <p:nvSpPr>
          <p:cNvPr id="3" name="Content Placeholder 2">
            <a:extLst>
              <a:ext uri="{FF2B5EF4-FFF2-40B4-BE49-F238E27FC236}">
                <a16:creationId xmlns:a16="http://schemas.microsoft.com/office/drawing/2014/main" id="{BD97ACB9-E05A-3AE8-2C0B-BDB6C47E7127}"/>
              </a:ext>
            </a:extLst>
          </p:cNvPr>
          <p:cNvSpPr>
            <a:spLocks noGrp="1"/>
          </p:cNvSpPr>
          <p:nvPr>
            <p:ph idx="1"/>
          </p:nvPr>
        </p:nvSpPr>
        <p:spPr/>
        <p:txBody>
          <a:bodyPr/>
          <a:lstStyle/>
          <a:p>
            <a:r>
              <a:rPr lang="en-GB" dirty="0"/>
              <a:t>Wrap around family</a:t>
            </a:r>
          </a:p>
          <a:p>
            <a:pPr lvl="1"/>
            <a:r>
              <a:rPr lang="en-GB" dirty="0"/>
              <a:t>Encouraging parents</a:t>
            </a:r>
          </a:p>
          <a:p>
            <a:pPr lvl="1"/>
            <a:r>
              <a:rPr lang="en-GB" dirty="0"/>
              <a:t>Aunt/Uncle to children</a:t>
            </a:r>
          </a:p>
        </p:txBody>
      </p:sp>
    </p:spTree>
    <p:extLst>
      <p:ext uri="{BB962C8B-B14F-4D97-AF65-F5344CB8AC3E}">
        <p14:creationId xmlns:p14="http://schemas.microsoft.com/office/powerpoint/2010/main" val="1261531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F90A7C7E-09C6-83EC-7AA1-B5FE49B73B05}"/>
            </a:ext>
          </a:extLst>
        </p:cNvPr>
        <p:cNvGrpSpPr/>
        <p:nvPr/>
      </p:nvGrpSpPr>
      <p:grpSpPr>
        <a:xfrm>
          <a:off x="0" y="0"/>
          <a:ext cx="0" cy="0"/>
          <a:chOff x="0" y="0"/>
          <a:chExt cx="0" cy="0"/>
        </a:xfrm>
      </p:grpSpPr>
      <p:sp>
        <p:nvSpPr>
          <p:cNvPr id="110" name="Google Shape;110;p3">
            <a:extLst>
              <a:ext uri="{FF2B5EF4-FFF2-40B4-BE49-F238E27FC236}">
                <a16:creationId xmlns:a16="http://schemas.microsoft.com/office/drawing/2014/main" id="{0F613B5C-7E63-8786-3C37-B87CFF31004F}"/>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GB"/>
              <a:t>Parental Fails</a:t>
            </a:r>
            <a:endParaRPr/>
          </a:p>
        </p:txBody>
      </p:sp>
      <p:pic>
        <p:nvPicPr>
          <p:cNvPr id="111" name="Google Shape;111;p3" descr="Parents Are Posting Their Most Epic Fails, And It's Hilarious | Bored Panda">
            <a:extLst>
              <a:ext uri="{FF2B5EF4-FFF2-40B4-BE49-F238E27FC236}">
                <a16:creationId xmlns:a16="http://schemas.microsoft.com/office/drawing/2014/main" id="{0CFC7BBA-4317-2C7B-D8A1-6D87C3CF6D46}"/>
              </a:ext>
            </a:extLst>
          </p:cNvPr>
          <p:cNvPicPr preferRelativeResize="0"/>
          <p:nvPr/>
        </p:nvPicPr>
        <p:blipFill rotWithShape="1">
          <a:blip r:embed="rId3">
            <a:alphaModFix/>
          </a:blip>
          <a:srcRect l="50022"/>
          <a:stretch/>
        </p:blipFill>
        <p:spPr>
          <a:xfrm>
            <a:off x="91634" y="1619168"/>
            <a:ext cx="4067857" cy="4271948"/>
          </a:xfrm>
          <a:prstGeom prst="rect">
            <a:avLst/>
          </a:prstGeom>
          <a:noFill/>
          <a:ln>
            <a:noFill/>
          </a:ln>
        </p:spPr>
      </p:pic>
      <p:pic>
        <p:nvPicPr>
          <p:cNvPr id="112" name="Google Shape;112;p3" descr="Parents Are Posting Their Most Epic Fails, And It's Impossible Not To Laugh  | DeMilked">
            <a:extLst>
              <a:ext uri="{FF2B5EF4-FFF2-40B4-BE49-F238E27FC236}">
                <a16:creationId xmlns:a16="http://schemas.microsoft.com/office/drawing/2014/main" id="{53FA9847-D6EE-4477-3B62-FCD2FE500AED}"/>
              </a:ext>
            </a:extLst>
          </p:cNvPr>
          <p:cNvPicPr preferRelativeResize="0"/>
          <p:nvPr/>
        </p:nvPicPr>
        <p:blipFill rotWithShape="1">
          <a:blip r:embed="rId4">
            <a:alphaModFix/>
          </a:blip>
          <a:srcRect/>
          <a:stretch/>
        </p:blipFill>
        <p:spPr>
          <a:xfrm>
            <a:off x="4314880" y="1690688"/>
            <a:ext cx="3562240" cy="4271948"/>
          </a:xfrm>
          <a:prstGeom prst="rect">
            <a:avLst/>
          </a:prstGeom>
          <a:noFill/>
          <a:ln>
            <a:noFill/>
          </a:ln>
        </p:spPr>
      </p:pic>
    </p:spTree>
    <p:extLst>
      <p:ext uri="{BB962C8B-B14F-4D97-AF65-F5344CB8AC3E}">
        <p14:creationId xmlns:p14="http://schemas.microsoft.com/office/powerpoint/2010/main" val="183516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500"/>
                                        <p:tgtEl>
                                          <p:spTgt spid="11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2"/>
                                        </p:tgtEl>
                                        <p:attrNameLst>
                                          <p:attrName>style.visibility</p:attrName>
                                        </p:attrNameLst>
                                      </p:cBhvr>
                                      <p:to>
                                        <p:strVal val="visible"/>
                                      </p:to>
                                    </p:set>
                                    <p:anim calcmode="lin" valueType="num">
                                      <p:cBhvr additive="base">
                                        <p:cTn id="12" dur="500"/>
                                        <p:tgtEl>
                                          <p:spTgt spid="1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It takes a Village to Raise a Child - Personalised Plaque | PEGGY | Pure  Essence Greetings">
            <a:extLst>
              <a:ext uri="{FF2B5EF4-FFF2-40B4-BE49-F238E27FC236}">
                <a16:creationId xmlns:a16="http://schemas.microsoft.com/office/drawing/2014/main" id="{F1B7A803-814B-73EC-C615-67C3B361A1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52" r="1044" b="2"/>
          <a:stretch/>
        </p:blipFill>
        <p:spPr bwMode="auto">
          <a:xfrm>
            <a:off x="2575933" y="8818"/>
            <a:ext cx="7025268" cy="685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818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6ED6E2AB-AEBA-27F7-B010-A136E01E41BF}"/>
              </a:ext>
            </a:extLst>
          </p:cNvPr>
          <p:cNvSpPr/>
          <p:nvPr/>
        </p:nvSpPr>
        <p:spPr>
          <a:xfrm>
            <a:off x="5277319" y="2979080"/>
            <a:ext cx="1633348" cy="1477483"/>
          </a:xfrm>
          <a:prstGeom prst="ellipse">
            <a:avLst/>
          </a:prstGeom>
          <a:solidFill>
            <a:srgbClr val="FF0000">
              <a:alpha val="3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85BBD02-3048-A964-B987-784BD37CD565}"/>
              </a:ext>
            </a:extLst>
          </p:cNvPr>
          <p:cNvSpPr txBox="1"/>
          <p:nvPr/>
        </p:nvSpPr>
        <p:spPr>
          <a:xfrm>
            <a:off x="5164741" y="2982091"/>
            <a:ext cx="1896102" cy="1384995"/>
          </a:xfrm>
          <a:prstGeom prst="rect">
            <a:avLst/>
          </a:prstGeom>
          <a:noFill/>
        </p:spPr>
        <p:txBody>
          <a:bodyPr wrap="square" rtlCol="0">
            <a:spAutoFit/>
          </a:bodyPr>
          <a:lstStyle/>
          <a:p>
            <a:pPr algn="ctr"/>
            <a:r>
              <a:rPr lang="en-GB" sz="2800" dirty="0"/>
              <a:t>God-connected child</a:t>
            </a:r>
          </a:p>
        </p:txBody>
      </p:sp>
    </p:spTree>
    <p:extLst>
      <p:ext uri="{BB962C8B-B14F-4D97-AF65-F5344CB8AC3E}">
        <p14:creationId xmlns:p14="http://schemas.microsoft.com/office/powerpoint/2010/main" val="246371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EB758-DD9D-B28D-64AB-D5C4D3F2C68D}"/>
            </a:ext>
          </a:extLst>
        </p:cNvPr>
        <p:cNvGrpSpPr/>
        <p:nvPr/>
      </p:nvGrpSpPr>
      <p:grpSpPr>
        <a:xfrm>
          <a:off x="0" y="0"/>
          <a:ext cx="0" cy="0"/>
          <a:chOff x="0" y="0"/>
          <a:chExt cx="0" cy="0"/>
        </a:xfrm>
      </p:grpSpPr>
      <p:sp>
        <p:nvSpPr>
          <p:cNvPr id="12" name="Oval 11">
            <a:extLst>
              <a:ext uri="{FF2B5EF4-FFF2-40B4-BE49-F238E27FC236}">
                <a16:creationId xmlns:a16="http://schemas.microsoft.com/office/drawing/2014/main" id="{33D31C6F-1724-A12E-7F1D-61A76993B28C}"/>
              </a:ext>
            </a:extLst>
          </p:cNvPr>
          <p:cNvSpPr/>
          <p:nvPr/>
        </p:nvSpPr>
        <p:spPr>
          <a:xfrm>
            <a:off x="4541795" y="2257654"/>
            <a:ext cx="3104397" cy="2665266"/>
          </a:xfrm>
          <a:prstGeom prst="ellipse">
            <a:avLst/>
          </a:prstGeom>
          <a:solidFill>
            <a:schemeClr val="accent2">
              <a:lumMod val="60000"/>
              <a:lumOff val="40000"/>
              <a:alpha val="3058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E9D0D12-054A-6845-E74E-A77043E5FFEB}"/>
              </a:ext>
            </a:extLst>
          </p:cNvPr>
          <p:cNvSpPr/>
          <p:nvPr/>
        </p:nvSpPr>
        <p:spPr>
          <a:xfrm>
            <a:off x="5277319" y="2979080"/>
            <a:ext cx="1633348" cy="1477483"/>
          </a:xfrm>
          <a:prstGeom prst="ellipse">
            <a:avLst/>
          </a:prstGeom>
          <a:solidFill>
            <a:srgbClr val="FF0000">
              <a:alpha val="3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1771F67-E5BB-297A-8490-08E479F3E4EA}"/>
              </a:ext>
            </a:extLst>
          </p:cNvPr>
          <p:cNvSpPr txBox="1"/>
          <p:nvPr/>
        </p:nvSpPr>
        <p:spPr>
          <a:xfrm>
            <a:off x="5164741" y="2982091"/>
            <a:ext cx="1896102" cy="1384995"/>
          </a:xfrm>
          <a:prstGeom prst="rect">
            <a:avLst/>
          </a:prstGeom>
          <a:noFill/>
        </p:spPr>
        <p:txBody>
          <a:bodyPr wrap="square" rtlCol="0">
            <a:spAutoFit/>
          </a:bodyPr>
          <a:lstStyle/>
          <a:p>
            <a:pPr algn="ctr"/>
            <a:r>
              <a:rPr lang="en-GB" sz="2800" dirty="0"/>
              <a:t>God-connected child</a:t>
            </a:r>
          </a:p>
        </p:txBody>
      </p:sp>
      <p:sp>
        <p:nvSpPr>
          <p:cNvPr id="15" name="TextBox 14">
            <a:extLst>
              <a:ext uri="{FF2B5EF4-FFF2-40B4-BE49-F238E27FC236}">
                <a16:creationId xmlns:a16="http://schemas.microsoft.com/office/drawing/2014/main" id="{0FEC48E4-47B4-B4C1-49EA-B2AD46C473A4}"/>
              </a:ext>
            </a:extLst>
          </p:cNvPr>
          <p:cNvSpPr txBox="1"/>
          <p:nvPr/>
        </p:nvSpPr>
        <p:spPr>
          <a:xfrm>
            <a:off x="5492414" y="2455860"/>
            <a:ext cx="1503948" cy="523220"/>
          </a:xfrm>
          <a:prstGeom prst="rect">
            <a:avLst/>
          </a:prstGeom>
          <a:noFill/>
        </p:spPr>
        <p:txBody>
          <a:bodyPr wrap="square" rtlCol="0">
            <a:spAutoFit/>
          </a:bodyPr>
          <a:lstStyle/>
          <a:p>
            <a:r>
              <a:rPr lang="en-GB" sz="2800" dirty="0"/>
              <a:t>Parents</a:t>
            </a:r>
          </a:p>
        </p:txBody>
      </p:sp>
    </p:spTree>
    <p:extLst>
      <p:ext uri="{BB962C8B-B14F-4D97-AF65-F5344CB8AC3E}">
        <p14:creationId xmlns:p14="http://schemas.microsoft.com/office/powerpoint/2010/main" val="203566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6B9C8-6FCA-3E9D-318C-F5F05A25F33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1B5E50A-1E0A-D8BE-7AE8-148E69455DD8}"/>
              </a:ext>
            </a:extLst>
          </p:cNvPr>
          <p:cNvSpPr txBox="1"/>
          <p:nvPr/>
        </p:nvSpPr>
        <p:spPr>
          <a:xfrm>
            <a:off x="3046997" y="3244334"/>
            <a:ext cx="6093994" cy="369332"/>
          </a:xfrm>
          <a:prstGeom prst="rect">
            <a:avLst/>
          </a:prstGeom>
          <a:noFill/>
        </p:spPr>
        <p:txBody>
          <a:bodyPr wrap="square">
            <a:spAutoFit/>
          </a:bodyPr>
          <a:lstStyle/>
          <a:p>
            <a:endParaRPr lang="en-GB" dirty="0"/>
          </a:p>
        </p:txBody>
      </p:sp>
      <p:sp>
        <p:nvSpPr>
          <p:cNvPr id="11" name="Oval 10">
            <a:extLst>
              <a:ext uri="{FF2B5EF4-FFF2-40B4-BE49-F238E27FC236}">
                <a16:creationId xmlns:a16="http://schemas.microsoft.com/office/drawing/2014/main" id="{D8A44164-A3F1-1C9F-28D3-E4DE0223AE57}"/>
              </a:ext>
            </a:extLst>
          </p:cNvPr>
          <p:cNvSpPr/>
          <p:nvPr/>
        </p:nvSpPr>
        <p:spPr>
          <a:xfrm>
            <a:off x="3557086" y="1100799"/>
            <a:ext cx="5073816" cy="4656401"/>
          </a:xfrm>
          <a:prstGeom prst="ellipse">
            <a:avLst/>
          </a:prstGeom>
          <a:solidFill>
            <a:schemeClr val="accent4">
              <a:lumMod val="40000"/>
              <a:lumOff val="60000"/>
              <a:alpha val="3058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4F0616A3-4ADF-3AEF-5558-F15F28290390}"/>
              </a:ext>
            </a:extLst>
          </p:cNvPr>
          <p:cNvSpPr/>
          <p:nvPr/>
        </p:nvSpPr>
        <p:spPr>
          <a:xfrm>
            <a:off x="4541795" y="2257654"/>
            <a:ext cx="3104397" cy="2665266"/>
          </a:xfrm>
          <a:prstGeom prst="ellipse">
            <a:avLst/>
          </a:prstGeom>
          <a:solidFill>
            <a:schemeClr val="accent2">
              <a:lumMod val="60000"/>
              <a:lumOff val="40000"/>
              <a:alpha val="3058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858F19A-B39F-BDC3-9ADF-1FB65EE85A76}"/>
              </a:ext>
            </a:extLst>
          </p:cNvPr>
          <p:cNvSpPr/>
          <p:nvPr/>
        </p:nvSpPr>
        <p:spPr>
          <a:xfrm>
            <a:off x="5277319" y="2979080"/>
            <a:ext cx="1633348" cy="1477483"/>
          </a:xfrm>
          <a:prstGeom prst="ellipse">
            <a:avLst/>
          </a:prstGeom>
          <a:solidFill>
            <a:srgbClr val="FF0000">
              <a:alpha val="3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EF05F2AB-E60C-0B60-B3B2-69664ABEC99A}"/>
              </a:ext>
            </a:extLst>
          </p:cNvPr>
          <p:cNvSpPr txBox="1"/>
          <p:nvPr/>
        </p:nvSpPr>
        <p:spPr>
          <a:xfrm>
            <a:off x="5164741" y="2982091"/>
            <a:ext cx="1896102" cy="1384995"/>
          </a:xfrm>
          <a:prstGeom prst="rect">
            <a:avLst/>
          </a:prstGeom>
          <a:noFill/>
        </p:spPr>
        <p:txBody>
          <a:bodyPr wrap="square" rtlCol="0">
            <a:spAutoFit/>
          </a:bodyPr>
          <a:lstStyle/>
          <a:p>
            <a:pPr algn="ctr"/>
            <a:r>
              <a:rPr lang="en-GB" sz="2800" dirty="0"/>
              <a:t>God-connected child</a:t>
            </a:r>
          </a:p>
        </p:txBody>
      </p:sp>
      <p:sp>
        <p:nvSpPr>
          <p:cNvPr id="15" name="TextBox 14">
            <a:extLst>
              <a:ext uri="{FF2B5EF4-FFF2-40B4-BE49-F238E27FC236}">
                <a16:creationId xmlns:a16="http://schemas.microsoft.com/office/drawing/2014/main" id="{7C61082C-AC61-EC45-40A8-E0EBB43F3F27}"/>
              </a:ext>
            </a:extLst>
          </p:cNvPr>
          <p:cNvSpPr txBox="1"/>
          <p:nvPr/>
        </p:nvSpPr>
        <p:spPr>
          <a:xfrm>
            <a:off x="5492414" y="2455860"/>
            <a:ext cx="1503948" cy="523220"/>
          </a:xfrm>
          <a:prstGeom prst="rect">
            <a:avLst/>
          </a:prstGeom>
          <a:noFill/>
        </p:spPr>
        <p:txBody>
          <a:bodyPr wrap="square" rtlCol="0">
            <a:spAutoFit/>
          </a:bodyPr>
          <a:lstStyle/>
          <a:p>
            <a:r>
              <a:rPr lang="en-GB" sz="2800" dirty="0"/>
              <a:t>Parents</a:t>
            </a:r>
          </a:p>
        </p:txBody>
      </p:sp>
      <p:sp>
        <p:nvSpPr>
          <p:cNvPr id="16" name="TextBox 15">
            <a:extLst>
              <a:ext uri="{FF2B5EF4-FFF2-40B4-BE49-F238E27FC236}">
                <a16:creationId xmlns:a16="http://schemas.microsoft.com/office/drawing/2014/main" id="{FA065E1F-AAE3-652A-F094-B8363A66E4C1}"/>
              </a:ext>
            </a:extLst>
          </p:cNvPr>
          <p:cNvSpPr txBox="1"/>
          <p:nvPr/>
        </p:nvSpPr>
        <p:spPr>
          <a:xfrm>
            <a:off x="4799470" y="1329464"/>
            <a:ext cx="2589046" cy="954107"/>
          </a:xfrm>
          <a:prstGeom prst="rect">
            <a:avLst/>
          </a:prstGeom>
          <a:noFill/>
        </p:spPr>
        <p:txBody>
          <a:bodyPr wrap="square" rtlCol="0">
            <a:spAutoFit/>
          </a:bodyPr>
          <a:lstStyle/>
          <a:p>
            <a:pPr algn="ctr"/>
            <a:r>
              <a:rPr lang="en-GB" sz="2800" dirty="0"/>
              <a:t>Extended family &amp; Friends</a:t>
            </a:r>
          </a:p>
        </p:txBody>
      </p:sp>
    </p:spTree>
    <p:extLst>
      <p:ext uri="{BB962C8B-B14F-4D97-AF65-F5344CB8AC3E}">
        <p14:creationId xmlns:p14="http://schemas.microsoft.com/office/powerpoint/2010/main" val="19281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3D14-CA5C-4BF2-C808-9C058C34519C}"/>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69B689D0-7736-38C4-DFDA-2F1B0390BA67}"/>
              </a:ext>
            </a:extLst>
          </p:cNvPr>
          <p:cNvSpPr/>
          <p:nvPr/>
        </p:nvSpPr>
        <p:spPr>
          <a:xfrm>
            <a:off x="2325604" y="124506"/>
            <a:ext cx="7540791" cy="6629400"/>
          </a:xfrm>
          <a:prstGeom prst="ellipse">
            <a:avLst/>
          </a:prstGeom>
          <a:solidFill>
            <a:schemeClr val="accent5">
              <a:lumMod val="60000"/>
              <a:lumOff val="40000"/>
              <a:alpha val="3058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33224C91-17A2-4B04-5509-F3C28B07BF8B}"/>
              </a:ext>
            </a:extLst>
          </p:cNvPr>
          <p:cNvSpPr txBox="1"/>
          <p:nvPr/>
        </p:nvSpPr>
        <p:spPr>
          <a:xfrm>
            <a:off x="3046997" y="3244334"/>
            <a:ext cx="6093994" cy="369332"/>
          </a:xfrm>
          <a:prstGeom prst="rect">
            <a:avLst/>
          </a:prstGeom>
          <a:noFill/>
        </p:spPr>
        <p:txBody>
          <a:bodyPr wrap="square">
            <a:spAutoFit/>
          </a:bodyPr>
          <a:lstStyle/>
          <a:p>
            <a:endParaRPr lang="en-GB" dirty="0"/>
          </a:p>
        </p:txBody>
      </p:sp>
      <p:sp>
        <p:nvSpPr>
          <p:cNvPr id="11" name="Oval 10">
            <a:extLst>
              <a:ext uri="{FF2B5EF4-FFF2-40B4-BE49-F238E27FC236}">
                <a16:creationId xmlns:a16="http://schemas.microsoft.com/office/drawing/2014/main" id="{86A9EF51-7F3D-1054-AB32-56B474B90A4C}"/>
              </a:ext>
            </a:extLst>
          </p:cNvPr>
          <p:cNvSpPr/>
          <p:nvPr/>
        </p:nvSpPr>
        <p:spPr>
          <a:xfrm>
            <a:off x="3557086" y="1100799"/>
            <a:ext cx="5073816" cy="4656401"/>
          </a:xfrm>
          <a:prstGeom prst="ellipse">
            <a:avLst/>
          </a:prstGeom>
          <a:solidFill>
            <a:schemeClr val="accent4">
              <a:lumMod val="40000"/>
              <a:lumOff val="60000"/>
              <a:alpha val="3058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95D04AD-D7CB-C0ED-8A07-9824D6FF932E}"/>
              </a:ext>
            </a:extLst>
          </p:cNvPr>
          <p:cNvSpPr/>
          <p:nvPr/>
        </p:nvSpPr>
        <p:spPr>
          <a:xfrm>
            <a:off x="4541795" y="2257654"/>
            <a:ext cx="3104397" cy="2665266"/>
          </a:xfrm>
          <a:prstGeom prst="ellipse">
            <a:avLst/>
          </a:prstGeom>
          <a:solidFill>
            <a:schemeClr val="accent2">
              <a:lumMod val="60000"/>
              <a:lumOff val="40000"/>
              <a:alpha val="3058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66E86D5-8CA1-7B1D-C90B-913C2BD8BE03}"/>
              </a:ext>
            </a:extLst>
          </p:cNvPr>
          <p:cNvSpPr/>
          <p:nvPr/>
        </p:nvSpPr>
        <p:spPr>
          <a:xfrm>
            <a:off x="5277319" y="2979080"/>
            <a:ext cx="1633348" cy="1477483"/>
          </a:xfrm>
          <a:prstGeom prst="ellipse">
            <a:avLst/>
          </a:prstGeom>
          <a:solidFill>
            <a:srgbClr val="FF0000">
              <a:alpha val="3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2AE58001-4866-2D54-592F-FB3ED1D08BE3}"/>
              </a:ext>
            </a:extLst>
          </p:cNvPr>
          <p:cNvSpPr txBox="1"/>
          <p:nvPr/>
        </p:nvSpPr>
        <p:spPr>
          <a:xfrm>
            <a:off x="5164741" y="2982091"/>
            <a:ext cx="1896102" cy="1384995"/>
          </a:xfrm>
          <a:prstGeom prst="rect">
            <a:avLst/>
          </a:prstGeom>
          <a:noFill/>
        </p:spPr>
        <p:txBody>
          <a:bodyPr wrap="square" rtlCol="0">
            <a:spAutoFit/>
          </a:bodyPr>
          <a:lstStyle/>
          <a:p>
            <a:pPr algn="ctr"/>
            <a:r>
              <a:rPr lang="en-GB" sz="2800" dirty="0"/>
              <a:t>God-connected child</a:t>
            </a:r>
          </a:p>
        </p:txBody>
      </p:sp>
      <p:sp>
        <p:nvSpPr>
          <p:cNvPr id="15" name="TextBox 14">
            <a:extLst>
              <a:ext uri="{FF2B5EF4-FFF2-40B4-BE49-F238E27FC236}">
                <a16:creationId xmlns:a16="http://schemas.microsoft.com/office/drawing/2014/main" id="{C1477858-0C15-6D0E-7A75-F5BD874CD649}"/>
              </a:ext>
            </a:extLst>
          </p:cNvPr>
          <p:cNvSpPr txBox="1"/>
          <p:nvPr/>
        </p:nvSpPr>
        <p:spPr>
          <a:xfrm>
            <a:off x="5492414" y="2455860"/>
            <a:ext cx="1503948" cy="523220"/>
          </a:xfrm>
          <a:prstGeom prst="rect">
            <a:avLst/>
          </a:prstGeom>
          <a:noFill/>
        </p:spPr>
        <p:txBody>
          <a:bodyPr wrap="square" rtlCol="0">
            <a:spAutoFit/>
          </a:bodyPr>
          <a:lstStyle/>
          <a:p>
            <a:r>
              <a:rPr lang="en-GB" sz="2800" dirty="0"/>
              <a:t>Parents</a:t>
            </a:r>
          </a:p>
        </p:txBody>
      </p:sp>
      <p:sp>
        <p:nvSpPr>
          <p:cNvPr id="16" name="TextBox 15">
            <a:extLst>
              <a:ext uri="{FF2B5EF4-FFF2-40B4-BE49-F238E27FC236}">
                <a16:creationId xmlns:a16="http://schemas.microsoft.com/office/drawing/2014/main" id="{8BFB25A4-91B6-80D5-0953-155150D5677C}"/>
              </a:ext>
            </a:extLst>
          </p:cNvPr>
          <p:cNvSpPr txBox="1"/>
          <p:nvPr/>
        </p:nvSpPr>
        <p:spPr>
          <a:xfrm>
            <a:off x="4799470" y="1329464"/>
            <a:ext cx="2589046" cy="954107"/>
          </a:xfrm>
          <a:prstGeom prst="rect">
            <a:avLst/>
          </a:prstGeom>
          <a:noFill/>
        </p:spPr>
        <p:txBody>
          <a:bodyPr wrap="square" rtlCol="0">
            <a:spAutoFit/>
          </a:bodyPr>
          <a:lstStyle/>
          <a:p>
            <a:pPr algn="ctr"/>
            <a:r>
              <a:rPr lang="en-GB" sz="2800" dirty="0"/>
              <a:t>Extended family &amp; Friends</a:t>
            </a:r>
          </a:p>
        </p:txBody>
      </p:sp>
      <p:sp>
        <p:nvSpPr>
          <p:cNvPr id="17" name="TextBox 16">
            <a:extLst>
              <a:ext uri="{FF2B5EF4-FFF2-40B4-BE49-F238E27FC236}">
                <a16:creationId xmlns:a16="http://schemas.microsoft.com/office/drawing/2014/main" id="{25E8C275-F088-FADE-FAB5-958545CA370C}"/>
              </a:ext>
            </a:extLst>
          </p:cNvPr>
          <p:cNvSpPr txBox="1"/>
          <p:nvPr/>
        </p:nvSpPr>
        <p:spPr>
          <a:xfrm>
            <a:off x="4799470" y="322761"/>
            <a:ext cx="2589046" cy="523220"/>
          </a:xfrm>
          <a:prstGeom prst="rect">
            <a:avLst/>
          </a:prstGeom>
          <a:noFill/>
        </p:spPr>
        <p:txBody>
          <a:bodyPr wrap="square" rtlCol="0">
            <a:spAutoFit/>
          </a:bodyPr>
          <a:lstStyle/>
          <a:p>
            <a:pPr algn="ctr"/>
            <a:r>
              <a:rPr lang="en-GB" sz="2800" dirty="0"/>
              <a:t>Church</a:t>
            </a:r>
          </a:p>
        </p:txBody>
      </p:sp>
    </p:spTree>
    <p:extLst>
      <p:ext uri="{BB962C8B-B14F-4D97-AF65-F5344CB8AC3E}">
        <p14:creationId xmlns:p14="http://schemas.microsoft.com/office/powerpoint/2010/main" val="64389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p:bldP spid="15"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3F843-48BC-DE37-78F7-6F6136B48F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15CD2-4B25-A760-92B2-F2BEFC4E2161}"/>
              </a:ext>
            </a:extLst>
          </p:cNvPr>
          <p:cNvSpPr>
            <a:spLocks noGrp="1"/>
          </p:cNvSpPr>
          <p:nvPr>
            <p:ph type="title"/>
          </p:nvPr>
        </p:nvSpPr>
        <p:spPr/>
        <p:txBody>
          <a:bodyPr/>
          <a:lstStyle/>
          <a:p>
            <a:pPr algn="ctr"/>
            <a:r>
              <a:rPr lang="en-GB" dirty="0"/>
              <a:t>Charge to the Church</a:t>
            </a:r>
          </a:p>
        </p:txBody>
      </p:sp>
      <p:sp>
        <p:nvSpPr>
          <p:cNvPr id="3" name="Content Placeholder 2">
            <a:extLst>
              <a:ext uri="{FF2B5EF4-FFF2-40B4-BE49-F238E27FC236}">
                <a16:creationId xmlns:a16="http://schemas.microsoft.com/office/drawing/2014/main" id="{F66DC6B8-9F58-32E7-6C41-07FFB0EFC231}"/>
              </a:ext>
            </a:extLst>
          </p:cNvPr>
          <p:cNvSpPr>
            <a:spLocks noGrp="1"/>
          </p:cNvSpPr>
          <p:nvPr>
            <p:ph idx="1"/>
          </p:nvPr>
        </p:nvSpPr>
        <p:spPr/>
        <p:txBody>
          <a:bodyPr/>
          <a:lstStyle/>
          <a:p>
            <a:r>
              <a:rPr lang="en-GB" dirty="0"/>
              <a:t>Wrap around family</a:t>
            </a:r>
          </a:p>
          <a:p>
            <a:pPr lvl="1"/>
            <a:r>
              <a:rPr lang="en-GB" dirty="0"/>
              <a:t>Encouraging parents</a:t>
            </a:r>
          </a:p>
          <a:p>
            <a:pPr lvl="1"/>
            <a:r>
              <a:rPr lang="en-GB" dirty="0"/>
              <a:t>Aunt/Uncle to children</a:t>
            </a:r>
          </a:p>
          <a:p>
            <a:r>
              <a:rPr lang="en-GB" dirty="0"/>
              <a:t>Watchman</a:t>
            </a:r>
          </a:p>
          <a:p>
            <a:pPr lvl="1"/>
            <a:r>
              <a:rPr lang="en-GB" dirty="0"/>
              <a:t>Miriam</a:t>
            </a:r>
          </a:p>
          <a:p>
            <a:pPr lvl="1"/>
            <a:r>
              <a:rPr lang="en-GB" dirty="0"/>
              <a:t>Eli</a:t>
            </a:r>
          </a:p>
        </p:txBody>
      </p:sp>
    </p:spTree>
    <p:extLst>
      <p:ext uri="{BB962C8B-B14F-4D97-AF65-F5344CB8AC3E}">
        <p14:creationId xmlns:p14="http://schemas.microsoft.com/office/powerpoint/2010/main" val="15967863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xodus 1 v 4 She hid the basket in tall bulrushes by the side of the river. Miriam kept watch over the baby from a distance. – Slide 17">
            <a:extLst>
              <a:ext uri="{FF2B5EF4-FFF2-40B4-BE49-F238E27FC236}">
                <a16:creationId xmlns:a16="http://schemas.microsoft.com/office/drawing/2014/main" id="{55167CD6-4BF9-E606-7756-6245C5096E94}"/>
              </a:ext>
            </a:extLst>
          </p:cNvPr>
          <p:cNvPicPr>
            <a:picLocks noChangeAspect="1"/>
          </p:cNvPicPr>
          <p:nvPr/>
        </p:nvPicPr>
        <p:blipFill>
          <a:blip r:embed="rId3"/>
          <a:stretch>
            <a:fillRect/>
          </a:stretch>
        </p:blipFill>
        <p:spPr>
          <a:xfrm>
            <a:off x="33456" y="922763"/>
            <a:ext cx="6025376" cy="4519032"/>
          </a:xfrm>
          <a:prstGeom prst="rect">
            <a:avLst/>
          </a:prstGeom>
        </p:spPr>
      </p:pic>
      <p:pic>
        <p:nvPicPr>
          <p:cNvPr id="3" name="Picture 2" descr="Exodus 2 v 7 Miriam, who had been watching, came up to the Princess. ‘Shall I go and get one of the Hebrew women to nurse the baby for you?’ she asked. ‘Yes,’ replied the princess. – Slide 20">
            <a:extLst>
              <a:ext uri="{FF2B5EF4-FFF2-40B4-BE49-F238E27FC236}">
                <a16:creationId xmlns:a16="http://schemas.microsoft.com/office/drawing/2014/main" id="{4CC9DB14-EE47-3550-C235-101A7DB490A9}"/>
              </a:ext>
            </a:extLst>
          </p:cNvPr>
          <p:cNvPicPr>
            <a:picLocks noChangeAspect="1"/>
          </p:cNvPicPr>
          <p:nvPr/>
        </p:nvPicPr>
        <p:blipFill>
          <a:blip r:embed="rId4"/>
          <a:stretch>
            <a:fillRect/>
          </a:stretch>
        </p:blipFill>
        <p:spPr>
          <a:xfrm>
            <a:off x="6123880" y="922764"/>
            <a:ext cx="6025375" cy="4519031"/>
          </a:xfrm>
          <a:prstGeom prst="rect">
            <a:avLst/>
          </a:prstGeom>
        </p:spPr>
      </p:pic>
    </p:spTree>
    <p:extLst>
      <p:ext uri="{BB962C8B-B14F-4D97-AF65-F5344CB8AC3E}">
        <p14:creationId xmlns:p14="http://schemas.microsoft.com/office/powerpoint/2010/main" val="237232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304;p26" descr="‘Here I am. Did you call me?’ Eli realised it was the Lord who was calling Samuel. So he said, ‘Go and lie down again, and if someone calls again, say, “Speak, Lord, your servant is listening.”’ – Slide 12">
            <a:extLst>
              <a:ext uri="{FF2B5EF4-FFF2-40B4-BE49-F238E27FC236}">
                <a16:creationId xmlns:a16="http://schemas.microsoft.com/office/drawing/2014/main" id="{266C6390-1864-EB16-8464-FB01569B908B}"/>
              </a:ext>
            </a:extLst>
          </p:cNvPr>
          <p:cNvPicPr preferRelativeResize="0"/>
          <p:nvPr/>
        </p:nvPicPr>
        <p:blipFill rotWithShape="1">
          <a:blip r:embed="rId3">
            <a:alphaModFix/>
          </a:blip>
          <a:srcRect/>
          <a:stretch/>
        </p:blipFill>
        <p:spPr>
          <a:xfrm>
            <a:off x="1042638" y="0"/>
            <a:ext cx="9874405" cy="6858000"/>
          </a:xfrm>
          <a:prstGeom prst="rect">
            <a:avLst/>
          </a:prstGeom>
          <a:noFill/>
          <a:ln>
            <a:noFill/>
          </a:ln>
        </p:spPr>
      </p:pic>
    </p:spTree>
    <p:extLst>
      <p:ext uri="{BB962C8B-B14F-4D97-AF65-F5344CB8AC3E}">
        <p14:creationId xmlns:p14="http://schemas.microsoft.com/office/powerpoint/2010/main" val="17536386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2A996-AA33-A129-BA62-808C062CAD53}"/>
              </a:ext>
            </a:extLst>
          </p:cNvPr>
          <p:cNvSpPr>
            <a:spLocks noGrp="1"/>
          </p:cNvSpPr>
          <p:nvPr>
            <p:ph type="title"/>
          </p:nvPr>
        </p:nvSpPr>
        <p:spPr/>
        <p:txBody>
          <a:bodyPr/>
          <a:lstStyle/>
          <a:p>
            <a:pPr algn="ctr"/>
            <a:r>
              <a:rPr lang="en-GB" dirty="0"/>
              <a:t>Response</a:t>
            </a:r>
          </a:p>
        </p:txBody>
      </p:sp>
    </p:spTree>
    <p:extLst>
      <p:ext uri="{BB962C8B-B14F-4D97-AF65-F5344CB8AC3E}">
        <p14:creationId xmlns:p14="http://schemas.microsoft.com/office/powerpoint/2010/main" val="2371693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6915720E-9BDE-93C9-2A0F-353EEDCD577A}"/>
            </a:ext>
          </a:extLst>
        </p:cNvPr>
        <p:cNvGrpSpPr/>
        <p:nvPr/>
      </p:nvGrpSpPr>
      <p:grpSpPr>
        <a:xfrm>
          <a:off x="0" y="0"/>
          <a:ext cx="0" cy="0"/>
          <a:chOff x="0" y="0"/>
          <a:chExt cx="0" cy="0"/>
        </a:xfrm>
      </p:grpSpPr>
      <p:sp>
        <p:nvSpPr>
          <p:cNvPr id="110" name="Google Shape;110;p3">
            <a:extLst>
              <a:ext uri="{FF2B5EF4-FFF2-40B4-BE49-F238E27FC236}">
                <a16:creationId xmlns:a16="http://schemas.microsoft.com/office/drawing/2014/main" id="{765B934A-6773-202B-5D41-719AD43E0339}"/>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GB"/>
              <a:t>Parental Fails</a:t>
            </a:r>
            <a:endParaRPr/>
          </a:p>
        </p:txBody>
      </p:sp>
      <p:pic>
        <p:nvPicPr>
          <p:cNvPr id="111" name="Google Shape;111;p3" descr="Parents Are Posting Their Most Epic Fails, And It's Hilarious | Bored Panda">
            <a:extLst>
              <a:ext uri="{FF2B5EF4-FFF2-40B4-BE49-F238E27FC236}">
                <a16:creationId xmlns:a16="http://schemas.microsoft.com/office/drawing/2014/main" id="{1E33B0B7-645A-27F9-1E1B-5E385D409965}"/>
              </a:ext>
            </a:extLst>
          </p:cNvPr>
          <p:cNvPicPr preferRelativeResize="0"/>
          <p:nvPr/>
        </p:nvPicPr>
        <p:blipFill rotWithShape="1">
          <a:blip r:embed="rId3">
            <a:alphaModFix/>
          </a:blip>
          <a:srcRect l="50022"/>
          <a:stretch/>
        </p:blipFill>
        <p:spPr>
          <a:xfrm>
            <a:off x="91634" y="1619168"/>
            <a:ext cx="4067857" cy="4271948"/>
          </a:xfrm>
          <a:prstGeom prst="rect">
            <a:avLst/>
          </a:prstGeom>
          <a:noFill/>
          <a:ln>
            <a:noFill/>
          </a:ln>
        </p:spPr>
      </p:pic>
      <p:pic>
        <p:nvPicPr>
          <p:cNvPr id="112" name="Google Shape;112;p3" descr="Parents Are Posting Their Most Epic Fails, And It's Impossible Not To Laugh  | DeMilked">
            <a:extLst>
              <a:ext uri="{FF2B5EF4-FFF2-40B4-BE49-F238E27FC236}">
                <a16:creationId xmlns:a16="http://schemas.microsoft.com/office/drawing/2014/main" id="{4B34F8F2-0D6A-5581-014D-4F8B848B0128}"/>
              </a:ext>
            </a:extLst>
          </p:cNvPr>
          <p:cNvPicPr preferRelativeResize="0"/>
          <p:nvPr/>
        </p:nvPicPr>
        <p:blipFill rotWithShape="1">
          <a:blip r:embed="rId4">
            <a:alphaModFix/>
          </a:blip>
          <a:srcRect/>
          <a:stretch/>
        </p:blipFill>
        <p:spPr>
          <a:xfrm>
            <a:off x="4314880" y="1690688"/>
            <a:ext cx="3562240" cy="4271948"/>
          </a:xfrm>
          <a:prstGeom prst="rect">
            <a:avLst/>
          </a:prstGeom>
          <a:noFill/>
          <a:ln>
            <a:noFill/>
          </a:ln>
        </p:spPr>
      </p:pic>
      <p:pic>
        <p:nvPicPr>
          <p:cNvPr id="113" name="Google Shape;113;p3" descr="When Does Duct Taping a Kid to a Wall Stop Being Funny? | CafeMom.com">
            <a:extLst>
              <a:ext uri="{FF2B5EF4-FFF2-40B4-BE49-F238E27FC236}">
                <a16:creationId xmlns:a16="http://schemas.microsoft.com/office/drawing/2014/main" id="{1AD0D377-88D2-5501-D164-7B210EBD8D38}"/>
              </a:ext>
            </a:extLst>
          </p:cNvPr>
          <p:cNvPicPr preferRelativeResize="0"/>
          <p:nvPr/>
        </p:nvPicPr>
        <p:blipFill rotWithShape="1">
          <a:blip r:embed="rId5">
            <a:alphaModFix/>
          </a:blip>
          <a:srcRect l="23643" r="25979"/>
          <a:stretch/>
        </p:blipFill>
        <p:spPr>
          <a:xfrm>
            <a:off x="8103657" y="1695769"/>
            <a:ext cx="3816868" cy="4261785"/>
          </a:xfrm>
          <a:prstGeom prst="rect">
            <a:avLst/>
          </a:prstGeom>
          <a:noFill/>
          <a:ln>
            <a:noFill/>
          </a:ln>
        </p:spPr>
      </p:pic>
    </p:spTree>
    <p:extLst>
      <p:ext uri="{BB962C8B-B14F-4D97-AF65-F5344CB8AC3E}">
        <p14:creationId xmlns:p14="http://schemas.microsoft.com/office/powerpoint/2010/main" val="192019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500"/>
                                        <p:tgtEl>
                                          <p:spTgt spid="11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2"/>
                                        </p:tgtEl>
                                        <p:attrNameLst>
                                          <p:attrName>style.visibility</p:attrName>
                                        </p:attrNameLst>
                                      </p:cBhvr>
                                      <p:to>
                                        <p:strVal val="visible"/>
                                      </p:to>
                                    </p:set>
                                    <p:anim calcmode="lin" valueType="num">
                                      <p:cBhvr additive="base">
                                        <p:cTn id="12" dur="500"/>
                                        <p:tgtEl>
                                          <p:spTgt spid="11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3"/>
                                        </p:tgtEl>
                                        <p:attrNameLst>
                                          <p:attrName>style.visibility</p:attrName>
                                        </p:attrNameLst>
                                      </p:cBhvr>
                                      <p:to>
                                        <p:strVal val="visible"/>
                                      </p:to>
                                    </p:set>
                                    <p:anim calcmode="lin" valueType="num">
                                      <p:cBhvr additive="base">
                                        <p:cTn id="17" dur="500"/>
                                        <p:tgtEl>
                                          <p:spTgt spid="1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GB"/>
              <a:t>Parental Fails</a:t>
            </a:r>
            <a:endParaRPr/>
          </a:p>
        </p:txBody>
      </p:sp>
      <p:pic>
        <p:nvPicPr>
          <p:cNvPr id="121" name="Google Shape;121;p4"/>
          <p:cNvPicPr preferRelativeResize="0"/>
          <p:nvPr/>
        </p:nvPicPr>
        <p:blipFill rotWithShape="1">
          <a:blip r:embed="rId3">
            <a:alphaModFix/>
          </a:blip>
          <a:srcRect/>
          <a:stretch/>
        </p:blipFill>
        <p:spPr>
          <a:xfrm>
            <a:off x="113417" y="1286540"/>
            <a:ext cx="5287923" cy="52879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20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9EC9FC25-2DED-37A6-FFB8-D520C09C7D1F}"/>
            </a:ext>
          </a:extLst>
        </p:cNvPr>
        <p:cNvGrpSpPr/>
        <p:nvPr/>
      </p:nvGrpSpPr>
      <p:grpSpPr>
        <a:xfrm>
          <a:off x="0" y="0"/>
          <a:ext cx="0" cy="0"/>
          <a:chOff x="0" y="0"/>
          <a:chExt cx="0" cy="0"/>
        </a:xfrm>
      </p:grpSpPr>
      <p:sp>
        <p:nvSpPr>
          <p:cNvPr id="119" name="Google Shape;119;p4">
            <a:extLst>
              <a:ext uri="{FF2B5EF4-FFF2-40B4-BE49-F238E27FC236}">
                <a16:creationId xmlns:a16="http://schemas.microsoft.com/office/drawing/2014/main" id="{3FB36DAF-BF62-DCDD-36AD-571DC13096A3}"/>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GB"/>
              <a:t>Parental Fails</a:t>
            </a:r>
            <a:endParaRPr/>
          </a:p>
        </p:txBody>
      </p:sp>
      <p:pic>
        <p:nvPicPr>
          <p:cNvPr id="120" name="Google Shape;120;p4" descr="Parents Are Posting Their Most Epic Fails, And It's Hilarious | Bored Panda">
            <a:extLst>
              <a:ext uri="{FF2B5EF4-FFF2-40B4-BE49-F238E27FC236}">
                <a16:creationId xmlns:a16="http://schemas.microsoft.com/office/drawing/2014/main" id="{7D6346FE-DF82-D033-7090-9E978BBAA884}"/>
              </a:ext>
            </a:extLst>
          </p:cNvPr>
          <p:cNvPicPr preferRelativeResize="0"/>
          <p:nvPr/>
        </p:nvPicPr>
        <p:blipFill rotWithShape="1">
          <a:blip r:embed="rId3">
            <a:alphaModFix/>
          </a:blip>
          <a:srcRect l="9571" r="11908"/>
          <a:stretch/>
        </p:blipFill>
        <p:spPr>
          <a:xfrm>
            <a:off x="5656519" y="1286540"/>
            <a:ext cx="6235997" cy="5287922"/>
          </a:xfrm>
          <a:prstGeom prst="rect">
            <a:avLst/>
          </a:prstGeom>
          <a:noFill/>
          <a:ln>
            <a:noFill/>
          </a:ln>
        </p:spPr>
      </p:pic>
      <p:pic>
        <p:nvPicPr>
          <p:cNvPr id="121" name="Google Shape;121;p4">
            <a:extLst>
              <a:ext uri="{FF2B5EF4-FFF2-40B4-BE49-F238E27FC236}">
                <a16:creationId xmlns:a16="http://schemas.microsoft.com/office/drawing/2014/main" id="{AA470BCF-29AF-964B-9BFB-9A1DFF7C14F3}"/>
              </a:ext>
            </a:extLst>
          </p:cNvPr>
          <p:cNvPicPr preferRelativeResize="0"/>
          <p:nvPr/>
        </p:nvPicPr>
        <p:blipFill rotWithShape="1">
          <a:blip r:embed="rId4">
            <a:alphaModFix/>
          </a:blip>
          <a:srcRect/>
          <a:stretch/>
        </p:blipFill>
        <p:spPr>
          <a:xfrm>
            <a:off x="113417" y="1286540"/>
            <a:ext cx="5287923" cy="5287923"/>
          </a:xfrm>
          <a:prstGeom prst="rect">
            <a:avLst/>
          </a:prstGeom>
          <a:noFill/>
          <a:ln>
            <a:noFill/>
          </a:ln>
        </p:spPr>
      </p:pic>
    </p:spTree>
    <p:extLst>
      <p:ext uri="{BB962C8B-B14F-4D97-AF65-F5344CB8AC3E}">
        <p14:creationId xmlns:p14="http://schemas.microsoft.com/office/powerpoint/2010/main" val="19130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20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0"/>
                                        </p:tgtEl>
                                        <p:attrNameLst>
                                          <p:attrName>style.visibility</p:attrName>
                                        </p:attrNameLst>
                                      </p:cBhvr>
                                      <p:to>
                                        <p:strVal val="visible"/>
                                      </p:to>
                                    </p:set>
                                    <p:animEffect transition="in" filter="fade">
                                      <p:cBhvr>
                                        <p:cTn id="12" dur="2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30;p5" descr="A person holding a baby with dirty face&#10;&#10;Description automatically generated">
            <a:extLst>
              <a:ext uri="{FF2B5EF4-FFF2-40B4-BE49-F238E27FC236}">
                <a16:creationId xmlns:a16="http://schemas.microsoft.com/office/drawing/2014/main" id="{4436CAA6-3811-EE2E-B6C1-904865C58C0C}"/>
              </a:ext>
            </a:extLst>
          </p:cNvPr>
          <p:cNvPicPr preferRelativeResize="0"/>
          <p:nvPr/>
        </p:nvPicPr>
        <p:blipFill rotWithShape="1">
          <a:blip r:embed="rId2">
            <a:alphaModFix/>
          </a:blip>
          <a:srcRect l="404"/>
          <a:stretch>
            <a:fillRect/>
          </a:stretch>
        </p:blipFill>
        <p:spPr>
          <a:xfrm>
            <a:off x="3686177" y="115193"/>
            <a:ext cx="4950618" cy="6627614"/>
          </a:xfrm>
          <a:prstGeom prst="rect">
            <a:avLst/>
          </a:prstGeom>
          <a:noFill/>
        </p:spPr>
      </p:pic>
    </p:spTree>
    <p:extLst>
      <p:ext uri="{BB962C8B-B14F-4D97-AF65-F5344CB8AC3E}">
        <p14:creationId xmlns:p14="http://schemas.microsoft.com/office/powerpoint/2010/main" val="2632491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endParaRPr/>
          </a:p>
        </p:txBody>
      </p:sp>
      <p:pic>
        <p:nvPicPr>
          <p:cNvPr id="137" name="Google Shape;137;p6" descr="Man Walks Slackline Above Gator Pond"/>
          <p:cNvPicPr preferRelativeResize="0"/>
          <p:nvPr/>
        </p:nvPicPr>
        <p:blipFill rotWithShape="1">
          <a:blip r:embed="rId3">
            <a:alphaModFix/>
          </a:blip>
          <a:srcRect/>
          <a:stretch/>
        </p:blipFill>
        <p:spPr>
          <a:xfrm>
            <a:off x="1531088" y="5316"/>
            <a:ext cx="9136912" cy="685268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80824-4C4E-CC0F-2AB3-3D8D67AE5C94}"/>
              </a:ext>
            </a:extLst>
          </p:cNvPr>
          <p:cNvSpPr>
            <a:spLocks noGrp="1"/>
          </p:cNvSpPr>
          <p:nvPr>
            <p:ph type="title"/>
          </p:nvPr>
        </p:nvSpPr>
        <p:spPr>
          <a:xfrm>
            <a:off x="838200" y="2766219"/>
            <a:ext cx="10515600" cy="1325563"/>
          </a:xfrm>
        </p:spPr>
        <p:txBody>
          <a:bodyPr>
            <a:normAutofit fontScale="90000"/>
          </a:bodyPr>
          <a:lstStyle/>
          <a:p>
            <a:pPr algn="ctr"/>
            <a:r>
              <a:rPr lang="en-GB" i="1" dirty="0"/>
              <a:t>“Children are valuable because they are innocent”</a:t>
            </a:r>
            <a:br>
              <a:rPr lang="en-GB" dirty="0"/>
            </a:br>
            <a:r>
              <a:rPr lang="en-GB" dirty="0"/>
              <a:t>- Our Culture</a:t>
            </a:r>
          </a:p>
        </p:txBody>
      </p:sp>
    </p:spTree>
    <p:extLst>
      <p:ext uri="{BB962C8B-B14F-4D97-AF65-F5344CB8AC3E}">
        <p14:creationId xmlns:p14="http://schemas.microsoft.com/office/powerpoint/2010/main" val="4199635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239</TotalTime>
  <Words>3322</Words>
  <Application>Microsoft Office PowerPoint</Application>
  <PresentationFormat>Widescreen</PresentationFormat>
  <Paragraphs>304</Paragraphs>
  <Slides>38</Slides>
  <Notes>35</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Aptos</vt:lpstr>
      <vt:lpstr>Aptos Display</vt:lpstr>
      <vt:lpstr>Arial</vt:lpstr>
      <vt:lpstr>Calibri</vt:lpstr>
      <vt:lpstr>Courier New</vt:lpstr>
      <vt:lpstr>Noto Sans Symbols</vt:lpstr>
      <vt:lpstr>Play</vt:lpstr>
      <vt:lpstr>Roboto</vt:lpstr>
      <vt:lpstr>Office Theme</vt:lpstr>
      <vt:lpstr>Baby Thanksgiving  06.09.26</vt:lpstr>
      <vt:lpstr>Parental Fails</vt:lpstr>
      <vt:lpstr>Parental Fails</vt:lpstr>
      <vt:lpstr>Parental Fails</vt:lpstr>
      <vt:lpstr>Parental Fails</vt:lpstr>
      <vt:lpstr>Parental Fails</vt:lpstr>
      <vt:lpstr>PowerPoint Presentation</vt:lpstr>
      <vt:lpstr>PowerPoint Presentation</vt:lpstr>
      <vt:lpstr>“Children are valuable because they are innocent” - Our Culture</vt:lpstr>
      <vt:lpstr>PowerPoint Presentation</vt:lpstr>
      <vt:lpstr>PowerPoint Presentation</vt:lpstr>
      <vt:lpstr>God loves our children</vt:lpstr>
      <vt:lpstr>“Let your children find their faith on their own” - Our Culture</vt:lpstr>
      <vt:lpstr>Charge to Parents</vt:lpstr>
      <vt:lpstr>Charge to Parents</vt:lpstr>
      <vt:lpstr>Charge to Parents</vt:lpstr>
      <vt:lpstr>Charge to Parents</vt:lpstr>
      <vt:lpstr>Charge to Parents</vt:lpstr>
      <vt:lpstr>Charge to Parents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Charge to the Church</vt:lpstr>
      <vt:lpstr>PowerPoint Presentation</vt:lpstr>
      <vt:lpstr>PowerPoint Presentation</vt:lpstr>
      <vt:lpstr>PowerPoint Presentation</vt:lpstr>
      <vt:lpstr>PowerPoint Presentation</vt:lpstr>
      <vt:lpstr>PowerPoint Presentation</vt:lpstr>
      <vt:lpstr>Charge to the Church</vt:lpstr>
      <vt:lpstr>PowerPoint Presentation</vt:lpstr>
      <vt:lpstr>PowerPoint Presentation</vt:lpstr>
      <vt:lpstr>Response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Jamie Singleton</dc:creator>
  <cp:lastModifiedBy>Jamie Singleton</cp:lastModifiedBy>
  <cp:revision>1</cp:revision>
  <dcterms:created xsi:type="dcterms:W3CDTF">2026-09-04T11:28:34Z</dcterms:created>
  <dcterms:modified xsi:type="dcterms:W3CDTF">2026-09-06T08:02:22Z</dcterms:modified>
</cp:coreProperties>
</file>