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261" r:id="rId4"/>
    <p:sldId id="280" r:id="rId5"/>
    <p:sldId id="264" r:id="rId6"/>
    <p:sldId id="263" r:id="rId7"/>
    <p:sldId id="279" r:id="rId8"/>
    <p:sldId id="265" r:id="rId9"/>
    <p:sldId id="266" r:id="rId10"/>
    <p:sldId id="269" r:id="rId11"/>
    <p:sldId id="268" r:id="rId12"/>
    <p:sldId id="274" r:id="rId13"/>
    <p:sldId id="270" r:id="rId14"/>
    <p:sldId id="267" r:id="rId15"/>
    <p:sldId id="275" r:id="rId16"/>
    <p:sldId id="277" r:id="rId17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7ACA9-2B11-4CFE-A568-07C73C4EA496}" v="80" dt="2025-10-02T19:51:29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6606" autoAdjust="0"/>
  </p:normalViewPr>
  <p:slideViewPr>
    <p:cSldViewPr snapToGrid="0">
      <p:cViewPr varScale="1">
        <p:scale>
          <a:sx n="57" d="100"/>
          <a:sy n="57" d="100"/>
        </p:scale>
        <p:origin x="10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30BD6-C343-418A-B5AF-C2AC4B5E51CD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89A6D-B7D7-4CC3-9BDE-EA81E1D52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29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8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Considering the evidence available and choosing to live as if this is reality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Faith in God = adding up all that God claims about Himself through the scripture, and how he has expressed His nature through his track record in my life (and those I trust) and choosing an attitude, mindset and actions in line with this.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287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think we greatly underestimate our role in considering/thinking/reasoning/adding up</a:t>
            </a:r>
          </a:p>
          <a:p>
            <a:r>
              <a:rPr lang="en-GB" dirty="0"/>
              <a:t>Culture puts faith against reason - Blind faith = failure to consider</a:t>
            </a:r>
          </a:p>
          <a:p>
            <a:r>
              <a:rPr lang="en-GB" dirty="0"/>
              <a:t>Tom Holland said to believe he would have to “cut himself off from reason”  </a:t>
            </a:r>
          </a:p>
          <a:p>
            <a:endParaRPr lang="en-GB" b="0" dirty="0"/>
          </a:p>
          <a:p>
            <a:r>
              <a:rPr lang="en-GB" dirty="0"/>
              <a:t>But the bible doesn’t want us to switch off our brain Paul didn’t say cut yourself off from reason </a:t>
            </a:r>
          </a:p>
          <a:p>
            <a:r>
              <a:rPr lang="en-GB" dirty="0"/>
              <a:t>Paul says “we live by faith and not by sight” – contrasting faith and sight. Not faith and reason. Sight is one sense we have for receiving evidence (its not the only) </a:t>
            </a:r>
          </a:p>
          <a:p>
            <a:r>
              <a:rPr lang="en-GB" dirty="0"/>
              <a:t>Our faith is </a:t>
            </a:r>
            <a:r>
              <a:rPr lang="en-GB" i="1" dirty="0"/>
              <a:t>reasonable - </a:t>
            </a:r>
            <a:r>
              <a:rPr lang="en-GB" dirty="0"/>
              <a:t>Jesus – look at the birds, see the flowers – consider the evidence in front of you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Faith is about thinking through – not suspending our intellect. </a:t>
            </a:r>
          </a:p>
          <a:p>
            <a:r>
              <a:rPr lang="en-GB" dirty="0"/>
              <a:t>Justin Brierley (Christian apologist/radio host/surprising rebirth) challenges Holland </a:t>
            </a:r>
          </a:p>
          <a:p>
            <a:r>
              <a:rPr lang="en-GB" dirty="0"/>
              <a:t>Enlightenment made evidence to be only material – but this is a narrow definition of evidence. If its real it can be recreated in laboratory</a:t>
            </a:r>
          </a:p>
          <a:p>
            <a:r>
              <a:rPr lang="en-GB" dirty="0"/>
              <a:t>But we don’t live like this – love isn’t material but we live as if it is real </a:t>
            </a:r>
          </a:p>
          <a:p>
            <a:r>
              <a:rPr lang="en-GB" dirty="0"/>
              <a:t>e.g. surgery – not new info, but now having to figure out what to do with sight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77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DD90-C808-2304-2CD2-01AC33A92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C8DA3-3D91-6DDC-2B33-3A775C14B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2D29A-6E85-6078-F4B7-BDD503771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it up, collected the evidence, did the sums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has protected her as they moved to unknown lands, protected her during danger in Egypt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 one making this promise is trust/faith-worthy?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89E17-A81D-DDE3-2F51-B22232314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14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EB3AF-D079-4D92-346A-700AAFA06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4EC1FC-ED90-53A7-B1B8-A7ED0E8B1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C630F-8948-AF3E-7C31-96D45006C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to lay out in decision making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miraculously gave us child at 100 as He promised = God is powerful and trustworthy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he can bring forth life from a body that was as good as dead, he can bring forth life from a dead body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he have certainty (that Isaac would be risen from the dead)? No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he have a pretty good grasp of God’s nature? Yes. He had a good reason.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D029E-C8C5-245E-EC2F-468CC0A37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50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784CD-2929-90A1-22E1-BE75D9FD7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88D94C-A694-5EA2-EFD3-B5CCC871F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43B3E1-BE66-D79F-ECD3-7ECDA7795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7AE69-1761-54E0-EEFC-A1080208A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018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many adjectives can you think of?</a:t>
            </a:r>
          </a:p>
          <a:p>
            <a:endParaRPr lang="en-GB" dirty="0"/>
          </a:p>
          <a:p>
            <a:r>
              <a:rPr lang="en-GB" dirty="0"/>
              <a:t>What God says about Himself become the basis for our faith in Him </a:t>
            </a:r>
          </a:p>
          <a:p>
            <a:endParaRPr lang="en-GB" dirty="0"/>
          </a:p>
          <a:p>
            <a:r>
              <a:rPr lang="en-GB" dirty="0"/>
              <a:t>e.g. Shepherd – he protects, leads us, take care of all needs (checks what's in the pastures), knows we would be lost without him </a:t>
            </a:r>
          </a:p>
          <a:p>
            <a:endParaRPr lang="en-GB" dirty="0"/>
          </a:p>
          <a:p>
            <a:r>
              <a:rPr lang="en-GB" dirty="0"/>
              <a:t>Some of these characteristics of God you might not have </a:t>
            </a:r>
            <a:r>
              <a:rPr lang="en-GB" u="sng" dirty="0"/>
              <a:t>identifiable</a:t>
            </a:r>
            <a:r>
              <a:rPr lang="en-GB" dirty="0"/>
              <a:t> first-hand experience of – but this is about what He says not your experience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248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b="0" dirty="0"/>
              <a:t>You don’t need to know the story behind all this (ask me about it) – example of homework </a:t>
            </a:r>
          </a:p>
          <a:p>
            <a:r>
              <a:rPr lang="en-GB" sz="1000" b="1" dirty="0"/>
              <a:t>Track record </a:t>
            </a:r>
            <a:r>
              <a:rPr lang="en-GB" sz="1000" dirty="0"/>
              <a:t>– where have I witnessed actions of God (date, place, time) [Light blue = direct involvement]</a:t>
            </a:r>
          </a:p>
          <a:p>
            <a:r>
              <a:rPr lang="en-GB" sz="1000" dirty="0"/>
              <a:t>I might be witness of how He has acted in someone else’s life but it is still on my track record [darker blue = church/indirect]</a:t>
            </a:r>
          </a:p>
          <a:p>
            <a:endParaRPr lang="en-GB" sz="1000" dirty="0"/>
          </a:p>
          <a:p>
            <a:r>
              <a:rPr lang="en-GB" sz="1000" b="1" dirty="0"/>
              <a:t>Personal</a:t>
            </a:r>
            <a:r>
              <a:rPr lang="en-GB" sz="1000" dirty="0"/>
              <a:t> </a:t>
            </a:r>
            <a:r>
              <a:rPr lang="en-GB" sz="1000" b="1" dirty="0"/>
              <a:t>conviction </a:t>
            </a:r>
            <a:r>
              <a:rPr lang="en-GB" sz="1000" b="0" dirty="0"/>
              <a:t>(conviction not negative – firmly held belief)</a:t>
            </a:r>
          </a:p>
          <a:p>
            <a:r>
              <a:rPr lang="en-GB" sz="1000" dirty="0"/>
              <a:t>Now words – what I have a conviction for</a:t>
            </a:r>
          </a:p>
          <a:p>
            <a:r>
              <a:rPr lang="en-GB" sz="1000" dirty="0"/>
              <a:t>Not heard audible voice but a ‘settling’ – compulsion (not always happiness) </a:t>
            </a:r>
          </a:p>
          <a:p>
            <a:r>
              <a:rPr lang="en-GB" sz="1000" dirty="0"/>
              <a:t>Won’t find these directions in scripture specifically (but won’t contradict the arch) </a:t>
            </a:r>
          </a:p>
          <a:p>
            <a:endParaRPr lang="en-GB" sz="1000" dirty="0"/>
          </a:p>
          <a:p>
            <a:r>
              <a:rPr lang="en-GB" sz="1000" dirty="0"/>
              <a:t>Wade out (Josh 3) – could have used Jesus’ illustration – you don’t start building unless you have the money (Luke 14:28)</a:t>
            </a:r>
          </a:p>
          <a:p>
            <a:r>
              <a:rPr lang="en-GB" sz="1000" dirty="0"/>
              <a:t>Like certain scriptures come to life</a:t>
            </a:r>
          </a:p>
          <a:p>
            <a:endParaRPr lang="en-GB" sz="1000" dirty="0"/>
          </a:p>
          <a:p>
            <a:r>
              <a:rPr lang="en-GB" sz="1000" dirty="0"/>
              <a:t>Might not have track record + now word or might have just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Conviction but no track record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John Wimber - Teach My Word not your experience  </a:t>
            </a:r>
          </a:p>
          <a:p>
            <a:r>
              <a:rPr lang="en-GB" sz="1000" dirty="0"/>
              <a:t>- </a:t>
            </a:r>
            <a:r>
              <a:rPr lang="en-GB" sz="10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Able </a:t>
            </a:r>
          </a:p>
          <a:p>
            <a:pPr lvl="1"/>
            <a:r>
              <a:rPr lang="en-GB" sz="1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 </a:t>
            </a:r>
            <a:r>
              <a:rPr lang="en-GB" sz="10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'cause</a:t>
            </a:r>
            <a:r>
              <a:rPr lang="en-GB" sz="1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haven't seen it in my lifetime</a:t>
            </a:r>
            <a:br>
              <a:rPr lang="en-GB" sz="1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doesn't mean He can't do it”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Gideon – never seen victory over Midian but fleece </a:t>
            </a:r>
          </a:p>
          <a:p>
            <a:pPr marL="0" indent="0">
              <a:buFontTx/>
              <a:buNone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Track record but no now word</a:t>
            </a:r>
          </a:p>
          <a:p>
            <a:pPr marL="0" indent="0">
              <a:buFontTx/>
              <a:buNone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Tithe / obey scripture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380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Just looked at personal conviction – lets look how this kicks in…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581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Faith is not less than thinking, but it is much more (not just intellectual)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 on medication – Healing in God’s nature, other’s with same condition healed – do I act in same way? 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question was should I steal/commit adultery/murder – bible has made it clear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49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 you know you’ve ‘heard’ from God?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770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Nuance of conviction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just if you are ‘feeling it’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 TK terrified about moving to NY but conviction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embrace the cross but was sweating blood, pleaded for alternative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 of personal experience/specific word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Dawn – pregnancy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 23:11 – Jesus stood beside Paul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Conviction pressed upon through experience 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(Includes feeling but not dependent on it)</a:t>
            </a:r>
          </a:p>
          <a:p>
            <a:endParaRPr lang="en-GB" dirty="0"/>
          </a:p>
          <a:p>
            <a:r>
              <a:rPr lang="en-GB" dirty="0"/>
              <a:t>This is how the bible describes conviction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Awakening/make aware (when previously unaware)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Remorse. Compulsion to respond – “What must we do?!”</a:t>
            </a:r>
          </a:p>
          <a:p>
            <a:pPr marL="171450" indent="-171450">
              <a:buFontTx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scripturally ambiguous – personally settle what is right for me 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Settling (in peace but not necessarily ‘happiness’)</a:t>
            </a:r>
          </a:p>
          <a:p>
            <a:pPr marL="171450" indent="-171450">
              <a:buFontTx/>
              <a:buChar char="-"/>
            </a:pPr>
            <a:r>
              <a:rPr lang="en-GB" dirty="0"/>
              <a:t>Leading of the holy spirit </a:t>
            </a:r>
          </a:p>
          <a:p>
            <a:pPr marL="171450" indent="-171450">
              <a:buFontTx/>
              <a:buChar char="-"/>
            </a:pPr>
            <a:r>
              <a:rPr lang="en-GB" dirty="0"/>
              <a:t>Sometimes the ‘settling’ is comes after the decision 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Conviction you’ll die for, everything else is preference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19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we stopped at Consider we have not come to faith. It only truly becomes faith when we bank on it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 Blondin – claim you believe, now prove it by getting into the wheelbarrow </a:t>
            </a:r>
          </a:p>
          <a:p>
            <a:endParaRPr lang="en-GB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would be like demons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demons believe and tremble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believe in heart AND Confess with mouth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11:8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faith Abraham, when called to go to a place he would later receive as his inheritance, obeyed and went, even though he did not know where he was going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11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His Nature: God is Lord of all</a:t>
            </a:r>
          </a:p>
          <a:p>
            <a:r>
              <a:rPr lang="en-GB" dirty="0"/>
              <a:t>Track record: He has track record of leading me well</a:t>
            </a:r>
          </a:p>
          <a:p>
            <a:r>
              <a:rPr lang="en-GB" dirty="0"/>
              <a:t>(But I don’t like camping) – I don’t seek His will, in the context of His nature and track record, but on my preference/feeling </a:t>
            </a:r>
          </a:p>
          <a:p>
            <a:r>
              <a:rPr lang="en-GB" dirty="0"/>
              <a:t>Action: Don’t go</a:t>
            </a:r>
          </a:p>
          <a:p>
            <a:r>
              <a:rPr lang="en-GB" dirty="0"/>
              <a:t>(If you ask God and God says ‘no’ would be faithful – let us be careful in using God’s name)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778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Faith is making decisions based on who God is, what He has done &amp; said and is currently saying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view life through my limitations </a:t>
            </a:r>
          </a:p>
          <a:p>
            <a:endParaRPr lang="en-GB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Response: You have a role to play in your faith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opportunities can you anticipate this coming week where you can ACT on the evidence?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C89A6D-B7D7-4CC3-9BDE-EA81E1D5224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842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E43-E9F7-B1CC-E020-0390FA90F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D9CD3-AF43-2921-9F0E-E8AB1F57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FC2A1-2535-7E39-8224-46ACD9CEB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1F6DA-F091-4C17-7DD3-422F0A04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EE67A-2293-B5CA-A364-E80F0CA30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01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85A97-25D5-5582-281C-A8B8E6FC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6219-AF99-63F7-89D2-6C3548989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ABF91-8439-C17B-D6E7-8722DE73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FDE40-4201-D855-1A56-67D5CFF76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CAADB-81BE-D1FD-D776-23C56FCED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35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84848-445B-3C70-061F-9EA2B08C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7BDDD-CA37-A10C-148E-E03C6708A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CAD3E-123E-D257-42A9-D68E92B4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F9D54-98EF-F1F0-5AF6-739B152A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98C11-FC87-8984-DBC3-BD141740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7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7EDD5-BD28-6A27-3AD8-C95D11E9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D898B-194F-724C-50B9-3A3D23DF0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B75B4-0C7F-C4C6-5844-528DD1517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1C04B-5613-CD3F-69B0-27BE701C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1CAAC-53C5-62ED-7D67-23176EDF1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62B01-A512-1743-C757-FCB3985E8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046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27DA-C19A-CBA7-4860-BF7AF861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0BA46-3674-9436-6043-8E3F53646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5928C-0F04-9175-4ABD-7123353C0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0667FE-7EAF-423D-185D-03C621C29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FE1611-BF4D-B645-4246-B0DC17A57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C8382A-6FE4-42FB-D08D-930C84F8A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52E42F-7C6C-EBB9-40A2-4F36CBA06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EFD17C-7296-7A7A-E5C9-031D79F17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23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2353-BF0A-9D79-D8E2-5BEEC320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61391B-AA72-6014-80E2-98E2CA48B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24CC-4F5C-0B75-37BA-666CA725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309E8-47A2-4704-F2D2-5AFF9327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92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633B6F-6A4D-A88E-6046-A45CD265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7AFF7-EBE7-423E-719A-B05AC743A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342BE-F194-8A7A-B0ED-7EB873A3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21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CCAC6-F54C-1C14-746D-93976249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D3DFD-9828-0385-CF48-C607127A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F73DA-BEA8-395F-4820-530C23F7A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17777-D889-9BE5-013B-8E00B186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BA264-02CD-767A-CF68-6EDC0A3E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CDA8B-52DB-1E8D-12C7-CDA85CDE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65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7455-367B-3781-6AFF-733379C0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F51A9-B68F-4DEB-7044-B5C562318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FC43B-5920-D6E3-EDBC-53C5B16A6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0909-4C6F-41CB-7EE2-1EAF0C89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44DFD-6E7D-E201-511B-6EE7733B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6C546-C443-88D0-8443-74390119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75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0807-5BE1-FC05-5EBD-E21627C6B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56F76-75DA-31E7-7E49-3D7C0AD0A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6A27B-86D1-C422-B790-0DB2C2D2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6D134-05B6-1973-223A-0D19E65E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B4C4A-A374-A883-DB2B-15D6CD15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96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FA30DC-64BA-D93A-9DD0-6E0364BA5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0C5E1-6B89-67D7-D3EC-D290F100C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A0762-6E66-A6DE-D575-6CF2EE21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1F9D7-F442-237E-FA96-7EF6E622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C0813-1B0E-492A-839C-9988BCCA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40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C0F7D0-091B-493A-3EE2-B81F6B39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7E021-F167-DCCE-A37D-DFA247256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8E2D5-55D0-FF0C-2859-1E503CF3F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A47DE-05DD-4AF9-B004-CFB29A675B65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23C53-3F21-44F8-EECA-44F0FBB16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D4AC5-A4DD-A691-AEED-92A7EB36B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6D43D9-97A5-47A1-86FB-F30E2ED5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67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ith - George Michael 10s">
            <a:hlinkClick r:id="" action="ppaction://media"/>
            <a:extLst>
              <a:ext uri="{FF2B5EF4-FFF2-40B4-BE49-F238E27FC236}">
                <a16:creationId xmlns:a16="http://schemas.microsoft.com/office/drawing/2014/main" id="{E96CF895-0EBC-DA3A-D748-7B7CE6F58B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58606" y="6553200"/>
            <a:ext cx="203200" cy="203200"/>
          </a:xfrm>
          <a:prstGeom prst="rect">
            <a:avLst/>
          </a:prstGeom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HARLES BLONDIN'S NIAGARA FALLS CROSSING">
            <a:extLst>
              <a:ext uri="{FF2B5EF4-FFF2-40B4-BE49-F238E27FC236}">
                <a16:creationId xmlns:a16="http://schemas.microsoft.com/office/drawing/2014/main" id="{CF869F83-28CD-A009-AE6C-09FDF8A35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4" r="3984" b="18823"/>
          <a:stretch>
            <a:fillRect/>
          </a:stretch>
        </p:blipFill>
        <p:spPr bwMode="auto">
          <a:xfrm>
            <a:off x="1193179" y="-30523"/>
            <a:ext cx="10247971" cy="691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E73950-C572-4E44-84D6-02887CCE4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89829"/>
            <a:ext cx="9144000" cy="29005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You gotta have faith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BA0AB-ACBA-4756-99D6-76140B11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926871"/>
            <a:ext cx="9144000" cy="109839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Episode 2: What is Faith? Part 2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502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5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qr code on a yellow background&#10;&#10;AI-generated content may be incorrect.">
            <a:extLst>
              <a:ext uri="{FF2B5EF4-FFF2-40B4-BE49-F238E27FC236}">
                <a16:creationId xmlns:a16="http://schemas.microsoft.com/office/drawing/2014/main" id="{9628A1A1-29D3-108D-E592-A3C6BE2A90A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94" y="0"/>
            <a:ext cx="8231601" cy="6858000"/>
          </a:xfrm>
        </p:spPr>
      </p:pic>
    </p:spTree>
    <p:extLst>
      <p:ext uri="{BB962C8B-B14F-4D97-AF65-F5344CB8AC3E}">
        <p14:creationId xmlns:p14="http://schemas.microsoft.com/office/powerpoint/2010/main" val="3129844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BABF85-8B03-96FF-CCFE-AFF2A9965C20}"/>
              </a:ext>
            </a:extLst>
          </p:cNvPr>
          <p:cNvSpPr/>
          <p:nvPr/>
        </p:nvSpPr>
        <p:spPr>
          <a:xfrm>
            <a:off x="2772137" y="2280210"/>
            <a:ext cx="2248718" cy="25651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en-GB" sz="28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</a:p>
          <a:p>
            <a:pPr algn="ctr">
              <a:buNone/>
            </a:pPr>
            <a:r>
              <a:rPr lang="en-GB" sz="28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What God says about Himself (scripture)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D96B97-4EFA-2F1C-7C7F-F60984869B1E}"/>
              </a:ext>
            </a:extLst>
          </p:cNvPr>
          <p:cNvSpPr/>
          <p:nvPr/>
        </p:nvSpPr>
        <p:spPr>
          <a:xfrm>
            <a:off x="6074794" y="2297558"/>
            <a:ext cx="2536127" cy="25477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track record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personal conviction (witness)</a:t>
            </a:r>
          </a:p>
        </p:txBody>
      </p:sp>
      <p:sp>
        <p:nvSpPr>
          <p:cNvPr id="5" name="Cross 4">
            <a:extLst>
              <a:ext uri="{FF2B5EF4-FFF2-40B4-BE49-F238E27FC236}">
                <a16:creationId xmlns:a16="http://schemas.microsoft.com/office/drawing/2014/main" id="{566B10F1-0855-47C6-D36B-DABE71FD3E77}"/>
              </a:ext>
            </a:extLst>
          </p:cNvPr>
          <p:cNvSpPr/>
          <p:nvPr/>
        </p:nvSpPr>
        <p:spPr>
          <a:xfrm>
            <a:off x="8781969" y="3205534"/>
            <a:ext cx="711843" cy="731838"/>
          </a:xfrm>
          <a:prstGeom prst="plus">
            <a:avLst>
              <a:gd name="adj" fmla="val 43439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C93F35-0EF5-1996-A3E4-C4C3B1E70F02}"/>
              </a:ext>
            </a:extLst>
          </p:cNvPr>
          <p:cNvSpPr/>
          <p:nvPr/>
        </p:nvSpPr>
        <p:spPr>
          <a:xfrm>
            <a:off x="9664860" y="2297558"/>
            <a:ext cx="2348615" cy="254779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My decision to live as if this is true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FD702C-A0C9-0E57-7AB3-41BA3035E912}"/>
              </a:ext>
            </a:extLst>
          </p:cNvPr>
          <p:cNvGrpSpPr/>
          <p:nvPr/>
        </p:nvGrpSpPr>
        <p:grpSpPr>
          <a:xfrm>
            <a:off x="1977845" y="3414090"/>
            <a:ext cx="529189" cy="297377"/>
            <a:chOff x="1977845" y="2679099"/>
            <a:chExt cx="529189" cy="297377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A98C0B-D729-60C0-BFF1-9F30AD4E06CA}"/>
                </a:ext>
              </a:extLst>
            </p:cNvPr>
            <p:cNvSpPr/>
            <p:nvPr/>
          </p:nvSpPr>
          <p:spPr>
            <a:xfrm>
              <a:off x="1977845" y="2679099"/>
              <a:ext cx="529189" cy="12129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8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40BA29B-3635-86C1-B0C9-74825B9A653B}"/>
                </a:ext>
              </a:extLst>
            </p:cNvPr>
            <p:cNvSpPr/>
            <p:nvPr/>
          </p:nvSpPr>
          <p:spPr>
            <a:xfrm>
              <a:off x="1983301" y="2855177"/>
              <a:ext cx="523733" cy="12129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8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154E702-67ED-42CD-AF74-22319A0C2B20}"/>
              </a:ext>
            </a:extLst>
          </p:cNvPr>
          <p:cNvSpPr/>
          <p:nvPr/>
        </p:nvSpPr>
        <p:spPr>
          <a:xfrm>
            <a:off x="358207" y="3145266"/>
            <a:ext cx="1354535" cy="8350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FAITH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81AE32-6D9C-A8F7-0C2F-75FE1B04B014}"/>
              </a:ext>
            </a:extLst>
          </p:cNvPr>
          <p:cNvSpPr/>
          <p:nvPr/>
        </p:nvSpPr>
        <p:spPr>
          <a:xfrm>
            <a:off x="2696901" y="5760963"/>
            <a:ext cx="6476036" cy="37361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Consider</a:t>
            </a:r>
            <a:endParaRPr lang="en-GB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B8C147-E2EE-6893-61FA-CFCB2A73635C}"/>
              </a:ext>
            </a:extLst>
          </p:cNvPr>
          <p:cNvSpPr/>
          <p:nvPr/>
        </p:nvSpPr>
        <p:spPr>
          <a:xfrm>
            <a:off x="9172937" y="5760964"/>
            <a:ext cx="2840538" cy="373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Action</a:t>
            </a:r>
            <a:endParaRPr lang="en-GB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ross 12">
            <a:extLst>
              <a:ext uri="{FF2B5EF4-FFF2-40B4-BE49-F238E27FC236}">
                <a16:creationId xmlns:a16="http://schemas.microsoft.com/office/drawing/2014/main" id="{3BAEDC7E-09EB-4CBE-0570-94852A0DD8CC}"/>
              </a:ext>
            </a:extLst>
          </p:cNvPr>
          <p:cNvSpPr/>
          <p:nvPr/>
        </p:nvSpPr>
        <p:spPr>
          <a:xfrm>
            <a:off x="5191903" y="3205534"/>
            <a:ext cx="711843" cy="731838"/>
          </a:xfrm>
          <a:prstGeom prst="plus">
            <a:avLst>
              <a:gd name="adj" fmla="val 43439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A0809C6D-DEF0-B481-AA27-ADD90C678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Faith Equation</a:t>
            </a:r>
          </a:p>
        </p:txBody>
      </p:sp>
    </p:spTree>
    <p:extLst>
      <p:ext uri="{BB962C8B-B14F-4D97-AF65-F5344CB8AC3E}">
        <p14:creationId xmlns:p14="http://schemas.microsoft.com/office/powerpoint/2010/main" val="270223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C696-9B39-CCB5-3D3B-52C7667651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Consider</a:t>
            </a:r>
          </a:p>
        </p:txBody>
      </p:sp>
      <p:pic>
        <p:nvPicPr>
          <p:cNvPr id="5124" name="Picture 4" descr="300+ Blindfolded Man Walking Stock Photos, Pictures &amp; Royalty-Free Images -  iStock">
            <a:extLst>
              <a:ext uri="{FF2B5EF4-FFF2-40B4-BE49-F238E27FC236}">
                <a16:creationId xmlns:a16="http://schemas.microsoft.com/office/drawing/2014/main" id="{66F37203-21E2-7456-33E6-38FC55249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73" y="1876193"/>
            <a:ext cx="4997141" cy="333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FA7A95-F810-661B-95DB-BABC9A04F66F}"/>
              </a:ext>
            </a:extLst>
          </p:cNvPr>
          <p:cNvSpPr txBox="1"/>
          <p:nvPr/>
        </p:nvSpPr>
        <p:spPr>
          <a:xfrm>
            <a:off x="1018945" y="5393125"/>
            <a:ext cx="46179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dirty="0">
                <a:solidFill>
                  <a:srgbClr val="000000"/>
                </a:solidFill>
                <a:effectLst/>
              </a:rPr>
              <a:t>For we live by </a:t>
            </a:r>
            <a:r>
              <a:rPr lang="en-GB" sz="2400" b="0" i="0" u="sng" dirty="0">
                <a:solidFill>
                  <a:srgbClr val="000000"/>
                </a:solidFill>
                <a:effectLst/>
              </a:rPr>
              <a:t>faith</a:t>
            </a:r>
            <a:r>
              <a:rPr lang="en-GB" sz="2400" b="0" i="0" dirty="0">
                <a:solidFill>
                  <a:srgbClr val="000000"/>
                </a:solidFill>
                <a:effectLst/>
              </a:rPr>
              <a:t>, not by </a:t>
            </a:r>
            <a:r>
              <a:rPr lang="en-GB" sz="2400" b="0" i="0" u="sng" dirty="0">
                <a:solidFill>
                  <a:srgbClr val="FF0000"/>
                </a:solidFill>
                <a:effectLst/>
              </a:rPr>
              <a:t>reason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dirty="0">
                <a:solidFill>
                  <a:srgbClr val="000000"/>
                </a:solidFill>
              </a:rPr>
              <a:t>(2 Cor 5:7)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61D1CE-0764-857C-16E0-6853BA72FCEA}"/>
              </a:ext>
            </a:extLst>
          </p:cNvPr>
          <p:cNvSpPr txBox="1"/>
          <p:nvPr/>
        </p:nvSpPr>
        <p:spPr>
          <a:xfrm>
            <a:off x="4516710" y="5376395"/>
            <a:ext cx="145662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400" u="sng" dirty="0">
                <a:solidFill>
                  <a:srgbClr val="000000"/>
                </a:solidFill>
              </a:rPr>
              <a:t>sight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70D46C-6269-98EF-60EE-37B006D35025}"/>
              </a:ext>
            </a:extLst>
          </p:cNvPr>
          <p:cNvGrpSpPr/>
          <p:nvPr/>
        </p:nvGrpSpPr>
        <p:grpSpPr>
          <a:xfrm>
            <a:off x="6096000" y="1876193"/>
            <a:ext cx="3705225" cy="2327817"/>
            <a:chOff x="6790629" y="3677077"/>
            <a:chExt cx="4081811" cy="2721207"/>
          </a:xfrm>
        </p:grpSpPr>
        <p:pic>
          <p:nvPicPr>
            <p:cNvPr id="5126" name="Picture 6" descr="Top 7 Lab Supplies Every Laboratory Needs - iST Scientific">
              <a:extLst>
                <a:ext uri="{FF2B5EF4-FFF2-40B4-BE49-F238E27FC236}">
                  <a16:creationId xmlns:a16="http://schemas.microsoft.com/office/drawing/2014/main" id="{777768BF-F6BB-32C6-9BB1-D5D3BCCA9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0629" y="3677077"/>
              <a:ext cx="4081811" cy="2721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56A4B2-1460-103D-33EB-74840813F14B}"/>
                </a:ext>
              </a:extLst>
            </p:cNvPr>
            <p:cNvSpPr txBox="1"/>
            <p:nvPr/>
          </p:nvSpPr>
          <p:spPr>
            <a:xfrm>
              <a:off x="6790629" y="3677077"/>
              <a:ext cx="4081811" cy="5396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0000"/>
                  </a:solidFill>
                </a:rPr>
                <a:t>Scientific Materialism</a:t>
              </a:r>
            </a:p>
          </p:txBody>
        </p:sp>
      </p:grpSp>
      <p:pic>
        <p:nvPicPr>
          <p:cNvPr id="5128" name="Picture 8" descr="29+ Thousand Medical Knife Royalty-Free Images, Stock Photos &amp; Pictures |  Shutterstock">
            <a:extLst>
              <a:ext uri="{FF2B5EF4-FFF2-40B4-BE49-F238E27FC236}">
                <a16:creationId xmlns:a16="http://schemas.microsoft.com/office/drawing/2014/main" id="{1FA5BB69-E3BA-F5B2-9AAC-CFBB5448F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1"/>
          <a:stretch>
            <a:fillRect/>
          </a:stretch>
        </p:blipFill>
        <p:spPr bwMode="auto">
          <a:xfrm>
            <a:off x="8324735" y="4317922"/>
            <a:ext cx="3705225" cy="246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80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0FEF7-F665-0761-DB13-B70A60D1D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743F-6BCB-46F8-781A-16581ADCF43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Consider</a:t>
            </a:r>
          </a:p>
        </p:txBody>
      </p:sp>
      <p:pic>
        <p:nvPicPr>
          <p:cNvPr id="5122" name="Picture 2" descr="Yet the Lord was kind to Sarah and kept His promise. The next year, miraculously, Abraham and Sarah had a son. – Slide 4">
            <a:extLst>
              <a:ext uri="{FF2B5EF4-FFF2-40B4-BE49-F238E27FC236}">
                <a16:creationId xmlns:a16="http://schemas.microsoft.com/office/drawing/2014/main" id="{D65CF801-0BE6-6764-AF1B-DEDC5EFBD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51" y="199328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F71228-BBDB-C566-A623-7D621088D7B9}"/>
              </a:ext>
            </a:extLst>
          </p:cNvPr>
          <p:cNvSpPr txBox="1"/>
          <p:nvPr/>
        </p:nvSpPr>
        <p:spPr>
          <a:xfrm>
            <a:off x="5468280" y="2576140"/>
            <a:ext cx="60969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by faith even Sarah, who was past childbearing age, was enabled to bear children because she </a:t>
            </a: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considered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him faithful who had made the promise. </a:t>
            </a:r>
          </a:p>
          <a:p>
            <a:pPr marL="457200"/>
            <a:endParaRPr lang="en-GB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GB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11:11)</a:t>
            </a:r>
          </a:p>
          <a:p>
            <a:pPr marL="457200">
              <a:buNone/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4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F8914-DC16-404A-6319-65E63D1D8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436B-FF07-EFC5-CF42-D122CCCB28A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Consider</a:t>
            </a:r>
          </a:p>
        </p:txBody>
      </p:sp>
      <p:pic>
        <p:nvPicPr>
          <p:cNvPr id="6146" name="Picture 2" descr="Then he bound Isaac and laid him on the wood. He reached out his hand and took the knife ... ‘Abraham! Abraham!’ An Angel of the Lord put a stop to the test. ‘Do not lay a hand on the boy. I know you fear God because you have put Him before your only son.’ – Slide 12">
            <a:extLst>
              <a:ext uri="{FF2B5EF4-FFF2-40B4-BE49-F238E27FC236}">
                <a16:creationId xmlns:a16="http://schemas.microsoft.com/office/drawing/2014/main" id="{6D5AAC81-DD34-FF64-B446-4B1C4A69D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893" y="2093641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8E6226-626A-C3EA-8734-22F45460F980}"/>
              </a:ext>
            </a:extLst>
          </p:cNvPr>
          <p:cNvSpPr txBox="1"/>
          <p:nvPr/>
        </p:nvSpPr>
        <p:spPr>
          <a:xfrm>
            <a:off x="567318" y="2653979"/>
            <a:ext cx="60969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Abraham </a:t>
            </a: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reasoned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that God could even raise the dead, and so in a manner of speaking he did receive Isaac back from death.</a:t>
            </a:r>
          </a:p>
          <a:p>
            <a:pPr marL="457200">
              <a:buNone/>
            </a:pPr>
            <a:endParaRPr lang="en-GB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GB" sz="2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</a:t>
            </a: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11:19)</a:t>
            </a:r>
          </a:p>
        </p:txBody>
      </p:sp>
    </p:spTree>
    <p:extLst>
      <p:ext uri="{BB962C8B-B14F-4D97-AF65-F5344CB8AC3E}">
        <p14:creationId xmlns:p14="http://schemas.microsoft.com/office/powerpoint/2010/main" val="1009688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0F43D-032C-E908-B1A0-10B8DE7DB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4C6635-EC77-E195-E1FE-8E1BD40274E2}"/>
              </a:ext>
            </a:extLst>
          </p:cNvPr>
          <p:cNvSpPr/>
          <p:nvPr/>
        </p:nvSpPr>
        <p:spPr>
          <a:xfrm>
            <a:off x="2772137" y="2280210"/>
            <a:ext cx="2248718" cy="25651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en-GB" sz="28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</a:p>
          <a:p>
            <a:pPr algn="ctr">
              <a:buNone/>
            </a:pPr>
            <a:r>
              <a:rPr lang="en-GB" sz="28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What God says about Himself (scripture)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2E96C-347B-A4E0-A746-A5F9561B92D1}"/>
              </a:ext>
            </a:extLst>
          </p:cNvPr>
          <p:cNvSpPr/>
          <p:nvPr/>
        </p:nvSpPr>
        <p:spPr>
          <a:xfrm>
            <a:off x="6074794" y="2297558"/>
            <a:ext cx="2536127" cy="254779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track record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personal conviction (witness)</a:t>
            </a:r>
          </a:p>
        </p:txBody>
      </p:sp>
      <p:sp>
        <p:nvSpPr>
          <p:cNvPr id="5" name="Cross 4">
            <a:extLst>
              <a:ext uri="{FF2B5EF4-FFF2-40B4-BE49-F238E27FC236}">
                <a16:creationId xmlns:a16="http://schemas.microsoft.com/office/drawing/2014/main" id="{0D4DE697-8409-7C41-989D-23806DD5BAF3}"/>
              </a:ext>
            </a:extLst>
          </p:cNvPr>
          <p:cNvSpPr/>
          <p:nvPr/>
        </p:nvSpPr>
        <p:spPr>
          <a:xfrm>
            <a:off x="8781969" y="3205534"/>
            <a:ext cx="711843" cy="731838"/>
          </a:xfrm>
          <a:prstGeom prst="plus">
            <a:avLst>
              <a:gd name="adj" fmla="val 43439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52A757-E743-1F02-75BC-C9A5F2F82C54}"/>
              </a:ext>
            </a:extLst>
          </p:cNvPr>
          <p:cNvSpPr/>
          <p:nvPr/>
        </p:nvSpPr>
        <p:spPr>
          <a:xfrm>
            <a:off x="9664860" y="2297558"/>
            <a:ext cx="2348615" cy="254779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My decision to live as if this is true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068051-DAC4-9656-5FDB-6559370E50D5}"/>
              </a:ext>
            </a:extLst>
          </p:cNvPr>
          <p:cNvGrpSpPr/>
          <p:nvPr/>
        </p:nvGrpSpPr>
        <p:grpSpPr>
          <a:xfrm>
            <a:off x="1977845" y="3414090"/>
            <a:ext cx="529189" cy="297377"/>
            <a:chOff x="1977845" y="2679099"/>
            <a:chExt cx="529189" cy="297377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C58575-F06C-611E-2621-22254FC893D8}"/>
                </a:ext>
              </a:extLst>
            </p:cNvPr>
            <p:cNvSpPr/>
            <p:nvPr/>
          </p:nvSpPr>
          <p:spPr>
            <a:xfrm>
              <a:off x="1977845" y="2679099"/>
              <a:ext cx="529189" cy="12129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8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C67256-4847-4EA1-3E79-81C8CD29CAD3}"/>
                </a:ext>
              </a:extLst>
            </p:cNvPr>
            <p:cNvSpPr/>
            <p:nvPr/>
          </p:nvSpPr>
          <p:spPr>
            <a:xfrm>
              <a:off x="1983301" y="2855177"/>
              <a:ext cx="523733" cy="12129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8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546969B-AA14-C9DD-8912-77EB04D27A19}"/>
              </a:ext>
            </a:extLst>
          </p:cNvPr>
          <p:cNvSpPr/>
          <p:nvPr/>
        </p:nvSpPr>
        <p:spPr>
          <a:xfrm>
            <a:off x="358207" y="3145266"/>
            <a:ext cx="1354535" cy="8350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FAITH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4FC52-B87B-4CE8-5D18-2785C8B9CBED}"/>
              </a:ext>
            </a:extLst>
          </p:cNvPr>
          <p:cNvSpPr/>
          <p:nvPr/>
        </p:nvSpPr>
        <p:spPr>
          <a:xfrm>
            <a:off x="2696901" y="5760963"/>
            <a:ext cx="6476036" cy="37361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Consider</a:t>
            </a:r>
            <a:endParaRPr lang="en-GB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5E22E1-B055-4DBB-FA8A-58AEF037F96C}"/>
              </a:ext>
            </a:extLst>
          </p:cNvPr>
          <p:cNvSpPr/>
          <p:nvPr/>
        </p:nvSpPr>
        <p:spPr>
          <a:xfrm>
            <a:off x="9172937" y="5760964"/>
            <a:ext cx="2840538" cy="373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Action</a:t>
            </a:r>
            <a:endParaRPr lang="en-GB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ross 12">
            <a:extLst>
              <a:ext uri="{FF2B5EF4-FFF2-40B4-BE49-F238E27FC236}">
                <a16:creationId xmlns:a16="http://schemas.microsoft.com/office/drawing/2014/main" id="{2C51AECC-FC50-99DE-252E-566DA4152704}"/>
              </a:ext>
            </a:extLst>
          </p:cNvPr>
          <p:cNvSpPr/>
          <p:nvPr/>
        </p:nvSpPr>
        <p:spPr>
          <a:xfrm>
            <a:off x="5191903" y="3205534"/>
            <a:ext cx="711843" cy="731838"/>
          </a:xfrm>
          <a:prstGeom prst="plus">
            <a:avLst>
              <a:gd name="adj" fmla="val 43439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634F039-BC8B-0564-B3A4-176D751E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Faith Equation</a:t>
            </a:r>
          </a:p>
        </p:txBody>
      </p:sp>
    </p:spTree>
    <p:extLst>
      <p:ext uri="{BB962C8B-B14F-4D97-AF65-F5344CB8AC3E}">
        <p14:creationId xmlns:p14="http://schemas.microsoft.com/office/powerpoint/2010/main" val="2313305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BBF540-8C57-8A08-7951-2FAA5ABC6C45}"/>
              </a:ext>
            </a:extLst>
          </p:cNvPr>
          <p:cNvSpPr/>
          <p:nvPr/>
        </p:nvSpPr>
        <p:spPr>
          <a:xfrm>
            <a:off x="4971641" y="2238710"/>
            <a:ext cx="2248718" cy="25651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What God says about Himself (scripture)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7C4A7E-28B5-F31D-2415-D7B6C3259575}"/>
              </a:ext>
            </a:extLst>
          </p:cNvPr>
          <p:cNvSpPr txBox="1"/>
          <p:nvPr/>
        </p:nvSpPr>
        <p:spPr>
          <a:xfrm>
            <a:off x="617500" y="317811"/>
            <a:ext cx="183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Creator</a:t>
            </a:r>
          </a:p>
          <a:p>
            <a:r>
              <a:rPr lang="en-GB" sz="2400" dirty="0"/>
              <a:t>(Gen 1:1)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B0465-E575-C2C4-FE01-34366EDCFFD9}"/>
              </a:ext>
            </a:extLst>
          </p:cNvPr>
          <p:cNvSpPr txBox="1"/>
          <p:nvPr/>
        </p:nvSpPr>
        <p:spPr>
          <a:xfrm>
            <a:off x="1699168" y="1031053"/>
            <a:ext cx="183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Forgiver</a:t>
            </a:r>
          </a:p>
          <a:p>
            <a:r>
              <a:rPr lang="en-GB" sz="2400"/>
              <a:t>(Col 1:14)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F17501-51B2-66A4-B1CE-21D26DBCB6E7}"/>
              </a:ext>
            </a:extLst>
          </p:cNvPr>
          <p:cNvSpPr txBox="1"/>
          <p:nvPr/>
        </p:nvSpPr>
        <p:spPr>
          <a:xfrm>
            <a:off x="3377425" y="384721"/>
            <a:ext cx="2328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Compassionate</a:t>
            </a:r>
          </a:p>
          <a:p>
            <a:r>
              <a:rPr lang="en-GB" sz="2400" dirty="0"/>
              <a:t>(Exo 34:6)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F3A3FC-3C6C-0678-81E1-8DB11ED9A75C}"/>
              </a:ext>
            </a:extLst>
          </p:cNvPr>
          <p:cNvSpPr txBox="1"/>
          <p:nvPr/>
        </p:nvSpPr>
        <p:spPr>
          <a:xfrm>
            <a:off x="5250831" y="1031052"/>
            <a:ext cx="183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Gracious</a:t>
            </a:r>
          </a:p>
          <a:p>
            <a:r>
              <a:rPr lang="en-GB" sz="2400" dirty="0"/>
              <a:t>(Exo 34:6)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F79391-AD8C-2F6E-D64F-16FAC1074529}"/>
              </a:ext>
            </a:extLst>
          </p:cNvPr>
          <p:cNvSpPr txBox="1"/>
          <p:nvPr/>
        </p:nvSpPr>
        <p:spPr>
          <a:xfrm>
            <a:off x="6667036" y="234396"/>
            <a:ext cx="183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Patient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/>
              <a:t>(Exo 34:6)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F929E5-0819-12F6-70CE-94463A507095}"/>
              </a:ext>
            </a:extLst>
          </p:cNvPr>
          <p:cNvSpPr txBox="1"/>
          <p:nvPr/>
        </p:nvSpPr>
        <p:spPr>
          <a:xfrm>
            <a:off x="8383858" y="1031051"/>
            <a:ext cx="1917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Trustworthy</a:t>
            </a:r>
          </a:p>
          <a:p>
            <a:r>
              <a:rPr lang="en-GB" sz="2400" dirty="0"/>
              <a:t>(Num 23:19)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8D8E3-F112-5676-9125-B4F8EBA00BB0}"/>
              </a:ext>
            </a:extLst>
          </p:cNvPr>
          <p:cNvSpPr txBox="1"/>
          <p:nvPr/>
        </p:nvSpPr>
        <p:spPr>
          <a:xfrm>
            <a:off x="10207425" y="309558"/>
            <a:ext cx="22182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Holy</a:t>
            </a:r>
          </a:p>
          <a:p>
            <a:r>
              <a:rPr lang="en-GB" sz="2400" dirty="0"/>
              <a:t>(1 Sam 2:2)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29D25C-D0DB-93F1-7663-5156D452592F}"/>
              </a:ext>
            </a:extLst>
          </p:cNvPr>
          <p:cNvSpPr txBox="1"/>
          <p:nvPr/>
        </p:nvSpPr>
        <p:spPr>
          <a:xfrm>
            <a:off x="1709731" y="3054691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Righteous</a:t>
            </a:r>
          </a:p>
          <a:p>
            <a:r>
              <a:rPr lang="en-GB" sz="2400" dirty="0"/>
              <a:t>(Ps111:3)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DC5783-D32F-75A9-4A52-A25841CB48D1}"/>
              </a:ext>
            </a:extLst>
          </p:cNvPr>
          <p:cNvSpPr txBox="1"/>
          <p:nvPr/>
        </p:nvSpPr>
        <p:spPr>
          <a:xfrm>
            <a:off x="2834163" y="2148158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Omnipresent</a:t>
            </a:r>
          </a:p>
          <a:p>
            <a:r>
              <a:rPr lang="en-GB" sz="2400" dirty="0"/>
              <a:t>(Ps139:7-8)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E5AC22-C1F9-7EFE-89A9-AA6AE19F554B}"/>
              </a:ext>
            </a:extLst>
          </p:cNvPr>
          <p:cNvSpPr txBox="1"/>
          <p:nvPr/>
        </p:nvSpPr>
        <p:spPr>
          <a:xfrm>
            <a:off x="7839106" y="2764264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Wise</a:t>
            </a:r>
          </a:p>
          <a:p>
            <a:r>
              <a:rPr lang="en-GB" sz="2400" dirty="0"/>
              <a:t>(1 Cor 1:25)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1DFB0C-F004-57A3-F566-9B5436525CCE}"/>
              </a:ext>
            </a:extLst>
          </p:cNvPr>
          <p:cNvSpPr txBox="1"/>
          <p:nvPr/>
        </p:nvSpPr>
        <p:spPr>
          <a:xfrm>
            <a:off x="9825908" y="2243204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Energetic</a:t>
            </a:r>
          </a:p>
          <a:p>
            <a:r>
              <a:rPr lang="en-GB" sz="2400" dirty="0"/>
              <a:t>(Isa 40:28)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5AD01A-8D68-C3BD-D33D-C6B5366E6871}"/>
              </a:ext>
            </a:extLst>
          </p:cNvPr>
          <p:cNvSpPr txBox="1"/>
          <p:nvPr/>
        </p:nvSpPr>
        <p:spPr>
          <a:xfrm>
            <a:off x="238225" y="3943657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Near</a:t>
            </a:r>
          </a:p>
          <a:p>
            <a:r>
              <a:rPr lang="en-GB" sz="2400" dirty="0"/>
              <a:t>(Ps 145:18)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DE2772-0289-7E21-9FC0-AF605BEF2CDC}"/>
              </a:ext>
            </a:extLst>
          </p:cNvPr>
          <p:cNvSpPr txBox="1"/>
          <p:nvPr/>
        </p:nvSpPr>
        <p:spPr>
          <a:xfrm>
            <a:off x="296099" y="2202951"/>
            <a:ext cx="198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Powerful</a:t>
            </a:r>
          </a:p>
          <a:p>
            <a:r>
              <a:rPr lang="en-GB" sz="2400" dirty="0"/>
              <a:t>(Ps 147:5)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091FCC-316A-4E6A-D94C-EF3F72AD5E7A}"/>
              </a:ext>
            </a:extLst>
          </p:cNvPr>
          <p:cNvSpPr txBox="1"/>
          <p:nvPr/>
        </p:nvSpPr>
        <p:spPr>
          <a:xfrm>
            <a:off x="298999" y="5803991"/>
            <a:ext cx="2061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King</a:t>
            </a:r>
          </a:p>
          <a:p>
            <a:r>
              <a:rPr lang="en-GB" sz="2400" dirty="0"/>
              <a:t>(Jer 10:10)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BAA85F-4753-C8D8-26B2-265DF35A247B}"/>
              </a:ext>
            </a:extLst>
          </p:cNvPr>
          <p:cNvSpPr txBox="1"/>
          <p:nvPr/>
        </p:nvSpPr>
        <p:spPr>
          <a:xfrm>
            <a:off x="3091309" y="4003515"/>
            <a:ext cx="20619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Doer of the impossible</a:t>
            </a:r>
          </a:p>
          <a:p>
            <a:r>
              <a:rPr lang="en-GB" sz="2400" dirty="0"/>
              <a:t>(Luke 1:37)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E0711B-FF4E-9284-BD1F-24EC95F3DB95}"/>
              </a:ext>
            </a:extLst>
          </p:cNvPr>
          <p:cNvSpPr txBox="1"/>
          <p:nvPr/>
        </p:nvSpPr>
        <p:spPr>
          <a:xfrm>
            <a:off x="1699168" y="5078329"/>
            <a:ext cx="2061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Impartial</a:t>
            </a:r>
          </a:p>
          <a:p>
            <a:r>
              <a:rPr lang="en-GB" sz="2400" dirty="0"/>
              <a:t>(Acts 10:34)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29ED8BA-2D43-2D8D-1674-5CA496DE03B3}"/>
              </a:ext>
            </a:extLst>
          </p:cNvPr>
          <p:cNvSpPr txBox="1"/>
          <p:nvPr/>
        </p:nvSpPr>
        <p:spPr>
          <a:xfrm>
            <a:off x="7741535" y="4113856"/>
            <a:ext cx="2061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Sees all</a:t>
            </a:r>
          </a:p>
          <a:p>
            <a:r>
              <a:rPr lang="en-GB" sz="2400" dirty="0"/>
              <a:t>(</a:t>
            </a:r>
            <a:r>
              <a:rPr lang="en-GB" sz="2400" dirty="0" err="1"/>
              <a:t>Heb</a:t>
            </a:r>
            <a:r>
              <a:rPr lang="en-GB" sz="2400" dirty="0"/>
              <a:t> 4:13)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3B86D3E-46B0-7E4E-9EC7-7BFDDEBD6E9B}"/>
              </a:ext>
            </a:extLst>
          </p:cNvPr>
          <p:cNvSpPr txBox="1"/>
          <p:nvPr/>
        </p:nvSpPr>
        <p:spPr>
          <a:xfrm>
            <a:off x="9904358" y="3698358"/>
            <a:ext cx="2061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Love</a:t>
            </a:r>
          </a:p>
          <a:p>
            <a:r>
              <a:rPr lang="en-GB" sz="2400" dirty="0"/>
              <a:t>(1 John 4:8)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0EEE10-1F0B-182B-A01B-82E942036AAD}"/>
              </a:ext>
            </a:extLst>
          </p:cNvPr>
          <p:cNvSpPr txBox="1"/>
          <p:nvPr/>
        </p:nvSpPr>
        <p:spPr>
          <a:xfrm>
            <a:off x="8459715" y="5203844"/>
            <a:ext cx="1744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Merciful </a:t>
            </a:r>
          </a:p>
          <a:p>
            <a:r>
              <a:rPr lang="en-GB" sz="2400" dirty="0"/>
              <a:t>(Deu 4:31)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B021F3-B65C-C2BC-DBC2-61CAB3EB76EE}"/>
              </a:ext>
            </a:extLst>
          </p:cNvPr>
          <p:cNvSpPr txBox="1"/>
          <p:nvPr/>
        </p:nvSpPr>
        <p:spPr>
          <a:xfrm>
            <a:off x="6558544" y="5909325"/>
            <a:ext cx="17915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Shepherd</a:t>
            </a:r>
          </a:p>
          <a:p>
            <a:r>
              <a:rPr lang="en-GB" sz="2400" dirty="0"/>
              <a:t>(Ps 23:1)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55C4E5-50D7-319C-AD21-C3CBBC165998}"/>
              </a:ext>
            </a:extLst>
          </p:cNvPr>
          <p:cNvSpPr txBox="1"/>
          <p:nvPr/>
        </p:nvSpPr>
        <p:spPr>
          <a:xfrm>
            <a:off x="5149656" y="5155142"/>
            <a:ext cx="18118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Saviour </a:t>
            </a:r>
          </a:p>
          <a:p>
            <a:r>
              <a:rPr lang="en-GB" sz="2400" dirty="0"/>
              <a:t>(Ps 27:1)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38F273-42DB-A121-874A-C39581A9F07A}"/>
              </a:ext>
            </a:extLst>
          </p:cNvPr>
          <p:cNvSpPr txBox="1"/>
          <p:nvPr/>
        </p:nvSpPr>
        <p:spPr>
          <a:xfrm>
            <a:off x="3155564" y="5909326"/>
            <a:ext cx="183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Redeemer</a:t>
            </a:r>
          </a:p>
          <a:p>
            <a:r>
              <a:rPr lang="en-GB" sz="2400" dirty="0"/>
              <a:t>(Job 19:25)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F60343-D6C6-AEAA-6505-2C4402011D22}"/>
              </a:ext>
            </a:extLst>
          </p:cNvPr>
          <p:cNvSpPr txBox="1"/>
          <p:nvPr/>
        </p:nvSpPr>
        <p:spPr>
          <a:xfrm>
            <a:off x="10207425" y="5916095"/>
            <a:ext cx="1833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Unchanging</a:t>
            </a:r>
          </a:p>
          <a:p>
            <a:r>
              <a:rPr lang="en-GB" sz="2400" dirty="0"/>
              <a:t>(Mal 3:6)</a:t>
            </a:r>
          </a:p>
        </p:txBody>
      </p:sp>
    </p:spTree>
    <p:extLst>
      <p:ext uri="{BB962C8B-B14F-4D97-AF65-F5344CB8AC3E}">
        <p14:creationId xmlns:p14="http://schemas.microsoft.com/office/powerpoint/2010/main" val="290924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647E0F-8809-BB19-F334-92CB74D6F104}"/>
              </a:ext>
            </a:extLst>
          </p:cNvPr>
          <p:cNvSpPr/>
          <p:nvPr/>
        </p:nvSpPr>
        <p:spPr>
          <a:xfrm>
            <a:off x="0" y="3175487"/>
            <a:ext cx="5770756" cy="368251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6703E5-BAF8-3C4D-67C2-5FD1A51C5195}"/>
              </a:ext>
            </a:extLst>
          </p:cNvPr>
          <p:cNvSpPr/>
          <p:nvPr/>
        </p:nvSpPr>
        <p:spPr>
          <a:xfrm>
            <a:off x="0" y="0"/>
            <a:ext cx="5826512" cy="298295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F1FB03-24CE-ECCA-32D0-0EC0A8B77A62}"/>
              </a:ext>
            </a:extLst>
          </p:cNvPr>
          <p:cNvSpPr/>
          <p:nvPr/>
        </p:nvSpPr>
        <p:spPr>
          <a:xfrm>
            <a:off x="4827936" y="2570284"/>
            <a:ext cx="2536127" cy="106508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(witness)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AC967F-8399-50E5-FFB3-FAA481BD2064}"/>
              </a:ext>
            </a:extLst>
          </p:cNvPr>
          <p:cNvSpPr/>
          <p:nvPr/>
        </p:nvSpPr>
        <p:spPr>
          <a:xfrm>
            <a:off x="1287966" y="2776654"/>
            <a:ext cx="2342297" cy="65234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track record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1F3982-31BE-A9B6-F90C-811E58A109A2}"/>
              </a:ext>
            </a:extLst>
          </p:cNvPr>
          <p:cNvSpPr/>
          <p:nvPr/>
        </p:nvSpPr>
        <p:spPr>
          <a:xfrm>
            <a:off x="8840517" y="2687328"/>
            <a:ext cx="2063517" cy="83099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ersonal </a:t>
            </a:r>
            <a:r>
              <a:rPr lang="en-GB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onviction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B6521B-81BC-0297-3965-FF0317B73057}"/>
              </a:ext>
            </a:extLst>
          </p:cNvPr>
          <p:cNvSpPr txBox="1"/>
          <p:nvPr/>
        </p:nvSpPr>
        <p:spPr>
          <a:xfrm>
            <a:off x="7228081" y="326978"/>
            <a:ext cx="17075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Wade out into the river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806C1E-D86D-4FED-F565-1CF856BAB92F}"/>
              </a:ext>
            </a:extLst>
          </p:cNvPr>
          <p:cNvSpPr txBox="1"/>
          <p:nvPr/>
        </p:nvSpPr>
        <p:spPr>
          <a:xfrm>
            <a:off x="2689690" y="3815961"/>
            <a:ext cx="2138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Myles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BC4F90-DF3C-4E46-D8B7-FC536EF9E0D6}"/>
              </a:ext>
            </a:extLst>
          </p:cNvPr>
          <p:cNvSpPr txBox="1"/>
          <p:nvPr/>
        </p:nvSpPr>
        <p:spPr>
          <a:xfrm>
            <a:off x="632831" y="5675300"/>
            <a:ext cx="21382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Marriages restored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1D2449-A7D6-2348-FCBB-7A062BEA75E8}"/>
              </a:ext>
            </a:extLst>
          </p:cNvPr>
          <p:cNvSpPr txBox="1"/>
          <p:nvPr/>
        </p:nvSpPr>
        <p:spPr>
          <a:xfrm>
            <a:off x="2826834" y="185445"/>
            <a:ext cx="2375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First encounter with God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E050C1-274C-707D-110A-CC47CC8E3C7E}"/>
              </a:ext>
            </a:extLst>
          </p:cNvPr>
          <p:cNvSpPr txBox="1"/>
          <p:nvPr/>
        </p:nvSpPr>
        <p:spPr>
          <a:xfrm>
            <a:off x="114842" y="1627052"/>
            <a:ext cx="1916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He knows best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29CF3D-329F-E5EB-9149-4F05A6DE59DC}"/>
              </a:ext>
            </a:extLst>
          </p:cNvPr>
          <p:cNvSpPr txBox="1"/>
          <p:nvPr/>
        </p:nvSpPr>
        <p:spPr>
          <a:xfrm>
            <a:off x="218843" y="108119"/>
            <a:ext cx="1977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Revelation He is jealous for 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E0EE1D-1ABD-9063-97D8-C1D66820C7C9}"/>
              </a:ext>
            </a:extLst>
          </p:cNvPr>
          <p:cNvSpPr txBox="1"/>
          <p:nvPr/>
        </p:nvSpPr>
        <p:spPr>
          <a:xfrm>
            <a:off x="218843" y="4370607"/>
            <a:ext cx="21382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Protection of LNP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96026F-8169-015D-BD7A-317207FD167C}"/>
              </a:ext>
            </a:extLst>
          </p:cNvPr>
          <p:cNvSpPr txBox="1"/>
          <p:nvPr/>
        </p:nvSpPr>
        <p:spPr>
          <a:xfrm>
            <a:off x="2730655" y="1556876"/>
            <a:ext cx="21382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Secured identity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4C568F-071E-919E-C945-52D6387F7908}"/>
              </a:ext>
            </a:extLst>
          </p:cNvPr>
          <p:cNvSpPr txBox="1"/>
          <p:nvPr/>
        </p:nvSpPr>
        <p:spPr>
          <a:xfrm>
            <a:off x="2630294" y="4927773"/>
            <a:ext cx="1904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Miraculous provision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1F51BB-A28F-3DE6-4A2F-BBE1F45CD5A5}"/>
              </a:ext>
            </a:extLst>
          </p:cNvPr>
          <p:cNvSpPr txBox="1"/>
          <p:nvPr/>
        </p:nvSpPr>
        <p:spPr>
          <a:xfrm>
            <a:off x="7715637" y="1926208"/>
            <a:ext cx="16921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Hope in 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C8871F-A2EE-DDFD-BA21-2EF91D678EC4}"/>
              </a:ext>
            </a:extLst>
          </p:cNvPr>
          <p:cNvSpPr txBox="1"/>
          <p:nvPr/>
        </p:nvSpPr>
        <p:spPr>
          <a:xfrm>
            <a:off x="10516529" y="4016664"/>
            <a:ext cx="13929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Head not the tail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8EFF5B-28CF-F8D7-8608-2C3804D08195}"/>
              </a:ext>
            </a:extLst>
          </p:cNvPr>
          <p:cNvSpPr txBox="1"/>
          <p:nvPr/>
        </p:nvSpPr>
        <p:spPr>
          <a:xfrm>
            <a:off x="8752081" y="5323701"/>
            <a:ext cx="25308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Sharper witness</a:t>
            </a:r>
          </a:p>
          <a:p>
            <a:pPr algn="ctr"/>
            <a:r>
              <a:rPr lang="en-GB" sz="2400" dirty="0"/>
              <a:t>Ministering Spirit</a:t>
            </a:r>
          </a:p>
          <a:p>
            <a:pPr algn="ctr"/>
            <a:r>
              <a:rPr lang="en-GB" sz="2400" dirty="0"/>
              <a:t>HH together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14175B-4560-5B46-4411-AD1CFC1AEFED}"/>
              </a:ext>
            </a:extLst>
          </p:cNvPr>
          <p:cNvSpPr txBox="1"/>
          <p:nvPr/>
        </p:nvSpPr>
        <p:spPr>
          <a:xfrm>
            <a:off x="9834911" y="200451"/>
            <a:ext cx="21382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as I was with Moses, so I will be with you.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4CCD08-738D-618A-9910-800293E7F2A2}"/>
              </a:ext>
            </a:extLst>
          </p:cNvPr>
          <p:cNvSpPr txBox="1"/>
          <p:nvPr/>
        </p:nvSpPr>
        <p:spPr>
          <a:xfrm>
            <a:off x="7492613" y="4016663"/>
            <a:ext cx="23422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Share message with stranger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C5BC20-B055-8670-0CC0-CE23DB439744}"/>
              </a:ext>
            </a:extLst>
          </p:cNvPr>
          <p:cNvSpPr txBox="1"/>
          <p:nvPr/>
        </p:nvSpPr>
        <p:spPr>
          <a:xfrm>
            <a:off x="2771077" y="6074214"/>
            <a:ext cx="2138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Jeremy</a:t>
            </a:r>
          </a:p>
        </p:txBody>
      </p:sp>
    </p:spTree>
    <p:extLst>
      <p:ext uri="{BB962C8B-B14F-4D97-AF65-F5344CB8AC3E}">
        <p14:creationId xmlns:p14="http://schemas.microsoft.com/office/powerpoint/2010/main" val="420882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" grpId="0" animBg="1"/>
      <p:bldP spid="4" grpId="0" animBg="1"/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6" grpId="0"/>
      <p:bldP spid="28" grpId="0"/>
      <p:bldP spid="30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68B0D-4FAC-F792-F68E-BC87D2371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FE019-5A14-921D-5865-94A88AFA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7580"/>
            <a:ext cx="10515600" cy="2765503"/>
          </a:xfrm>
        </p:spPr>
        <p:txBody>
          <a:bodyPr/>
          <a:lstStyle/>
          <a:p>
            <a:pPr algn="ctr"/>
            <a:r>
              <a:rPr lang="en-GB" dirty="0"/>
              <a:t>What is on your track record?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are your personal convictions?</a:t>
            </a:r>
          </a:p>
        </p:txBody>
      </p:sp>
    </p:spTree>
    <p:extLst>
      <p:ext uri="{BB962C8B-B14F-4D97-AF65-F5344CB8AC3E}">
        <p14:creationId xmlns:p14="http://schemas.microsoft.com/office/powerpoint/2010/main" val="1903762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4FAE0B-630B-E885-0E4D-6B49CCC3779A}"/>
              </a:ext>
            </a:extLst>
          </p:cNvPr>
          <p:cNvSpPr txBox="1"/>
          <p:nvPr/>
        </p:nvSpPr>
        <p:spPr>
          <a:xfrm>
            <a:off x="2077623" y="229007"/>
            <a:ext cx="79865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dirty="0">
                <a:solidFill>
                  <a:srgbClr val="001D35"/>
                </a:solidFill>
                <a:effectLst/>
                <a:latin typeface="Google Sans"/>
              </a:rPr>
              <a:t>"Faith is not less than thinking, but it is more.</a:t>
            </a:r>
            <a:r>
              <a:rPr lang="en-GB" sz="2400" dirty="0">
                <a:solidFill>
                  <a:srgbClr val="001D35"/>
                </a:solidFill>
                <a:latin typeface="Google Sans"/>
              </a:rPr>
              <a:t>” - Tim Keller</a:t>
            </a:r>
            <a:endParaRPr lang="en-GB" sz="2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91CF2B-AA93-2DF5-42D3-4952049F1C4B}"/>
              </a:ext>
            </a:extLst>
          </p:cNvPr>
          <p:cNvSpPr/>
          <p:nvPr/>
        </p:nvSpPr>
        <p:spPr>
          <a:xfrm>
            <a:off x="226739" y="4811985"/>
            <a:ext cx="2020232" cy="169475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Do I come off medication?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9C2052-16E0-933D-4758-BFAA18154BB7}"/>
              </a:ext>
            </a:extLst>
          </p:cNvPr>
          <p:cNvSpPr/>
          <p:nvPr/>
        </p:nvSpPr>
        <p:spPr>
          <a:xfrm>
            <a:off x="3023839" y="5023624"/>
            <a:ext cx="1354873" cy="135487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God is a healer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7B78F3-A8A1-FC0B-3AA1-8D9CB16CEA76}"/>
              </a:ext>
            </a:extLst>
          </p:cNvPr>
          <p:cNvSpPr/>
          <p:nvPr/>
        </p:nvSpPr>
        <p:spPr>
          <a:xfrm>
            <a:off x="5155580" y="4811985"/>
            <a:ext cx="1797205" cy="173936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Mrs Smith came off and has been fine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49594-D2F2-408E-791C-5A289AF1717E}"/>
              </a:ext>
            </a:extLst>
          </p:cNvPr>
          <p:cNvSpPr txBox="1"/>
          <p:nvPr/>
        </p:nvSpPr>
        <p:spPr>
          <a:xfrm>
            <a:off x="7156520" y="4409240"/>
            <a:ext cx="318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Neither decision contradicts God’s word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A19AD9-12D1-2792-73B4-0FF175AF48BE}"/>
              </a:ext>
            </a:extLst>
          </p:cNvPr>
          <p:cNvSpPr txBox="1"/>
          <p:nvPr/>
        </p:nvSpPr>
        <p:spPr>
          <a:xfrm>
            <a:off x="7765259" y="5285561"/>
            <a:ext cx="1878981" cy="8309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What is He saying now?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1D0C64-FFC6-7A90-7F75-EA8486941D5C}"/>
              </a:ext>
            </a:extLst>
          </p:cNvPr>
          <p:cNvSpPr/>
          <p:nvPr/>
        </p:nvSpPr>
        <p:spPr>
          <a:xfrm>
            <a:off x="10309305" y="5266166"/>
            <a:ext cx="1655956" cy="83099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Come off meds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67F676A-34F6-7465-DB5B-D40B9C409A05}"/>
              </a:ext>
            </a:extLst>
          </p:cNvPr>
          <p:cNvSpPr/>
          <p:nvPr/>
        </p:nvSpPr>
        <p:spPr>
          <a:xfrm>
            <a:off x="2330605" y="5491977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91B34F8-D08B-55B8-162B-1B691CFB7153}"/>
              </a:ext>
            </a:extLst>
          </p:cNvPr>
          <p:cNvSpPr/>
          <p:nvPr/>
        </p:nvSpPr>
        <p:spPr>
          <a:xfrm>
            <a:off x="4482790" y="5550521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7CD4A15-9937-A4B4-6F6B-BC149FA1F73E}"/>
              </a:ext>
            </a:extLst>
          </p:cNvPr>
          <p:cNvSpPr/>
          <p:nvPr/>
        </p:nvSpPr>
        <p:spPr>
          <a:xfrm>
            <a:off x="7118760" y="5486398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4567794-4384-6838-84E1-FB010178175D}"/>
              </a:ext>
            </a:extLst>
          </p:cNvPr>
          <p:cNvSpPr/>
          <p:nvPr/>
        </p:nvSpPr>
        <p:spPr>
          <a:xfrm>
            <a:off x="9679565" y="5519850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F86620-6856-5548-28AD-3CD6089B88F3}"/>
              </a:ext>
            </a:extLst>
          </p:cNvPr>
          <p:cNvSpPr/>
          <p:nvPr/>
        </p:nvSpPr>
        <p:spPr>
          <a:xfrm>
            <a:off x="2779003" y="1224293"/>
            <a:ext cx="1703787" cy="101566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God’s nature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EC3BF0-96B3-BEBB-9803-0D59B7300CCA}"/>
              </a:ext>
            </a:extLst>
          </p:cNvPr>
          <p:cNvSpPr/>
          <p:nvPr/>
        </p:nvSpPr>
        <p:spPr>
          <a:xfrm>
            <a:off x="5025224" y="1228739"/>
            <a:ext cx="2091395" cy="101121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God’s track record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6B27B0-9A88-A776-47F1-0B568F072C3C}"/>
              </a:ext>
            </a:extLst>
          </p:cNvPr>
          <p:cNvSpPr/>
          <p:nvPr/>
        </p:nvSpPr>
        <p:spPr>
          <a:xfrm>
            <a:off x="10292882" y="1221506"/>
            <a:ext cx="1567676" cy="105891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Action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C34580-1FAE-6DE3-3AA0-2EBA0216A3EE}"/>
              </a:ext>
            </a:extLst>
          </p:cNvPr>
          <p:cNvSpPr/>
          <p:nvPr/>
        </p:nvSpPr>
        <p:spPr>
          <a:xfrm>
            <a:off x="7725547" y="1219694"/>
            <a:ext cx="1958407" cy="101566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Personal Conviction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DBF4228-7DC3-2AFF-2AC6-820E309BD6B0}"/>
              </a:ext>
            </a:extLst>
          </p:cNvPr>
          <p:cNvSpPr/>
          <p:nvPr/>
        </p:nvSpPr>
        <p:spPr>
          <a:xfrm>
            <a:off x="244370" y="2534557"/>
            <a:ext cx="2020232" cy="169475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Can I murder my boss?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969B33F-C224-DD1D-060D-0BC573752B32}"/>
              </a:ext>
            </a:extLst>
          </p:cNvPr>
          <p:cNvSpPr/>
          <p:nvPr/>
        </p:nvSpPr>
        <p:spPr>
          <a:xfrm>
            <a:off x="2972718" y="2746196"/>
            <a:ext cx="1423626" cy="135487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God is merciful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BB0AA04-AA3F-D409-B5D6-1DE16F91151D}"/>
              </a:ext>
            </a:extLst>
          </p:cNvPr>
          <p:cNvSpPr/>
          <p:nvPr/>
        </p:nvSpPr>
        <p:spPr>
          <a:xfrm>
            <a:off x="5150907" y="2534557"/>
            <a:ext cx="1916446" cy="173936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God has enabled me to forgive before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E4B773-B5B7-111B-90A5-BF8FE3C38CB8}"/>
              </a:ext>
            </a:extLst>
          </p:cNvPr>
          <p:cNvSpPr txBox="1"/>
          <p:nvPr/>
        </p:nvSpPr>
        <p:spPr>
          <a:xfrm>
            <a:off x="7782890" y="3008133"/>
            <a:ext cx="1878981" cy="83099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N/A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292AB60-2FFD-F0C4-0ED8-F111A6320FD4}"/>
              </a:ext>
            </a:extLst>
          </p:cNvPr>
          <p:cNvSpPr/>
          <p:nvPr/>
        </p:nvSpPr>
        <p:spPr>
          <a:xfrm>
            <a:off x="10418482" y="2758363"/>
            <a:ext cx="1437601" cy="124714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Don’t commit murder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E75DA424-2228-ED54-B158-9E8F38DD8931}"/>
              </a:ext>
            </a:extLst>
          </p:cNvPr>
          <p:cNvSpPr/>
          <p:nvPr/>
        </p:nvSpPr>
        <p:spPr>
          <a:xfrm>
            <a:off x="2348236" y="3214549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7155D91B-8B2A-4C24-F6E1-50C0DD8A4B8E}"/>
              </a:ext>
            </a:extLst>
          </p:cNvPr>
          <p:cNvSpPr/>
          <p:nvPr/>
        </p:nvSpPr>
        <p:spPr>
          <a:xfrm>
            <a:off x="4500421" y="3273093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9396C3B-4412-333C-47E5-4C640ACEF1BC}"/>
              </a:ext>
            </a:extLst>
          </p:cNvPr>
          <p:cNvSpPr/>
          <p:nvPr/>
        </p:nvSpPr>
        <p:spPr>
          <a:xfrm>
            <a:off x="7136391" y="3208970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66A8B5AA-A4BD-914D-3413-4044D05495F8}"/>
              </a:ext>
            </a:extLst>
          </p:cNvPr>
          <p:cNvSpPr/>
          <p:nvPr/>
        </p:nvSpPr>
        <p:spPr>
          <a:xfrm>
            <a:off x="9752955" y="3242422"/>
            <a:ext cx="589156" cy="4293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5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AEDBD-49B6-24FB-F28F-B45BBCE72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BF3BF-C431-1AD4-D1E8-4C183645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7580"/>
            <a:ext cx="10515600" cy="2765503"/>
          </a:xfrm>
        </p:spPr>
        <p:txBody>
          <a:bodyPr/>
          <a:lstStyle/>
          <a:p>
            <a:pPr algn="ctr"/>
            <a:r>
              <a:rPr lang="en-GB" dirty="0"/>
              <a:t>What does a </a:t>
            </a:r>
            <a:r>
              <a:rPr lang="en-GB" b="1" dirty="0"/>
              <a:t>personal conviction </a:t>
            </a:r>
            <a:r>
              <a:rPr lang="en-GB" dirty="0"/>
              <a:t>feel like?</a:t>
            </a:r>
          </a:p>
        </p:txBody>
      </p:sp>
    </p:spTree>
    <p:extLst>
      <p:ext uri="{BB962C8B-B14F-4D97-AF65-F5344CB8AC3E}">
        <p14:creationId xmlns:p14="http://schemas.microsoft.com/office/powerpoint/2010/main" val="224606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0B0E7B-020D-78DB-2FCB-FE29E7BCF3A6}"/>
              </a:ext>
            </a:extLst>
          </p:cNvPr>
          <p:cNvSpPr txBox="1"/>
          <p:nvPr/>
        </p:nvSpPr>
        <p:spPr>
          <a:xfrm>
            <a:off x="3886200" y="215273"/>
            <a:ext cx="80456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"And when He [the Holy Spirit] comes, He will convict the world concerning sin and righteousness and judgment."</a:t>
            </a:r>
            <a:b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</a:t>
            </a:r>
            <a:r>
              <a:rPr lang="en-GB" sz="2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John 16:8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BDF126-2195-3143-C99E-F2996F6716CC}"/>
              </a:ext>
            </a:extLst>
          </p:cNvPr>
          <p:cNvSpPr txBox="1"/>
          <p:nvPr/>
        </p:nvSpPr>
        <p:spPr>
          <a:xfrm>
            <a:off x="3904922" y="1627547"/>
            <a:ext cx="8045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"Now when they heard this, they were cut to the heart..."</a:t>
            </a:r>
            <a:b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</a:t>
            </a:r>
            <a:r>
              <a:rPr lang="en-GB" sz="2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Acts 2:37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82442-3251-BAC9-48E8-C33785D8592B}"/>
              </a:ext>
            </a:extLst>
          </p:cNvPr>
          <p:cNvSpPr txBox="1"/>
          <p:nvPr/>
        </p:nvSpPr>
        <p:spPr>
          <a:xfrm>
            <a:off x="3904922" y="2679149"/>
            <a:ext cx="8045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“Each of them should be fully convinced in their own mind.”</a:t>
            </a:r>
          </a:p>
          <a:p>
            <a:pPr lvl="0"/>
            <a:r>
              <a:rPr lang="en-GB" sz="24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— Rom 14:5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24D9C-5975-DD6B-2E98-87AC577A62CE}"/>
              </a:ext>
            </a:extLst>
          </p:cNvPr>
          <p:cNvSpPr txBox="1"/>
          <p:nvPr/>
        </p:nvSpPr>
        <p:spPr>
          <a:xfrm>
            <a:off x="670079" y="2148172"/>
            <a:ext cx="2539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Includes feelings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BBCADA-6ED4-B984-DA19-EF762D2B975A}"/>
              </a:ext>
            </a:extLst>
          </p:cNvPr>
          <p:cNvSpPr txBox="1"/>
          <p:nvPr/>
        </p:nvSpPr>
        <p:spPr>
          <a:xfrm>
            <a:off x="3904922" y="4095753"/>
            <a:ext cx="8008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“It seemed good to the Holy Spirit and to us…”</a:t>
            </a:r>
          </a:p>
          <a:p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 </a:t>
            </a:r>
            <a:r>
              <a:rPr lang="en-GB" sz="24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Acts 15:28</a:t>
            </a:r>
            <a:endParaRPr lang="en-GB" sz="24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1CDA73-FAE2-30E2-C750-21E36A280E4D}"/>
              </a:ext>
            </a:extLst>
          </p:cNvPr>
          <p:cNvSpPr txBox="1"/>
          <p:nvPr/>
        </p:nvSpPr>
        <p:spPr>
          <a:xfrm>
            <a:off x="629423" y="2523597"/>
            <a:ext cx="26205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not dependent on them</a:t>
            </a:r>
            <a:endParaRPr lang="en-GB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706301-95F8-1FFC-C3DB-7F7396A2FD52}"/>
              </a:ext>
            </a:extLst>
          </p:cNvPr>
          <p:cNvSpPr/>
          <p:nvPr/>
        </p:nvSpPr>
        <p:spPr>
          <a:xfrm>
            <a:off x="865229" y="481503"/>
            <a:ext cx="2241625" cy="115215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ersonal </a:t>
            </a:r>
            <a:r>
              <a:rPr lang="en-GB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onviction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432D69-C8E5-1C92-A028-9F777F32D7B7}"/>
              </a:ext>
            </a:extLst>
          </p:cNvPr>
          <p:cNvSpPr txBox="1"/>
          <p:nvPr/>
        </p:nvSpPr>
        <p:spPr>
          <a:xfrm>
            <a:off x="293647" y="4618141"/>
            <a:ext cx="33830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</a:pPr>
            <a:r>
              <a:rPr lang="en-GB" sz="2400" i="1" dirty="0"/>
              <a:t>“Conviction you’ll die for, everything else is preference”</a:t>
            </a:r>
          </a:p>
          <a:p>
            <a:pPr marL="0" indent="0" algn="ctr">
              <a:buFontTx/>
              <a:buNone/>
            </a:pPr>
            <a:r>
              <a:rPr lang="en-GB" sz="2400" dirty="0"/>
              <a:t>- Terry 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724D7-6849-CAE4-ED2F-851DD53D73FA}"/>
              </a:ext>
            </a:extLst>
          </p:cNvPr>
          <p:cNvSpPr txBox="1"/>
          <p:nvPr/>
        </p:nvSpPr>
        <p:spPr>
          <a:xfrm>
            <a:off x="3886200" y="5143025"/>
            <a:ext cx="82453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kern="100">
                <a:latin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Whether you turn to the right or to the left, your ears will hear a voice behind you, saying, “This is the way; walk in it.”</a:t>
            </a:r>
          </a:p>
          <a:p>
            <a:r>
              <a:rPr lang="en-GB" dirty="0">
                <a:ea typeface="Aptos" panose="020B0004020202020204" pitchFamily="34" charset="0"/>
              </a:rPr>
              <a:t>— </a:t>
            </a:r>
            <a:r>
              <a:rPr lang="en-GB" b="0" i="1" dirty="0"/>
              <a:t>Isa 30:21</a:t>
            </a:r>
          </a:p>
        </p:txBody>
      </p:sp>
    </p:spTree>
    <p:extLst>
      <p:ext uri="{BB962C8B-B14F-4D97-AF65-F5344CB8AC3E}">
        <p14:creationId xmlns:p14="http://schemas.microsoft.com/office/powerpoint/2010/main" val="119159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3" grpId="0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B610E1-91FC-4AB7-8473-CF172AA039A0}"/>
              </a:ext>
            </a:extLst>
          </p:cNvPr>
          <p:cNvSpPr/>
          <p:nvPr/>
        </p:nvSpPr>
        <p:spPr>
          <a:xfrm>
            <a:off x="5053830" y="2732456"/>
            <a:ext cx="2348615" cy="254779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My decision to live as if this is true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24FFE1-E96E-AFD9-DE61-C0BBD23D42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Action</a:t>
            </a:r>
          </a:p>
        </p:txBody>
      </p:sp>
      <p:pic>
        <p:nvPicPr>
          <p:cNvPr id="5" name="The Story of Blondin">
            <a:hlinkClick r:id="" action="ppaction://media"/>
            <a:extLst>
              <a:ext uri="{FF2B5EF4-FFF2-40B4-BE49-F238E27FC236}">
                <a16:creationId xmlns:a16="http://schemas.microsoft.com/office/drawing/2014/main" id="{C2E5A8A0-FD6C-909F-9E2F-389EE33A8E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6599" y="2902381"/>
            <a:ext cx="4064000" cy="228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DC300C-3EEA-F488-D0B3-3F7EC4C31F6D}"/>
              </a:ext>
            </a:extLst>
          </p:cNvPr>
          <p:cNvSpPr txBox="1"/>
          <p:nvPr/>
        </p:nvSpPr>
        <p:spPr>
          <a:xfrm>
            <a:off x="7811429" y="2152406"/>
            <a:ext cx="40839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believe that God is one; you do well. Even the demons believe—and shudder!</a:t>
            </a:r>
          </a:p>
          <a:p>
            <a:pPr algn="ctr"/>
            <a:r>
              <a:rPr lang="en-GB" sz="2400" dirty="0"/>
              <a:t>(James 2:19)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931AF2-A672-B2AB-EF89-39987D8CA311}"/>
              </a:ext>
            </a:extLst>
          </p:cNvPr>
          <p:cNvSpPr txBox="1"/>
          <p:nvPr/>
        </p:nvSpPr>
        <p:spPr>
          <a:xfrm>
            <a:off x="7753111" y="4183784"/>
            <a:ext cx="42006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faith Abraham, when called … </a:t>
            </a:r>
            <a:r>
              <a:rPr lang="en-GB" sz="24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obeyed and went</a:t>
            </a:r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even though he did not know where he was going</a:t>
            </a:r>
          </a:p>
          <a:p>
            <a:pPr algn="ctr"/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GB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</a:t>
            </a:r>
            <a:r>
              <a:rPr lang="en-GB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11:8)</a:t>
            </a:r>
          </a:p>
        </p:txBody>
      </p:sp>
    </p:spTree>
    <p:extLst>
      <p:ext uri="{BB962C8B-B14F-4D97-AF65-F5344CB8AC3E}">
        <p14:creationId xmlns:p14="http://schemas.microsoft.com/office/powerpoint/2010/main" val="398000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3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DF250C48-9303-8322-9941-D2DE0E282C6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7000" y="107950"/>
            <a:ext cx="11938000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5A839BC-F854-3254-B710-F2EE84B23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39700"/>
            <a:ext cx="2976563" cy="1049338"/>
          </a:xfrm>
          <a:prstGeom prst="rect">
            <a:avLst/>
          </a:prstGeom>
          <a:solidFill>
            <a:srgbClr val="1560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8069C30-E9D2-0BA4-AF95-ADD3F5EF6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139700"/>
            <a:ext cx="2578100" cy="1049338"/>
          </a:xfrm>
          <a:prstGeom prst="rect">
            <a:avLst/>
          </a:prstGeom>
          <a:solidFill>
            <a:srgbClr val="1560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80A8F01-C338-02CE-3A74-2EC79ABC3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39700"/>
            <a:ext cx="3375025" cy="1049338"/>
          </a:xfrm>
          <a:prstGeom prst="rect">
            <a:avLst/>
          </a:prstGeom>
          <a:solidFill>
            <a:srgbClr val="1560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11F31FF7-EDD1-F771-CDD5-072D6DFCE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139700"/>
            <a:ext cx="2974975" cy="1049338"/>
          </a:xfrm>
          <a:prstGeom prst="rect">
            <a:avLst/>
          </a:prstGeom>
          <a:solidFill>
            <a:srgbClr val="1560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017A846C-A64C-75FE-2229-8FA53F870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1189038"/>
            <a:ext cx="2974975" cy="260350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3B16C40-1ACE-71DC-1209-E089718D6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1189038"/>
            <a:ext cx="2578100" cy="260350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57C29598-108F-F561-12E7-37DF0BFE8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189038"/>
            <a:ext cx="3375025" cy="260350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92EF1E1-C332-000E-6736-2A7A1B475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1189038"/>
            <a:ext cx="2974975" cy="260350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19BC6606-379C-7004-6C07-AD559BC51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3792538"/>
            <a:ext cx="2974975" cy="1628775"/>
          </a:xfrm>
          <a:prstGeom prst="rect">
            <a:avLst/>
          </a:prstGeom>
          <a:solidFill>
            <a:srgbClr val="E7EA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11E6ED8A-A8A3-A0C9-0EA3-DB2229F59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3792538"/>
            <a:ext cx="2578100" cy="1628775"/>
          </a:xfrm>
          <a:prstGeom prst="rect">
            <a:avLst/>
          </a:prstGeom>
          <a:solidFill>
            <a:srgbClr val="E7EA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2DD84959-5ED9-5503-A83E-9A3FCA03F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3792538"/>
            <a:ext cx="3375025" cy="1628775"/>
          </a:xfrm>
          <a:prstGeom prst="rect">
            <a:avLst/>
          </a:prstGeom>
          <a:solidFill>
            <a:srgbClr val="E7EA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C209C358-303F-69D4-D9F7-52C2951D2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3792538"/>
            <a:ext cx="2974975" cy="1628775"/>
          </a:xfrm>
          <a:prstGeom prst="rect">
            <a:avLst/>
          </a:prstGeom>
          <a:solidFill>
            <a:srgbClr val="E7EA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ED05269-4141-A085-8111-C7ACE6AF4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5421313"/>
            <a:ext cx="2974975" cy="131445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3C150A5B-F793-471A-FEA9-2B6190B5A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5421313"/>
            <a:ext cx="2578100" cy="131445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48ED4C2B-0D27-E220-E9DD-FA7C22147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5421313"/>
            <a:ext cx="3375025" cy="131445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9A19BA57-632C-9FAF-59EB-73A4A0427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5421313"/>
            <a:ext cx="2974975" cy="1314450"/>
          </a:xfrm>
          <a:prstGeom prst="rect">
            <a:avLst/>
          </a:prstGeom>
          <a:solidFill>
            <a:srgbClr val="CCD2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Line 21">
            <a:extLst>
              <a:ext uri="{FF2B5EF4-FFF2-40B4-BE49-F238E27FC236}">
                <a16:creationId xmlns:a16="http://schemas.microsoft.com/office/drawing/2014/main" id="{D2938B8A-1920-E12D-92EB-1CC0586F7C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913" y="133350"/>
            <a:ext cx="0" cy="66103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CA3FFD02-DDB3-BD8E-1309-C4699449D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8013" y="133350"/>
            <a:ext cx="0" cy="66103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Line 23">
            <a:extLst>
              <a:ext uri="{FF2B5EF4-FFF2-40B4-BE49-F238E27FC236}">
                <a16:creationId xmlns:a16="http://schemas.microsoft.com/office/drawing/2014/main" id="{7A1CBE55-7748-7302-5F8F-1B0945EDB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9063038" y="133350"/>
            <a:ext cx="0" cy="66103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Line 24">
            <a:extLst>
              <a:ext uri="{FF2B5EF4-FFF2-40B4-BE49-F238E27FC236}">
                <a16:creationId xmlns:a16="http://schemas.microsoft.com/office/drawing/2014/main" id="{860DE45E-410E-1C44-C1E8-BF6C82F70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0" y="1189038"/>
            <a:ext cx="11918950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Line 25">
            <a:extLst>
              <a:ext uri="{FF2B5EF4-FFF2-40B4-BE49-F238E27FC236}">
                <a16:creationId xmlns:a16="http://schemas.microsoft.com/office/drawing/2014/main" id="{27840217-E615-384E-0B36-2EBD4FBE02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0" y="3792538"/>
            <a:ext cx="11918950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Line 26">
            <a:extLst>
              <a:ext uri="{FF2B5EF4-FFF2-40B4-BE49-F238E27FC236}">
                <a16:creationId xmlns:a16="http://schemas.microsoft.com/office/drawing/2014/main" id="{8F3BE3EF-CC58-9927-E24D-4A066B9EA4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0" y="5421313"/>
            <a:ext cx="11918950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E09C73B-F478-4DA9-C0A6-F52EEA1AA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938" y="133350"/>
            <a:ext cx="0" cy="66103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Line 28">
            <a:extLst>
              <a:ext uri="{FF2B5EF4-FFF2-40B4-BE49-F238E27FC236}">
                <a16:creationId xmlns:a16="http://schemas.microsoft.com/office/drawing/2014/main" id="{4E1757B5-E683-2034-D4EC-AD9A5A8E0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38013" y="133350"/>
            <a:ext cx="0" cy="661035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Line 29">
            <a:extLst>
              <a:ext uri="{FF2B5EF4-FFF2-40B4-BE49-F238E27FC236}">
                <a16:creationId xmlns:a16="http://schemas.microsoft.com/office/drawing/2014/main" id="{9C11E20E-10B3-84AF-8FA4-9C4C01C1E9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0" y="139700"/>
            <a:ext cx="11918950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Line 30">
            <a:extLst>
              <a:ext uri="{FF2B5EF4-FFF2-40B4-BE49-F238E27FC236}">
                <a16:creationId xmlns:a16="http://schemas.microsoft.com/office/drawing/2014/main" id="{6D2AD5D4-774C-55FB-BC24-E816AF6183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0" y="6735763"/>
            <a:ext cx="11918950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Rectangle 31">
            <a:extLst>
              <a:ext uri="{FF2B5EF4-FFF2-40B4-BE49-F238E27FC236}">
                <a16:creationId xmlns:a16="http://schemas.microsoft.com/office/drawing/2014/main" id="{8AC6A31F-D026-E1B0-A0EC-E3E476917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180975"/>
            <a:ext cx="94138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Action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32">
            <a:extLst>
              <a:ext uri="{FF2B5EF4-FFF2-40B4-BE49-F238E27FC236}">
                <a16:creationId xmlns:a16="http://schemas.microsoft.com/office/drawing/2014/main" id="{D43BAD67-DBBD-2635-CCA4-2735F5EF5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180975"/>
            <a:ext cx="18510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Track Record/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33">
            <a:extLst>
              <a:ext uri="{FF2B5EF4-FFF2-40B4-BE49-F238E27FC236}">
                <a16:creationId xmlns:a16="http://schemas.microsoft.com/office/drawing/2014/main" id="{F1F526EF-932D-01C8-D827-B3E875E85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485775"/>
            <a:ext cx="12698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Conviction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4">
            <a:extLst>
              <a:ext uri="{FF2B5EF4-FFF2-40B4-BE49-F238E27FC236}">
                <a16:creationId xmlns:a16="http://schemas.microsoft.com/office/drawing/2014/main" id="{B5737C1E-EA2C-3783-51B2-D7E9BA455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80975"/>
            <a:ext cx="9937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Nature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5DB89D40-3261-5213-C71A-C7E9F6EFB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180975"/>
            <a:ext cx="128746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Scenario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1C0253CD-3FFE-FEFC-0016-756219850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1230313"/>
            <a:ext cx="14314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Sacrifice son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CBF828BE-73D6-FFBF-2DB4-BA3271E1A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3254259"/>
            <a:ext cx="283368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Heard God’s command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EED63686-193C-0B43-DE15-181674C78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1254470"/>
            <a:ext cx="181768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God protected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65F8C703-D506-AA9C-92EB-A4E4ED212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1559270"/>
            <a:ext cx="29702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God enabled to become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40">
            <a:extLst>
              <a:ext uri="{FF2B5EF4-FFF2-40B4-BE49-F238E27FC236}">
                <a16:creationId xmlns:a16="http://schemas.microsoft.com/office/drawing/2014/main" id="{A02C36DE-DFCA-7AB1-B3FA-2431DE84D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1864070"/>
            <a:ext cx="8350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father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41">
            <a:extLst>
              <a:ext uri="{FF2B5EF4-FFF2-40B4-BE49-F238E27FC236}">
                <a16:creationId xmlns:a16="http://schemas.microsoft.com/office/drawing/2014/main" id="{7F391C5B-3C07-C9A2-6998-C31F94C8F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2168870"/>
            <a:ext cx="31972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Therefore, could bring boy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6B10114A-8142-1672-9720-4D2FAE430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2473670"/>
            <a:ext cx="14065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back to life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3">
            <a:extLst>
              <a:ext uri="{FF2B5EF4-FFF2-40B4-BE49-F238E27FC236}">
                <a16:creationId xmlns:a16="http://schemas.microsoft.com/office/drawing/2014/main" id="{4A26C06E-BA12-8B5F-6A98-994D203A3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230313"/>
            <a:ext cx="149383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God is boss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3B9DB156-88A3-CB11-24F8-B48F8EDC9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1230313"/>
            <a:ext cx="277261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Abraham told to sacrifice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000000"/>
                </a:solidFill>
                <a:latin typeface="Aptos" panose="020B0004020202020204" pitchFamily="34" charset="0"/>
              </a:rPr>
              <a:t>Isaac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18ABBBEC-4042-C103-A0BC-997BA9D76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3833813"/>
            <a:ext cx="14509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Don’t revise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7">
            <a:extLst>
              <a:ext uri="{FF2B5EF4-FFF2-40B4-BE49-F238E27FC236}">
                <a16:creationId xmlns:a16="http://schemas.microsoft.com/office/drawing/2014/main" id="{FE2D0039-4E56-CB10-28E3-A2EC50580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3833813"/>
            <a:ext cx="31369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Has your teacher given you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48">
            <a:extLst>
              <a:ext uri="{FF2B5EF4-FFF2-40B4-BE49-F238E27FC236}">
                <a16:creationId xmlns:a16="http://schemas.microsoft.com/office/drawing/2014/main" id="{C6E30685-6349-A254-EB56-964C51EBE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4138613"/>
            <a:ext cx="31527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generous grades you didn’t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9">
            <a:extLst>
              <a:ext uri="{FF2B5EF4-FFF2-40B4-BE49-F238E27FC236}">
                <a16:creationId xmlns:a16="http://schemas.microsoft.com/office/drawing/2014/main" id="{8C8BCF54-9625-5848-6976-F663CA5E2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4443413"/>
            <a:ext cx="23336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deserve in the past?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50">
            <a:extLst>
              <a:ext uri="{FF2B5EF4-FFF2-40B4-BE49-F238E27FC236}">
                <a16:creationId xmlns:a16="http://schemas.microsoft.com/office/drawing/2014/main" id="{5C8D5A3B-38E0-B125-6268-035199F01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3833813"/>
            <a:ext cx="181768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Is your teacher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51">
            <a:extLst>
              <a:ext uri="{FF2B5EF4-FFF2-40B4-BE49-F238E27FC236}">
                <a16:creationId xmlns:a16="http://schemas.microsoft.com/office/drawing/2014/main" id="{5652BB88-BEF9-CDF4-2CA9-6A1780440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4138613"/>
            <a:ext cx="18605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corrupt/unjust?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52">
            <a:extLst>
              <a:ext uri="{FF2B5EF4-FFF2-40B4-BE49-F238E27FC236}">
                <a16:creationId xmlns:a16="http://schemas.microsoft.com/office/drawing/2014/main" id="{EC7486EE-DD04-8082-34C5-0792FD4B4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3833813"/>
            <a:ext cx="275748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“Should you be revising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3">
            <a:extLst>
              <a:ext uri="{FF2B5EF4-FFF2-40B4-BE49-F238E27FC236}">
                <a16:creationId xmlns:a16="http://schemas.microsoft.com/office/drawing/2014/main" id="{7C137EB8-CECF-A0B7-2487-6EE3022FC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4138613"/>
            <a:ext cx="18716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for your exam?”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4">
            <a:extLst>
              <a:ext uri="{FF2B5EF4-FFF2-40B4-BE49-F238E27FC236}">
                <a16:creationId xmlns:a16="http://schemas.microsoft.com/office/drawing/2014/main" id="{5BA981F4-C0F4-CAF1-1049-7909118DE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4443413"/>
            <a:ext cx="230981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“I have faith that I’ll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5">
            <a:extLst>
              <a:ext uri="{FF2B5EF4-FFF2-40B4-BE49-F238E27FC236}">
                <a16:creationId xmlns:a16="http://schemas.microsoft.com/office/drawing/2014/main" id="{A3DC0166-EBAA-0EDF-EB42-B5B756B3C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4748213"/>
            <a:ext cx="7842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pass”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02EA6882-B87C-92F1-F70A-716F2C52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5462588"/>
            <a:ext cx="11684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Don’t go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7">
            <a:extLst>
              <a:ext uri="{FF2B5EF4-FFF2-40B4-BE49-F238E27FC236}">
                <a16:creationId xmlns:a16="http://schemas.microsoft.com/office/drawing/2014/main" id="{BA1309DC-1B64-4994-5051-72CD55219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3" y="5767388"/>
            <a:ext cx="2540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(I don’t like camping)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58">
            <a:extLst>
              <a:ext uri="{FF2B5EF4-FFF2-40B4-BE49-F238E27FC236}">
                <a16:creationId xmlns:a16="http://schemas.microsoft.com/office/drawing/2014/main" id="{B333BDD4-B573-21B3-18CF-F91653661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5462588"/>
            <a:ext cx="2316163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He has led me well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9">
            <a:extLst>
              <a:ext uri="{FF2B5EF4-FFF2-40B4-BE49-F238E27FC236}">
                <a16:creationId xmlns:a16="http://schemas.microsoft.com/office/drawing/2014/main" id="{595E5E1F-003C-6958-F0CF-D05769F4B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5462588"/>
            <a:ext cx="1493838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God is boss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60">
            <a:extLst>
              <a:ext uri="{FF2B5EF4-FFF2-40B4-BE49-F238E27FC236}">
                <a16:creationId xmlns:a16="http://schemas.microsoft.com/office/drawing/2014/main" id="{885A2B3E-331A-AF79-C191-1520C56FA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5462588"/>
            <a:ext cx="29495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Church holiday camping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58">
            <a:extLst>
              <a:ext uri="{FF2B5EF4-FFF2-40B4-BE49-F238E27FC236}">
                <a16:creationId xmlns:a16="http://schemas.microsoft.com/office/drawing/2014/main" id="{63D195A6-6D59-77C8-EBB1-A7DAE0C04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6065721"/>
            <a:ext cx="26729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Don’t bother asking God</a:t>
            </a:r>
            <a:endParaRPr kumimoji="0" lang="en-US" altLang="en-US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F7EFD8C-AEBC-F60E-F4A0-C2E3A22982CD}"/>
              </a:ext>
            </a:extLst>
          </p:cNvPr>
          <p:cNvSpPr/>
          <p:nvPr/>
        </p:nvSpPr>
        <p:spPr>
          <a:xfrm rot="20894930" flipH="1">
            <a:off x="9247919" y="4046448"/>
            <a:ext cx="362756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Wishful</a:t>
            </a: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Action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0A51CFB-A7FB-AD1A-8076-9EE26539B23E}"/>
              </a:ext>
            </a:extLst>
          </p:cNvPr>
          <p:cNvSpPr/>
          <p:nvPr/>
        </p:nvSpPr>
        <p:spPr>
          <a:xfrm rot="20894930" flipH="1">
            <a:off x="9176584" y="1705442"/>
            <a:ext cx="362756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Faithful</a:t>
            </a: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Action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DF7014-F108-C10C-B4AB-49F454883B8F}"/>
              </a:ext>
            </a:extLst>
          </p:cNvPr>
          <p:cNvSpPr/>
          <p:nvPr/>
        </p:nvSpPr>
        <p:spPr>
          <a:xfrm rot="20894930" flipH="1">
            <a:off x="9326823" y="5700729"/>
            <a:ext cx="362756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Faithless</a:t>
            </a:r>
          </a:p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42324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C59D-FB42-5D94-2CA9-AFF67D484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6B3EB-9CA8-F0AF-BEC9-02E62F024BD8}"/>
              </a:ext>
            </a:extLst>
          </p:cNvPr>
          <p:cNvSpPr txBox="1"/>
          <p:nvPr/>
        </p:nvSpPr>
        <p:spPr>
          <a:xfrm>
            <a:off x="646772" y="2091514"/>
            <a:ext cx="1070702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i="1" dirty="0"/>
              <a:t>“Faith is making decisions based on who God is, what He has done/said and is saying”</a:t>
            </a:r>
          </a:p>
          <a:p>
            <a:pPr algn="ctr"/>
            <a:endParaRPr lang="en-GB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have a role to play in your faith</a:t>
            </a:r>
          </a:p>
          <a:p>
            <a:pPr algn="ctr"/>
            <a:endParaRPr lang="en-GB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algn="ctr"/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Collect &amp; </a:t>
            </a:r>
            <a:r>
              <a:rPr lang="en-GB" sz="28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</a:t>
            </a:r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evidence</a:t>
            </a:r>
          </a:p>
          <a:p>
            <a:pPr lvl="0" algn="ctr"/>
            <a:endParaRPr lang="en-GB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algn="ctr"/>
            <a:r>
              <a:rPr lang="en-GB" sz="2800" dirty="0"/>
              <a:t>- </a:t>
            </a:r>
            <a:r>
              <a:rPr lang="en-GB" sz="2800" b="1" dirty="0"/>
              <a:t>A</a:t>
            </a:r>
            <a:r>
              <a:rPr lang="en-GB" sz="2800" b="1" kern="1200" dirty="0">
                <a:solidFill>
                  <a:schemeClr val="tx1"/>
                </a:solidFill>
                <a:effectLst/>
              </a:rPr>
              <a:t>ct</a:t>
            </a:r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evidence </a:t>
            </a:r>
          </a:p>
        </p:txBody>
      </p:sp>
    </p:spTree>
    <p:extLst>
      <p:ext uri="{BB962C8B-B14F-4D97-AF65-F5344CB8AC3E}">
        <p14:creationId xmlns:p14="http://schemas.microsoft.com/office/powerpoint/2010/main" val="245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6" ma:contentTypeDescription="Create a new document." ma:contentTypeScope="" ma:versionID="6a499215d13090fc82ff95cd941f50f3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27117ad4fc0e9dc78d9cc0ddccb1a7e2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7d87b-94c9-4f3f-b073-088567346224">
      <Terms xmlns="http://schemas.microsoft.com/office/infopath/2007/PartnerControls"/>
    </lcf76f155ced4ddcb4097134ff3c332f>
    <TaxCatchAll xmlns="fabc11a6-6472-42eb-aa8f-2216b739ed05" xsi:nil="true"/>
  </documentManagement>
</p:properties>
</file>

<file path=customXml/itemProps1.xml><?xml version="1.0" encoding="utf-8"?>
<ds:datastoreItem xmlns:ds="http://schemas.openxmlformats.org/officeDocument/2006/customXml" ds:itemID="{E93A7308-11D6-4C3F-A1DE-B12AD571841C}"/>
</file>

<file path=customXml/itemProps2.xml><?xml version="1.0" encoding="utf-8"?>
<ds:datastoreItem xmlns:ds="http://schemas.openxmlformats.org/officeDocument/2006/customXml" ds:itemID="{43FFB630-1F4D-4330-BBDC-55A0FE3AAA11}"/>
</file>

<file path=customXml/itemProps3.xml><?xml version="1.0" encoding="utf-8"?>
<ds:datastoreItem xmlns:ds="http://schemas.openxmlformats.org/officeDocument/2006/customXml" ds:itemID="{1DCE306E-35A2-4B8F-9F7C-3958C3183D45}"/>
</file>

<file path=docProps/app.xml><?xml version="1.0" encoding="utf-8"?>
<Properties xmlns="http://schemas.openxmlformats.org/officeDocument/2006/extended-properties" xmlns:vt="http://schemas.openxmlformats.org/officeDocument/2006/docPropsVTypes">
  <TotalTime>11504</TotalTime>
  <Words>1978</Words>
  <Application>Microsoft Office PowerPoint</Application>
  <PresentationFormat>Widescreen</PresentationFormat>
  <Paragraphs>299</Paragraphs>
  <Slides>16</Slides>
  <Notes>15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You gotta have faith</vt:lpstr>
      <vt:lpstr>PowerPoint Presentation</vt:lpstr>
      <vt:lpstr>Faith Equation</vt:lpstr>
      <vt:lpstr>Consider</vt:lpstr>
      <vt:lpstr>Consider</vt:lpstr>
      <vt:lpstr>Consider</vt:lpstr>
      <vt:lpstr>Faith Equation</vt:lpstr>
      <vt:lpstr>PowerPoint Presentation</vt:lpstr>
      <vt:lpstr>PowerPoint Presentation</vt:lpstr>
      <vt:lpstr>What is on your track record?  What are your personal convictions?</vt:lpstr>
      <vt:lpstr>PowerPoint Presentation</vt:lpstr>
      <vt:lpstr>What does a personal conviction feel like?</vt:lpstr>
      <vt:lpstr>PowerPoint Presentation</vt:lpstr>
      <vt:lpstr>Action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Jamie Singleton</dc:creator>
  <cp:lastModifiedBy>Jamie Singleton</cp:lastModifiedBy>
  <cp:revision>3</cp:revision>
  <cp:lastPrinted>2025-07-17T05:35:22Z</cp:lastPrinted>
  <dcterms:created xsi:type="dcterms:W3CDTF">2025-07-14T10:07:15Z</dcterms:created>
  <dcterms:modified xsi:type="dcterms:W3CDTF">2025-10-06T12:06:34Z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0x0101006B203EA86DABA14DBFB2713D9CCA0223</vt:lpwstr>
  </property>
</Properties>
</file>