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259" r:id="rId3"/>
    <p:sldId id="260" r:id="rId4"/>
    <p:sldId id="265" r:id="rId5"/>
    <p:sldId id="263" r:id="rId6"/>
    <p:sldId id="284" r:id="rId7"/>
    <p:sldId id="268" r:id="rId8"/>
    <p:sldId id="266" r:id="rId9"/>
    <p:sldId id="272" r:id="rId10"/>
    <p:sldId id="271" r:id="rId11"/>
    <p:sldId id="270" r:id="rId12"/>
    <p:sldId id="282" r:id="rId13"/>
    <p:sldId id="275" r:id="rId14"/>
    <p:sldId id="276" r:id="rId15"/>
    <p:sldId id="277" r:id="rId16"/>
    <p:sldId id="278" r:id="rId17"/>
    <p:sldId id="279" r:id="rId18"/>
    <p:sldId id="283" r:id="rId19"/>
    <p:sldId id="280" r:id="rId20"/>
  </p:sldIdLst>
  <p:sldSz cx="12192000" cy="6858000"/>
  <p:notesSz cx="6875463" cy="10002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0A7338-5278-4597-CC09-BE8702426A76}" v="55" dt="2026-05-17T07:52:16.7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7023DBC-4551-C5BE-F261-D9C96B53406C}"/>
              </a:ext>
            </a:extLst>
          </p:cNvPr>
          <p:cNvSpPr>
            <a:spLocks noGrp="1"/>
          </p:cNvSpPr>
          <p:nvPr>
            <p:ph type="hdr" sz="quarter"/>
          </p:nvPr>
        </p:nvSpPr>
        <p:spPr>
          <a:xfrm>
            <a:off x="0" y="0"/>
            <a:ext cx="2979367" cy="501879"/>
          </a:xfrm>
          <a:prstGeom prst="rect">
            <a:avLst/>
          </a:prstGeom>
        </p:spPr>
        <p:txBody>
          <a:bodyPr vert="horz" lIns="96442" tIns="48221" rIns="96442" bIns="48221" rtlCol="0"/>
          <a:lstStyle>
            <a:lvl1pPr algn="l">
              <a:defRPr sz="1300"/>
            </a:lvl1pPr>
          </a:lstStyle>
          <a:p>
            <a:endParaRPr lang="en-GB"/>
          </a:p>
        </p:txBody>
      </p:sp>
      <p:sp>
        <p:nvSpPr>
          <p:cNvPr id="3" name="Date Placeholder 2">
            <a:extLst>
              <a:ext uri="{FF2B5EF4-FFF2-40B4-BE49-F238E27FC236}">
                <a16:creationId xmlns:a16="http://schemas.microsoft.com/office/drawing/2014/main" id="{01DD39C9-4C73-BB0E-29DC-DC01EEB2AAEE}"/>
              </a:ext>
            </a:extLst>
          </p:cNvPr>
          <p:cNvSpPr>
            <a:spLocks noGrp="1"/>
          </p:cNvSpPr>
          <p:nvPr>
            <p:ph type="dt" sz="quarter" idx="1"/>
          </p:nvPr>
        </p:nvSpPr>
        <p:spPr>
          <a:xfrm>
            <a:off x="3894505" y="0"/>
            <a:ext cx="2979367" cy="501879"/>
          </a:xfrm>
          <a:prstGeom prst="rect">
            <a:avLst/>
          </a:prstGeom>
        </p:spPr>
        <p:txBody>
          <a:bodyPr vert="horz" lIns="96442" tIns="48221" rIns="96442" bIns="48221" rtlCol="0"/>
          <a:lstStyle>
            <a:lvl1pPr algn="r">
              <a:defRPr sz="1300"/>
            </a:lvl1pPr>
          </a:lstStyle>
          <a:p>
            <a:fld id="{A9B9C490-647C-4D5C-8B5A-AE52365B2AFD}" type="datetimeFigureOut">
              <a:rPr lang="en-GB" smtClean="0"/>
              <a:t>20/05/2026</a:t>
            </a:fld>
            <a:endParaRPr lang="en-GB"/>
          </a:p>
        </p:txBody>
      </p:sp>
      <p:sp>
        <p:nvSpPr>
          <p:cNvPr id="4" name="Footer Placeholder 3">
            <a:extLst>
              <a:ext uri="{FF2B5EF4-FFF2-40B4-BE49-F238E27FC236}">
                <a16:creationId xmlns:a16="http://schemas.microsoft.com/office/drawing/2014/main" id="{E46C8FBE-84D9-FA81-BD06-CEC1F5B51D5E}"/>
              </a:ext>
            </a:extLst>
          </p:cNvPr>
          <p:cNvSpPr>
            <a:spLocks noGrp="1"/>
          </p:cNvSpPr>
          <p:nvPr>
            <p:ph type="ftr" sz="quarter" idx="2"/>
          </p:nvPr>
        </p:nvSpPr>
        <p:spPr>
          <a:xfrm>
            <a:off x="0" y="9500961"/>
            <a:ext cx="2979367" cy="501878"/>
          </a:xfrm>
          <a:prstGeom prst="rect">
            <a:avLst/>
          </a:prstGeom>
        </p:spPr>
        <p:txBody>
          <a:bodyPr vert="horz" lIns="96442" tIns="48221" rIns="96442" bIns="48221"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71963043-E66E-DF0F-66B6-4F86D9C4CE55}"/>
              </a:ext>
            </a:extLst>
          </p:cNvPr>
          <p:cNvSpPr>
            <a:spLocks noGrp="1"/>
          </p:cNvSpPr>
          <p:nvPr>
            <p:ph type="sldNum" sz="quarter" idx="3"/>
          </p:nvPr>
        </p:nvSpPr>
        <p:spPr>
          <a:xfrm>
            <a:off x="3894505" y="9500961"/>
            <a:ext cx="2979367" cy="501878"/>
          </a:xfrm>
          <a:prstGeom prst="rect">
            <a:avLst/>
          </a:prstGeom>
        </p:spPr>
        <p:txBody>
          <a:bodyPr vert="horz" lIns="96442" tIns="48221" rIns="96442" bIns="48221" rtlCol="0" anchor="b"/>
          <a:lstStyle>
            <a:lvl1pPr algn="r">
              <a:defRPr sz="1300"/>
            </a:lvl1pPr>
          </a:lstStyle>
          <a:p>
            <a:fld id="{5BDABDB7-9D61-4081-8BF1-2FC7D1124C45}" type="slidenum">
              <a:rPr lang="en-GB" smtClean="0"/>
              <a:t>‹#›</a:t>
            </a:fld>
            <a:endParaRPr lang="en-GB"/>
          </a:p>
        </p:txBody>
      </p:sp>
    </p:spTree>
    <p:extLst>
      <p:ext uri="{BB962C8B-B14F-4D97-AF65-F5344CB8AC3E}">
        <p14:creationId xmlns:p14="http://schemas.microsoft.com/office/powerpoint/2010/main" val="1718253691"/>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9367" cy="501879"/>
          </a:xfrm>
          <a:prstGeom prst="rect">
            <a:avLst/>
          </a:prstGeom>
        </p:spPr>
        <p:txBody>
          <a:bodyPr vert="horz" lIns="96442" tIns="48221" rIns="96442" bIns="48221" rtlCol="0"/>
          <a:lstStyle>
            <a:lvl1pPr algn="l">
              <a:defRPr sz="1300"/>
            </a:lvl1pPr>
          </a:lstStyle>
          <a:p>
            <a:endParaRPr lang="en-GB"/>
          </a:p>
        </p:txBody>
      </p:sp>
      <p:sp>
        <p:nvSpPr>
          <p:cNvPr id="3" name="Date Placeholder 2"/>
          <p:cNvSpPr>
            <a:spLocks noGrp="1"/>
          </p:cNvSpPr>
          <p:nvPr>
            <p:ph type="dt" idx="1"/>
          </p:nvPr>
        </p:nvSpPr>
        <p:spPr>
          <a:xfrm>
            <a:off x="3894505" y="0"/>
            <a:ext cx="2979367" cy="501879"/>
          </a:xfrm>
          <a:prstGeom prst="rect">
            <a:avLst/>
          </a:prstGeom>
        </p:spPr>
        <p:txBody>
          <a:bodyPr vert="horz" lIns="96442" tIns="48221" rIns="96442" bIns="48221" rtlCol="0"/>
          <a:lstStyle>
            <a:lvl1pPr algn="r">
              <a:defRPr sz="1300"/>
            </a:lvl1pPr>
          </a:lstStyle>
          <a:p>
            <a:fld id="{3B053248-AEC3-4240-A62C-5C8C2A73E0C4}" type="datetimeFigureOut">
              <a:rPr lang="en-GB" smtClean="0"/>
              <a:t>20/05/2026</a:t>
            </a:fld>
            <a:endParaRPr lang="en-GB"/>
          </a:p>
        </p:txBody>
      </p:sp>
      <p:sp>
        <p:nvSpPr>
          <p:cNvPr id="4" name="Slide Image Placeholder 3"/>
          <p:cNvSpPr>
            <a:spLocks noGrp="1" noRot="1" noChangeAspect="1"/>
          </p:cNvSpPr>
          <p:nvPr>
            <p:ph type="sldImg" idx="2"/>
          </p:nvPr>
        </p:nvSpPr>
        <p:spPr>
          <a:xfrm>
            <a:off x="438150" y="1250950"/>
            <a:ext cx="5999163" cy="3375025"/>
          </a:xfrm>
          <a:prstGeom prst="rect">
            <a:avLst/>
          </a:prstGeom>
          <a:noFill/>
          <a:ln w="12700">
            <a:solidFill>
              <a:prstClr val="black"/>
            </a:solidFill>
          </a:ln>
        </p:spPr>
        <p:txBody>
          <a:bodyPr vert="horz" lIns="96442" tIns="48221" rIns="96442" bIns="48221" rtlCol="0" anchor="ctr"/>
          <a:lstStyle/>
          <a:p>
            <a:endParaRPr lang="en-GB"/>
          </a:p>
        </p:txBody>
      </p:sp>
      <p:sp>
        <p:nvSpPr>
          <p:cNvPr id="5" name="Notes Placeholder 4"/>
          <p:cNvSpPr>
            <a:spLocks noGrp="1"/>
          </p:cNvSpPr>
          <p:nvPr>
            <p:ph type="body" sz="quarter" idx="3"/>
          </p:nvPr>
        </p:nvSpPr>
        <p:spPr>
          <a:xfrm>
            <a:off x="687547" y="4813866"/>
            <a:ext cx="5500370" cy="3938617"/>
          </a:xfrm>
          <a:prstGeom prst="rect">
            <a:avLst/>
          </a:prstGeom>
        </p:spPr>
        <p:txBody>
          <a:bodyPr vert="horz" lIns="96442" tIns="48221" rIns="96442" bIns="48221"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500961"/>
            <a:ext cx="2979367" cy="501878"/>
          </a:xfrm>
          <a:prstGeom prst="rect">
            <a:avLst/>
          </a:prstGeom>
        </p:spPr>
        <p:txBody>
          <a:bodyPr vert="horz" lIns="96442" tIns="48221" rIns="96442" bIns="48221" rtlCol="0" anchor="b"/>
          <a:lstStyle>
            <a:lvl1pPr algn="l">
              <a:defRPr sz="1300"/>
            </a:lvl1pPr>
          </a:lstStyle>
          <a:p>
            <a:endParaRPr lang="en-GB"/>
          </a:p>
        </p:txBody>
      </p:sp>
      <p:sp>
        <p:nvSpPr>
          <p:cNvPr id="7" name="Slide Number Placeholder 6"/>
          <p:cNvSpPr>
            <a:spLocks noGrp="1"/>
          </p:cNvSpPr>
          <p:nvPr>
            <p:ph type="sldNum" sz="quarter" idx="5"/>
          </p:nvPr>
        </p:nvSpPr>
        <p:spPr>
          <a:xfrm>
            <a:off x="3894505" y="9500961"/>
            <a:ext cx="2979367" cy="501878"/>
          </a:xfrm>
          <a:prstGeom prst="rect">
            <a:avLst/>
          </a:prstGeom>
        </p:spPr>
        <p:txBody>
          <a:bodyPr vert="horz" lIns="96442" tIns="48221" rIns="96442" bIns="48221" rtlCol="0" anchor="b"/>
          <a:lstStyle>
            <a:lvl1pPr algn="r">
              <a:defRPr sz="1300"/>
            </a:lvl1pPr>
          </a:lstStyle>
          <a:p>
            <a:fld id="{B2BEEA57-06DF-4BEA-9B6C-F8EFF976E465}" type="slidenum">
              <a:rPr lang="en-GB" smtClean="0"/>
              <a:t>‹#›</a:t>
            </a:fld>
            <a:endParaRPr lang="en-GB"/>
          </a:p>
        </p:txBody>
      </p:sp>
    </p:spTree>
    <p:extLst>
      <p:ext uri="{BB962C8B-B14F-4D97-AF65-F5344CB8AC3E}">
        <p14:creationId xmlns:p14="http://schemas.microsoft.com/office/powerpoint/2010/main" val="3224848732"/>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B2BEEA57-06DF-4BEA-9B6C-F8EFF976E465}" type="slidenum">
              <a:rPr lang="en-GB" smtClean="0"/>
              <a:t>1</a:t>
            </a:fld>
            <a:endParaRPr lang="en-GB"/>
          </a:p>
        </p:txBody>
      </p:sp>
    </p:spTree>
    <p:extLst>
      <p:ext uri="{BB962C8B-B14F-4D97-AF65-F5344CB8AC3E}">
        <p14:creationId xmlns:p14="http://schemas.microsoft.com/office/powerpoint/2010/main" val="2644512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B2BEEA57-06DF-4BEA-9B6C-F8EFF976E465}" type="slidenum">
              <a:rPr lang="en-GB" smtClean="0"/>
              <a:t>2</a:t>
            </a:fld>
            <a:endParaRPr lang="en-GB"/>
          </a:p>
        </p:txBody>
      </p:sp>
    </p:spTree>
    <p:extLst>
      <p:ext uri="{BB962C8B-B14F-4D97-AF65-F5344CB8AC3E}">
        <p14:creationId xmlns:p14="http://schemas.microsoft.com/office/powerpoint/2010/main" val="2287601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B2BEEA57-06DF-4BEA-9B6C-F8EFF976E465}" type="slidenum">
              <a:rPr lang="en-GB" smtClean="0"/>
              <a:t>3</a:t>
            </a:fld>
            <a:endParaRPr lang="en-GB"/>
          </a:p>
        </p:txBody>
      </p:sp>
    </p:spTree>
    <p:extLst>
      <p:ext uri="{BB962C8B-B14F-4D97-AF65-F5344CB8AC3E}">
        <p14:creationId xmlns:p14="http://schemas.microsoft.com/office/powerpoint/2010/main" val="365690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4418">
              <a:defRPr/>
            </a:pPr>
            <a:r>
              <a:rPr lang="en-GB"/>
              <a:t>Even if unmarried we are not designed to be alone but in community. Paul writes about us all being one body with many parts inextricably linked 1 Corinthians 12v12</a:t>
            </a:r>
          </a:p>
          <a:p>
            <a:endParaRPr lang="en-GB"/>
          </a:p>
        </p:txBody>
      </p:sp>
      <p:sp>
        <p:nvSpPr>
          <p:cNvPr id="4" name="Slide Number Placeholder 3"/>
          <p:cNvSpPr>
            <a:spLocks noGrp="1"/>
          </p:cNvSpPr>
          <p:nvPr>
            <p:ph type="sldNum" sz="quarter" idx="5"/>
          </p:nvPr>
        </p:nvSpPr>
        <p:spPr/>
        <p:txBody>
          <a:bodyPr/>
          <a:lstStyle/>
          <a:p>
            <a:fld id="{B2BEEA57-06DF-4BEA-9B6C-F8EFF976E465}" type="slidenum">
              <a:rPr lang="en-GB" smtClean="0"/>
              <a:t>4</a:t>
            </a:fld>
            <a:endParaRPr lang="en-GB"/>
          </a:p>
        </p:txBody>
      </p:sp>
      <p:sp>
        <p:nvSpPr>
          <p:cNvPr id="5" name="Footer Placeholder 4">
            <a:extLst>
              <a:ext uri="{FF2B5EF4-FFF2-40B4-BE49-F238E27FC236}">
                <a16:creationId xmlns:a16="http://schemas.microsoft.com/office/drawing/2014/main" id="{62DC98E9-B5FC-DCB6-8FDA-99F61A55594F}"/>
              </a:ext>
            </a:extLst>
          </p:cNvPr>
          <p:cNvSpPr>
            <a:spLocks noGrp="1"/>
          </p:cNvSpPr>
          <p:nvPr>
            <p:ph type="ftr" sz="quarter" idx="4"/>
          </p:nvPr>
        </p:nvSpPr>
        <p:spPr/>
        <p:txBody>
          <a:bodyPr/>
          <a:lstStyle/>
          <a:p>
            <a:endParaRPr lang="en-GB"/>
          </a:p>
        </p:txBody>
      </p:sp>
      <p:sp>
        <p:nvSpPr>
          <p:cNvPr id="6" name="Header Placeholder 5">
            <a:extLst>
              <a:ext uri="{FF2B5EF4-FFF2-40B4-BE49-F238E27FC236}">
                <a16:creationId xmlns:a16="http://schemas.microsoft.com/office/drawing/2014/main" id="{9CE0F87F-54B6-07A7-5175-8EE174CB78F0}"/>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956435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Nicks example</a:t>
            </a:r>
          </a:p>
        </p:txBody>
      </p:sp>
      <p:sp>
        <p:nvSpPr>
          <p:cNvPr id="4" name="Slide Number Placeholder 3"/>
          <p:cNvSpPr>
            <a:spLocks noGrp="1"/>
          </p:cNvSpPr>
          <p:nvPr>
            <p:ph type="sldNum" sz="quarter" idx="5"/>
          </p:nvPr>
        </p:nvSpPr>
        <p:spPr/>
        <p:txBody>
          <a:bodyPr/>
          <a:lstStyle/>
          <a:p>
            <a:fld id="{B2BEEA57-06DF-4BEA-9B6C-F8EFF976E465}" type="slidenum">
              <a:rPr lang="en-GB" smtClean="0"/>
              <a:t>5</a:t>
            </a:fld>
            <a:endParaRPr lang="en-GB"/>
          </a:p>
        </p:txBody>
      </p:sp>
      <p:sp>
        <p:nvSpPr>
          <p:cNvPr id="5" name="Footer Placeholder 4">
            <a:extLst>
              <a:ext uri="{FF2B5EF4-FFF2-40B4-BE49-F238E27FC236}">
                <a16:creationId xmlns:a16="http://schemas.microsoft.com/office/drawing/2014/main" id="{D9E391DA-CC34-2028-4851-030637A08BCD}"/>
              </a:ext>
            </a:extLst>
          </p:cNvPr>
          <p:cNvSpPr>
            <a:spLocks noGrp="1"/>
          </p:cNvSpPr>
          <p:nvPr>
            <p:ph type="ftr" sz="quarter" idx="4"/>
          </p:nvPr>
        </p:nvSpPr>
        <p:spPr/>
        <p:txBody>
          <a:bodyPr/>
          <a:lstStyle/>
          <a:p>
            <a:endParaRPr lang="en-GB"/>
          </a:p>
        </p:txBody>
      </p:sp>
      <p:sp>
        <p:nvSpPr>
          <p:cNvPr id="6" name="Header Placeholder 5">
            <a:extLst>
              <a:ext uri="{FF2B5EF4-FFF2-40B4-BE49-F238E27FC236}">
                <a16:creationId xmlns:a16="http://schemas.microsoft.com/office/drawing/2014/main" id="{1BA0718B-4087-872A-29EE-E8EECD064BFA}"/>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2700662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Taken from side rather than head or feet widely is felt to symbolize equality. Moreover the rib protects the heart. In Hebrew the word translated as rib, </a:t>
            </a:r>
            <a:r>
              <a:rPr lang="en-GB" err="1"/>
              <a:t>tsela</a:t>
            </a:r>
            <a:r>
              <a:rPr lang="en-GB"/>
              <a:t>, generally means side</a:t>
            </a:r>
          </a:p>
          <a:p>
            <a:endParaRPr lang="en-GB"/>
          </a:p>
        </p:txBody>
      </p:sp>
      <p:sp>
        <p:nvSpPr>
          <p:cNvPr id="4" name="Slide Number Placeholder 3"/>
          <p:cNvSpPr>
            <a:spLocks noGrp="1"/>
          </p:cNvSpPr>
          <p:nvPr>
            <p:ph type="sldNum" sz="quarter" idx="5"/>
          </p:nvPr>
        </p:nvSpPr>
        <p:spPr/>
        <p:txBody>
          <a:bodyPr/>
          <a:lstStyle/>
          <a:p>
            <a:fld id="{B2BEEA57-06DF-4BEA-9B6C-F8EFF976E465}" type="slidenum">
              <a:rPr lang="en-GB" smtClean="0"/>
              <a:t>7</a:t>
            </a:fld>
            <a:endParaRPr lang="en-GB"/>
          </a:p>
        </p:txBody>
      </p:sp>
      <p:sp>
        <p:nvSpPr>
          <p:cNvPr id="5" name="Footer Placeholder 4">
            <a:extLst>
              <a:ext uri="{FF2B5EF4-FFF2-40B4-BE49-F238E27FC236}">
                <a16:creationId xmlns:a16="http://schemas.microsoft.com/office/drawing/2014/main" id="{21AFCC81-70E2-A145-7BEF-CB87445F99E7}"/>
              </a:ext>
            </a:extLst>
          </p:cNvPr>
          <p:cNvSpPr>
            <a:spLocks noGrp="1"/>
          </p:cNvSpPr>
          <p:nvPr>
            <p:ph type="ftr" sz="quarter" idx="4"/>
          </p:nvPr>
        </p:nvSpPr>
        <p:spPr/>
        <p:txBody>
          <a:bodyPr/>
          <a:lstStyle/>
          <a:p>
            <a:endParaRPr lang="en-GB"/>
          </a:p>
        </p:txBody>
      </p:sp>
      <p:sp>
        <p:nvSpPr>
          <p:cNvPr id="6" name="Header Placeholder 5">
            <a:extLst>
              <a:ext uri="{FF2B5EF4-FFF2-40B4-BE49-F238E27FC236}">
                <a16:creationId xmlns:a16="http://schemas.microsoft.com/office/drawing/2014/main" id="{30D20A07-8CE1-1AAD-5A9C-AA4D8CECF3C4}"/>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1935900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4418">
              <a:defRPr/>
            </a:pPr>
            <a:r>
              <a:rPr lang="en-GB"/>
              <a:t>– leave family and be united with spouse. Setting up a new family unit, old family no longer has same influence, although we still honour our parents.</a:t>
            </a:r>
          </a:p>
          <a:p>
            <a:endParaRPr lang="en-GB"/>
          </a:p>
        </p:txBody>
      </p:sp>
      <p:sp>
        <p:nvSpPr>
          <p:cNvPr id="4" name="Slide Number Placeholder 3"/>
          <p:cNvSpPr>
            <a:spLocks noGrp="1"/>
          </p:cNvSpPr>
          <p:nvPr>
            <p:ph type="sldNum" sz="quarter" idx="5"/>
          </p:nvPr>
        </p:nvSpPr>
        <p:spPr/>
        <p:txBody>
          <a:bodyPr/>
          <a:lstStyle/>
          <a:p>
            <a:fld id="{B2BEEA57-06DF-4BEA-9B6C-F8EFF976E465}" type="slidenum">
              <a:rPr lang="en-GB" smtClean="0"/>
              <a:t>8</a:t>
            </a:fld>
            <a:endParaRPr lang="en-GB"/>
          </a:p>
        </p:txBody>
      </p:sp>
      <p:sp>
        <p:nvSpPr>
          <p:cNvPr id="5" name="Footer Placeholder 4">
            <a:extLst>
              <a:ext uri="{FF2B5EF4-FFF2-40B4-BE49-F238E27FC236}">
                <a16:creationId xmlns:a16="http://schemas.microsoft.com/office/drawing/2014/main" id="{4273B3E4-03D1-A0EC-A9D0-4186553C2604}"/>
              </a:ext>
            </a:extLst>
          </p:cNvPr>
          <p:cNvSpPr>
            <a:spLocks noGrp="1"/>
          </p:cNvSpPr>
          <p:nvPr>
            <p:ph type="ftr" sz="quarter" idx="4"/>
          </p:nvPr>
        </p:nvSpPr>
        <p:spPr/>
        <p:txBody>
          <a:bodyPr/>
          <a:lstStyle/>
          <a:p>
            <a:endParaRPr lang="en-GB"/>
          </a:p>
        </p:txBody>
      </p:sp>
      <p:sp>
        <p:nvSpPr>
          <p:cNvPr id="6" name="Header Placeholder 5">
            <a:extLst>
              <a:ext uri="{FF2B5EF4-FFF2-40B4-BE49-F238E27FC236}">
                <a16:creationId xmlns:a16="http://schemas.microsoft.com/office/drawing/2014/main" id="{F3D9EDCB-2E38-8CDC-8B79-F7805B5A3F2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3982308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4418">
              <a:defRPr/>
            </a:pPr>
            <a:r>
              <a:rPr lang="en-GB"/>
              <a:t>The wedding feast of the lamb is described in Revelation at the end of the world when Jesus returns. Jesus is the bridegroom , and we , the Church are his bride. .</a:t>
            </a:r>
          </a:p>
          <a:p>
            <a:endParaRPr lang="en-GB"/>
          </a:p>
        </p:txBody>
      </p:sp>
      <p:sp>
        <p:nvSpPr>
          <p:cNvPr id="4" name="Slide Number Placeholder 3"/>
          <p:cNvSpPr>
            <a:spLocks noGrp="1"/>
          </p:cNvSpPr>
          <p:nvPr>
            <p:ph type="sldNum" sz="quarter" idx="5"/>
          </p:nvPr>
        </p:nvSpPr>
        <p:spPr/>
        <p:txBody>
          <a:bodyPr/>
          <a:lstStyle/>
          <a:p>
            <a:fld id="{B2BEEA57-06DF-4BEA-9B6C-F8EFF976E465}" type="slidenum">
              <a:rPr lang="en-GB" smtClean="0"/>
              <a:t>9</a:t>
            </a:fld>
            <a:endParaRPr lang="en-GB"/>
          </a:p>
        </p:txBody>
      </p:sp>
      <p:sp>
        <p:nvSpPr>
          <p:cNvPr id="5" name="Footer Placeholder 4">
            <a:extLst>
              <a:ext uri="{FF2B5EF4-FFF2-40B4-BE49-F238E27FC236}">
                <a16:creationId xmlns:a16="http://schemas.microsoft.com/office/drawing/2014/main" id="{9CBA75C9-1D46-7F62-364E-0496C544B877}"/>
              </a:ext>
            </a:extLst>
          </p:cNvPr>
          <p:cNvSpPr>
            <a:spLocks noGrp="1"/>
          </p:cNvSpPr>
          <p:nvPr>
            <p:ph type="ftr" sz="quarter" idx="4"/>
          </p:nvPr>
        </p:nvSpPr>
        <p:spPr/>
        <p:txBody>
          <a:bodyPr/>
          <a:lstStyle/>
          <a:p>
            <a:endParaRPr lang="en-GB"/>
          </a:p>
        </p:txBody>
      </p:sp>
      <p:sp>
        <p:nvSpPr>
          <p:cNvPr id="6" name="Header Placeholder 5">
            <a:extLst>
              <a:ext uri="{FF2B5EF4-FFF2-40B4-BE49-F238E27FC236}">
                <a16:creationId xmlns:a16="http://schemas.microsoft.com/office/drawing/2014/main" id="{9B85C521-6CE9-330E-2450-06B29453D35E}"/>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2239800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B2BEEA57-06DF-4BEA-9B6C-F8EFF976E465}" type="slidenum">
              <a:rPr lang="en-GB" smtClean="0"/>
              <a:t>10</a:t>
            </a:fld>
            <a:endParaRPr lang="en-GB"/>
          </a:p>
        </p:txBody>
      </p:sp>
    </p:spTree>
    <p:extLst>
      <p:ext uri="{BB962C8B-B14F-4D97-AF65-F5344CB8AC3E}">
        <p14:creationId xmlns:p14="http://schemas.microsoft.com/office/powerpoint/2010/main" val="287642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So the whole of the gospel is like a marriage – a loving covenant</a:t>
            </a:r>
          </a:p>
        </p:txBody>
      </p:sp>
      <p:sp>
        <p:nvSpPr>
          <p:cNvPr id="4" name="Slide Number Placeholder 3"/>
          <p:cNvSpPr>
            <a:spLocks noGrp="1"/>
          </p:cNvSpPr>
          <p:nvPr>
            <p:ph type="sldNum" sz="quarter" idx="5"/>
          </p:nvPr>
        </p:nvSpPr>
        <p:spPr/>
        <p:txBody>
          <a:bodyPr/>
          <a:lstStyle/>
          <a:p>
            <a:fld id="{B2BEEA57-06DF-4BEA-9B6C-F8EFF976E465}" type="slidenum">
              <a:rPr lang="en-GB" smtClean="0"/>
              <a:t>11</a:t>
            </a:fld>
            <a:endParaRPr lang="en-GB"/>
          </a:p>
        </p:txBody>
      </p:sp>
      <p:sp>
        <p:nvSpPr>
          <p:cNvPr id="5" name="Footer Placeholder 4">
            <a:extLst>
              <a:ext uri="{FF2B5EF4-FFF2-40B4-BE49-F238E27FC236}">
                <a16:creationId xmlns:a16="http://schemas.microsoft.com/office/drawing/2014/main" id="{88628442-E75B-0EC0-5A67-E6E69E6870BF}"/>
              </a:ext>
            </a:extLst>
          </p:cNvPr>
          <p:cNvSpPr>
            <a:spLocks noGrp="1"/>
          </p:cNvSpPr>
          <p:nvPr>
            <p:ph type="ftr" sz="quarter" idx="4"/>
          </p:nvPr>
        </p:nvSpPr>
        <p:spPr/>
        <p:txBody>
          <a:bodyPr/>
          <a:lstStyle/>
          <a:p>
            <a:endParaRPr lang="en-GB"/>
          </a:p>
        </p:txBody>
      </p:sp>
      <p:sp>
        <p:nvSpPr>
          <p:cNvPr id="6" name="Header Placeholder 5">
            <a:extLst>
              <a:ext uri="{FF2B5EF4-FFF2-40B4-BE49-F238E27FC236}">
                <a16:creationId xmlns:a16="http://schemas.microsoft.com/office/drawing/2014/main" id="{A9167B8E-D129-CF3D-8B50-ECC6D9A34AC4}"/>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2885160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B2BEEA57-06DF-4BEA-9B6C-F8EFF976E465}" type="slidenum">
              <a:rPr lang="en-GB" smtClean="0"/>
              <a:t>12</a:t>
            </a:fld>
            <a:endParaRPr lang="en-GB"/>
          </a:p>
        </p:txBody>
      </p:sp>
    </p:spTree>
    <p:extLst>
      <p:ext uri="{BB962C8B-B14F-4D97-AF65-F5344CB8AC3E}">
        <p14:creationId xmlns:p14="http://schemas.microsoft.com/office/powerpoint/2010/main" val="2468674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B2BEEA57-06DF-4BEA-9B6C-F8EFF976E465}" type="slidenum">
              <a:rPr lang="en-GB" smtClean="0"/>
              <a:t>13</a:t>
            </a:fld>
            <a:endParaRPr lang="en-GB"/>
          </a:p>
        </p:txBody>
      </p:sp>
    </p:spTree>
    <p:extLst>
      <p:ext uri="{BB962C8B-B14F-4D97-AF65-F5344CB8AC3E}">
        <p14:creationId xmlns:p14="http://schemas.microsoft.com/office/powerpoint/2010/main" val="39141915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B2BEEA57-06DF-4BEA-9B6C-F8EFF976E465}" type="slidenum">
              <a:rPr lang="en-GB" smtClean="0"/>
              <a:t>14</a:t>
            </a:fld>
            <a:endParaRPr lang="en-GB"/>
          </a:p>
        </p:txBody>
      </p:sp>
    </p:spTree>
    <p:extLst>
      <p:ext uri="{BB962C8B-B14F-4D97-AF65-F5344CB8AC3E}">
        <p14:creationId xmlns:p14="http://schemas.microsoft.com/office/powerpoint/2010/main" val="27352719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B2BEEA57-06DF-4BEA-9B6C-F8EFF976E465}" type="slidenum">
              <a:rPr lang="en-GB" smtClean="0"/>
              <a:t>15</a:t>
            </a:fld>
            <a:endParaRPr lang="en-GB"/>
          </a:p>
        </p:txBody>
      </p:sp>
    </p:spTree>
    <p:extLst>
      <p:ext uri="{BB962C8B-B14F-4D97-AF65-F5344CB8AC3E}">
        <p14:creationId xmlns:p14="http://schemas.microsoft.com/office/powerpoint/2010/main" val="40699106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Ask for help – recommend referee couple. Talk about how J&amp;D helped us, we gave permission etc</a:t>
            </a:r>
          </a:p>
        </p:txBody>
      </p:sp>
      <p:sp>
        <p:nvSpPr>
          <p:cNvPr id="4" name="Slide Number Placeholder 3"/>
          <p:cNvSpPr>
            <a:spLocks noGrp="1"/>
          </p:cNvSpPr>
          <p:nvPr>
            <p:ph type="sldNum" sz="quarter" idx="5"/>
          </p:nvPr>
        </p:nvSpPr>
        <p:spPr/>
        <p:txBody>
          <a:bodyPr/>
          <a:lstStyle/>
          <a:p>
            <a:fld id="{B2BEEA57-06DF-4BEA-9B6C-F8EFF976E465}" type="slidenum">
              <a:rPr lang="en-GB" smtClean="0"/>
              <a:t>16</a:t>
            </a:fld>
            <a:endParaRPr lang="en-GB"/>
          </a:p>
        </p:txBody>
      </p:sp>
      <p:sp>
        <p:nvSpPr>
          <p:cNvPr id="5" name="Footer Placeholder 4">
            <a:extLst>
              <a:ext uri="{FF2B5EF4-FFF2-40B4-BE49-F238E27FC236}">
                <a16:creationId xmlns:a16="http://schemas.microsoft.com/office/drawing/2014/main" id="{3AA0AC7C-5E3B-A667-94BB-830272C6517D}"/>
              </a:ext>
            </a:extLst>
          </p:cNvPr>
          <p:cNvSpPr>
            <a:spLocks noGrp="1"/>
          </p:cNvSpPr>
          <p:nvPr>
            <p:ph type="ftr" sz="quarter" idx="4"/>
          </p:nvPr>
        </p:nvSpPr>
        <p:spPr/>
        <p:txBody>
          <a:bodyPr/>
          <a:lstStyle/>
          <a:p>
            <a:endParaRPr lang="en-GB"/>
          </a:p>
        </p:txBody>
      </p:sp>
      <p:sp>
        <p:nvSpPr>
          <p:cNvPr id="6" name="Header Placeholder 5">
            <a:extLst>
              <a:ext uri="{FF2B5EF4-FFF2-40B4-BE49-F238E27FC236}">
                <a16:creationId xmlns:a16="http://schemas.microsoft.com/office/drawing/2014/main" id="{8A0F88A2-534A-DD14-6544-CD7572ED7E90}"/>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19895314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B2BEEA57-06DF-4BEA-9B6C-F8EFF976E465}" type="slidenum">
              <a:rPr lang="en-GB" smtClean="0"/>
              <a:t>17</a:t>
            </a:fld>
            <a:endParaRPr lang="en-GB"/>
          </a:p>
        </p:txBody>
      </p:sp>
    </p:spTree>
    <p:extLst>
      <p:ext uri="{BB962C8B-B14F-4D97-AF65-F5344CB8AC3E}">
        <p14:creationId xmlns:p14="http://schemas.microsoft.com/office/powerpoint/2010/main" val="902960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(Gem tumbler illustration)</a:t>
            </a:r>
          </a:p>
          <a:p>
            <a:r>
              <a:rPr lang="en-GB"/>
              <a:t>Speak to whoever you look to pastorally, or to a leader.</a:t>
            </a:r>
          </a:p>
        </p:txBody>
      </p:sp>
      <p:sp>
        <p:nvSpPr>
          <p:cNvPr id="4" name="Slide Number Placeholder 3"/>
          <p:cNvSpPr>
            <a:spLocks noGrp="1"/>
          </p:cNvSpPr>
          <p:nvPr>
            <p:ph type="sldNum" sz="quarter" idx="5"/>
          </p:nvPr>
        </p:nvSpPr>
        <p:spPr/>
        <p:txBody>
          <a:bodyPr/>
          <a:lstStyle/>
          <a:p>
            <a:fld id="{B2BEEA57-06DF-4BEA-9B6C-F8EFF976E465}" type="slidenum">
              <a:rPr lang="en-GB" smtClean="0"/>
              <a:t>19</a:t>
            </a:fld>
            <a:endParaRPr lang="en-GB"/>
          </a:p>
        </p:txBody>
      </p:sp>
      <p:sp>
        <p:nvSpPr>
          <p:cNvPr id="5" name="Footer Placeholder 4">
            <a:extLst>
              <a:ext uri="{FF2B5EF4-FFF2-40B4-BE49-F238E27FC236}">
                <a16:creationId xmlns:a16="http://schemas.microsoft.com/office/drawing/2014/main" id="{7CAA6C8E-7838-68F6-35FE-C850B6B4FF3B}"/>
              </a:ext>
            </a:extLst>
          </p:cNvPr>
          <p:cNvSpPr>
            <a:spLocks noGrp="1"/>
          </p:cNvSpPr>
          <p:nvPr>
            <p:ph type="ftr" sz="quarter" idx="4"/>
          </p:nvPr>
        </p:nvSpPr>
        <p:spPr/>
        <p:txBody>
          <a:bodyPr/>
          <a:lstStyle/>
          <a:p>
            <a:endParaRPr lang="en-GB"/>
          </a:p>
        </p:txBody>
      </p:sp>
      <p:sp>
        <p:nvSpPr>
          <p:cNvPr id="6" name="Header Placeholder 5">
            <a:extLst>
              <a:ext uri="{FF2B5EF4-FFF2-40B4-BE49-F238E27FC236}">
                <a16:creationId xmlns:a16="http://schemas.microsoft.com/office/drawing/2014/main" id="{59779772-C40E-5727-D35D-67F45EE241C6}"/>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286314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C341C-46EE-DC75-5535-9A125FFBDB7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8DFACF5E-BE6E-A596-51ED-02AEF68E78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C5D54AF5-A43D-272C-F879-B487061377AF}"/>
              </a:ext>
            </a:extLst>
          </p:cNvPr>
          <p:cNvSpPr>
            <a:spLocks noGrp="1"/>
          </p:cNvSpPr>
          <p:nvPr>
            <p:ph type="dt" sz="half" idx="10"/>
          </p:nvPr>
        </p:nvSpPr>
        <p:spPr/>
        <p:txBody>
          <a:bodyPr/>
          <a:lstStyle/>
          <a:p>
            <a:fld id="{AF9AB060-3357-4AA4-969A-02A0A3AE768A}" type="datetimeFigureOut">
              <a:rPr lang="en-GB" smtClean="0"/>
              <a:t>20/05/2026</a:t>
            </a:fld>
            <a:endParaRPr lang="en-GB"/>
          </a:p>
        </p:txBody>
      </p:sp>
      <p:sp>
        <p:nvSpPr>
          <p:cNvPr id="5" name="Footer Placeholder 4">
            <a:extLst>
              <a:ext uri="{FF2B5EF4-FFF2-40B4-BE49-F238E27FC236}">
                <a16:creationId xmlns:a16="http://schemas.microsoft.com/office/drawing/2014/main" id="{9BCF4062-DC79-D4A6-A339-1E2C2D0EEA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AEFAC6-0636-E940-4EFD-EB402CBC02C3}"/>
              </a:ext>
            </a:extLst>
          </p:cNvPr>
          <p:cNvSpPr>
            <a:spLocks noGrp="1"/>
          </p:cNvSpPr>
          <p:nvPr>
            <p:ph type="sldNum" sz="quarter" idx="12"/>
          </p:nvPr>
        </p:nvSpPr>
        <p:spPr/>
        <p:txBody>
          <a:bodyPr/>
          <a:lstStyle/>
          <a:p>
            <a:fld id="{EFF1EC44-6B5F-4D4A-894E-D2E7979BEAD9}" type="slidenum">
              <a:rPr lang="en-GB" smtClean="0"/>
              <a:t>‹#›</a:t>
            </a:fld>
            <a:endParaRPr lang="en-GB"/>
          </a:p>
        </p:txBody>
      </p:sp>
    </p:spTree>
    <p:extLst>
      <p:ext uri="{BB962C8B-B14F-4D97-AF65-F5344CB8AC3E}">
        <p14:creationId xmlns:p14="http://schemas.microsoft.com/office/powerpoint/2010/main" val="3410032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645ED-DCAE-4268-6384-458BE2C057A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51E903A-E1FE-345C-12B3-8CFA574CFC7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517AD4E-B811-16CD-F4C4-34B252691F84}"/>
              </a:ext>
            </a:extLst>
          </p:cNvPr>
          <p:cNvSpPr>
            <a:spLocks noGrp="1"/>
          </p:cNvSpPr>
          <p:nvPr>
            <p:ph type="dt" sz="half" idx="10"/>
          </p:nvPr>
        </p:nvSpPr>
        <p:spPr/>
        <p:txBody>
          <a:bodyPr/>
          <a:lstStyle/>
          <a:p>
            <a:fld id="{AF9AB060-3357-4AA4-969A-02A0A3AE768A}" type="datetimeFigureOut">
              <a:rPr lang="en-GB" smtClean="0"/>
              <a:t>20/05/2026</a:t>
            </a:fld>
            <a:endParaRPr lang="en-GB"/>
          </a:p>
        </p:txBody>
      </p:sp>
      <p:sp>
        <p:nvSpPr>
          <p:cNvPr id="5" name="Footer Placeholder 4">
            <a:extLst>
              <a:ext uri="{FF2B5EF4-FFF2-40B4-BE49-F238E27FC236}">
                <a16:creationId xmlns:a16="http://schemas.microsoft.com/office/drawing/2014/main" id="{DE4C0707-6765-E522-DD0A-850D5F47EA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5198C3-654A-216F-89EB-8D1890D1E1CC}"/>
              </a:ext>
            </a:extLst>
          </p:cNvPr>
          <p:cNvSpPr>
            <a:spLocks noGrp="1"/>
          </p:cNvSpPr>
          <p:nvPr>
            <p:ph type="sldNum" sz="quarter" idx="12"/>
          </p:nvPr>
        </p:nvSpPr>
        <p:spPr/>
        <p:txBody>
          <a:bodyPr/>
          <a:lstStyle/>
          <a:p>
            <a:fld id="{EFF1EC44-6B5F-4D4A-894E-D2E7979BEAD9}" type="slidenum">
              <a:rPr lang="en-GB" smtClean="0"/>
              <a:t>‹#›</a:t>
            </a:fld>
            <a:endParaRPr lang="en-GB"/>
          </a:p>
        </p:txBody>
      </p:sp>
    </p:spTree>
    <p:extLst>
      <p:ext uri="{BB962C8B-B14F-4D97-AF65-F5344CB8AC3E}">
        <p14:creationId xmlns:p14="http://schemas.microsoft.com/office/powerpoint/2010/main" val="1871558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EB742-C596-821F-8B6E-BD00C560A8F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1F1499F-8824-AF4C-7E2B-0154E18207A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2E406BD-3E40-7011-DC26-14E120A343DE}"/>
              </a:ext>
            </a:extLst>
          </p:cNvPr>
          <p:cNvSpPr>
            <a:spLocks noGrp="1"/>
          </p:cNvSpPr>
          <p:nvPr>
            <p:ph type="dt" sz="half" idx="10"/>
          </p:nvPr>
        </p:nvSpPr>
        <p:spPr/>
        <p:txBody>
          <a:bodyPr/>
          <a:lstStyle/>
          <a:p>
            <a:fld id="{AF9AB060-3357-4AA4-969A-02A0A3AE768A}" type="datetimeFigureOut">
              <a:rPr lang="en-GB" smtClean="0"/>
              <a:t>20/05/2026</a:t>
            </a:fld>
            <a:endParaRPr lang="en-GB"/>
          </a:p>
        </p:txBody>
      </p:sp>
      <p:sp>
        <p:nvSpPr>
          <p:cNvPr id="5" name="Footer Placeholder 4">
            <a:extLst>
              <a:ext uri="{FF2B5EF4-FFF2-40B4-BE49-F238E27FC236}">
                <a16:creationId xmlns:a16="http://schemas.microsoft.com/office/drawing/2014/main" id="{15B9D745-7510-0000-A2A1-AD98CA6050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EE7861-64E8-8B8D-C322-553B08EDDF72}"/>
              </a:ext>
            </a:extLst>
          </p:cNvPr>
          <p:cNvSpPr>
            <a:spLocks noGrp="1"/>
          </p:cNvSpPr>
          <p:nvPr>
            <p:ph type="sldNum" sz="quarter" idx="12"/>
          </p:nvPr>
        </p:nvSpPr>
        <p:spPr/>
        <p:txBody>
          <a:bodyPr/>
          <a:lstStyle/>
          <a:p>
            <a:fld id="{EFF1EC44-6B5F-4D4A-894E-D2E7979BEAD9}" type="slidenum">
              <a:rPr lang="en-GB" smtClean="0"/>
              <a:t>‹#›</a:t>
            </a:fld>
            <a:endParaRPr lang="en-GB"/>
          </a:p>
        </p:txBody>
      </p:sp>
    </p:spTree>
    <p:extLst>
      <p:ext uri="{BB962C8B-B14F-4D97-AF65-F5344CB8AC3E}">
        <p14:creationId xmlns:p14="http://schemas.microsoft.com/office/powerpoint/2010/main" val="2688462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4F3B7-34EF-A063-4CDA-B4EEE464204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A1ED9CB-7234-9E34-0FE4-80C1AA155F2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BD8C85A1-3842-94F8-2795-CE4BB68CCFC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2617C13-B783-2E4A-33B6-35FB95A61072}"/>
              </a:ext>
            </a:extLst>
          </p:cNvPr>
          <p:cNvSpPr>
            <a:spLocks noGrp="1"/>
          </p:cNvSpPr>
          <p:nvPr>
            <p:ph type="dt" sz="half" idx="10"/>
          </p:nvPr>
        </p:nvSpPr>
        <p:spPr/>
        <p:txBody>
          <a:bodyPr/>
          <a:lstStyle/>
          <a:p>
            <a:fld id="{AF9AB060-3357-4AA4-969A-02A0A3AE768A}" type="datetimeFigureOut">
              <a:rPr lang="en-GB" smtClean="0"/>
              <a:t>20/05/2026</a:t>
            </a:fld>
            <a:endParaRPr lang="en-GB"/>
          </a:p>
        </p:txBody>
      </p:sp>
      <p:sp>
        <p:nvSpPr>
          <p:cNvPr id="6" name="Footer Placeholder 5">
            <a:extLst>
              <a:ext uri="{FF2B5EF4-FFF2-40B4-BE49-F238E27FC236}">
                <a16:creationId xmlns:a16="http://schemas.microsoft.com/office/drawing/2014/main" id="{BC17332E-1CD2-FD49-2D23-F37E1210986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E6186D-D08F-99E7-C62A-29CF2FA27DA9}"/>
              </a:ext>
            </a:extLst>
          </p:cNvPr>
          <p:cNvSpPr>
            <a:spLocks noGrp="1"/>
          </p:cNvSpPr>
          <p:nvPr>
            <p:ph type="sldNum" sz="quarter" idx="12"/>
          </p:nvPr>
        </p:nvSpPr>
        <p:spPr/>
        <p:txBody>
          <a:bodyPr/>
          <a:lstStyle/>
          <a:p>
            <a:fld id="{EFF1EC44-6B5F-4D4A-894E-D2E7979BEAD9}" type="slidenum">
              <a:rPr lang="en-GB" smtClean="0"/>
              <a:t>‹#›</a:t>
            </a:fld>
            <a:endParaRPr lang="en-GB"/>
          </a:p>
        </p:txBody>
      </p:sp>
    </p:spTree>
    <p:extLst>
      <p:ext uri="{BB962C8B-B14F-4D97-AF65-F5344CB8AC3E}">
        <p14:creationId xmlns:p14="http://schemas.microsoft.com/office/powerpoint/2010/main" val="180750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49662-1740-1A56-D64F-EED220371C8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C46074D-9E6A-C215-F976-88A8DDF406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C6FA6C5-287A-9D95-2A2F-98E3238C75C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AE272BC-DF21-6B13-4AA2-CAA37ACA81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DA85229-4166-C93E-1D52-B9748A1E9C7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B0A49E1-DF1A-C737-DAA1-38E98843258A}"/>
              </a:ext>
            </a:extLst>
          </p:cNvPr>
          <p:cNvSpPr>
            <a:spLocks noGrp="1"/>
          </p:cNvSpPr>
          <p:nvPr>
            <p:ph type="dt" sz="half" idx="10"/>
          </p:nvPr>
        </p:nvSpPr>
        <p:spPr/>
        <p:txBody>
          <a:bodyPr/>
          <a:lstStyle/>
          <a:p>
            <a:fld id="{AF9AB060-3357-4AA4-969A-02A0A3AE768A}" type="datetimeFigureOut">
              <a:rPr lang="en-GB" smtClean="0"/>
              <a:t>20/05/2026</a:t>
            </a:fld>
            <a:endParaRPr lang="en-GB"/>
          </a:p>
        </p:txBody>
      </p:sp>
      <p:sp>
        <p:nvSpPr>
          <p:cNvPr id="8" name="Footer Placeholder 7">
            <a:extLst>
              <a:ext uri="{FF2B5EF4-FFF2-40B4-BE49-F238E27FC236}">
                <a16:creationId xmlns:a16="http://schemas.microsoft.com/office/drawing/2014/main" id="{39F1E956-9199-9038-C8EE-9CE688F2EED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58A7382-6ED4-8766-BC03-6C563F7F2BB1}"/>
              </a:ext>
            </a:extLst>
          </p:cNvPr>
          <p:cNvSpPr>
            <a:spLocks noGrp="1"/>
          </p:cNvSpPr>
          <p:nvPr>
            <p:ph type="sldNum" sz="quarter" idx="12"/>
          </p:nvPr>
        </p:nvSpPr>
        <p:spPr/>
        <p:txBody>
          <a:bodyPr/>
          <a:lstStyle/>
          <a:p>
            <a:fld id="{EFF1EC44-6B5F-4D4A-894E-D2E7979BEAD9}" type="slidenum">
              <a:rPr lang="en-GB" smtClean="0"/>
              <a:t>‹#›</a:t>
            </a:fld>
            <a:endParaRPr lang="en-GB"/>
          </a:p>
        </p:txBody>
      </p:sp>
    </p:spTree>
    <p:extLst>
      <p:ext uri="{BB962C8B-B14F-4D97-AF65-F5344CB8AC3E}">
        <p14:creationId xmlns:p14="http://schemas.microsoft.com/office/powerpoint/2010/main" val="395123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FE607-2E0A-D852-C6E6-FC25D65720A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B2F5467-2FA3-050F-D6AA-F9F656B27DE9}"/>
              </a:ext>
            </a:extLst>
          </p:cNvPr>
          <p:cNvSpPr>
            <a:spLocks noGrp="1"/>
          </p:cNvSpPr>
          <p:nvPr>
            <p:ph type="dt" sz="half" idx="10"/>
          </p:nvPr>
        </p:nvSpPr>
        <p:spPr/>
        <p:txBody>
          <a:bodyPr/>
          <a:lstStyle/>
          <a:p>
            <a:fld id="{AF9AB060-3357-4AA4-969A-02A0A3AE768A}" type="datetimeFigureOut">
              <a:rPr lang="en-GB" smtClean="0"/>
              <a:t>20/05/2026</a:t>
            </a:fld>
            <a:endParaRPr lang="en-GB"/>
          </a:p>
        </p:txBody>
      </p:sp>
      <p:sp>
        <p:nvSpPr>
          <p:cNvPr id="4" name="Footer Placeholder 3">
            <a:extLst>
              <a:ext uri="{FF2B5EF4-FFF2-40B4-BE49-F238E27FC236}">
                <a16:creationId xmlns:a16="http://schemas.microsoft.com/office/drawing/2014/main" id="{3977902F-5037-C0CB-D5B5-85BFDD7D2E7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32DDE34-4BB2-C77F-5C19-C34B3C1E54A0}"/>
              </a:ext>
            </a:extLst>
          </p:cNvPr>
          <p:cNvSpPr>
            <a:spLocks noGrp="1"/>
          </p:cNvSpPr>
          <p:nvPr>
            <p:ph type="sldNum" sz="quarter" idx="12"/>
          </p:nvPr>
        </p:nvSpPr>
        <p:spPr/>
        <p:txBody>
          <a:bodyPr/>
          <a:lstStyle/>
          <a:p>
            <a:fld id="{EFF1EC44-6B5F-4D4A-894E-D2E7979BEAD9}" type="slidenum">
              <a:rPr lang="en-GB" smtClean="0"/>
              <a:t>‹#›</a:t>
            </a:fld>
            <a:endParaRPr lang="en-GB"/>
          </a:p>
        </p:txBody>
      </p:sp>
    </p:spTree>
    <p:extLst>
      <p:ext uri="{BB962C8B-B14F-4D97-AF65-F5344CB8AC3E}">
        <p14:creationId xmlns:p14="http://schemas.microsoft.com/office/powerpoint/2010/main" val="3451965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8EC294-3167-5757-D4F1-7864DD24276C}"/>
              </a:ext>
            </a:extLst>
          </p:cNvPr>
          <p:cNvSpPr>
            <a:spLocks noGrp="1"/>
          </p:cNvSpPr>
          <p:nvPr>
            <p:ph type="dt" sz="half" idx="10"/>
          </p:nvPr>
        </p:nvSpPr>
        <p:spPr/>
        <p:txBody>
          <a:bodyPr/>
          <a:lstStyle/>
          <a:p>
            <a:fld id="{AF9AB060-3357-4AA4-969A-02A0A3AE768A}" type="datetimeFigureOut">
              <a:rPr lang="en-GB" smtClean="0"/>
              <a:t>20/05/2026</a:t>
            </a:fld>
            <a:endParaRPr lang="en-GB"/>
          </a:p>
        </p:txBody>
      </p:sp>
      <p:sp>
        <p:nvSpPr>
          <p:cNvPr id="3" name="Footer Placeholder 2">
            <a:extLst>
              <a:ext uri="{FF2B5EF4-FFF2-40B4-BE49-F238E27FC236}">
                <a16:creationId xmlns:a16="http://schemas.microsoft.com/office/drawing/2014/main" id="{D85E19A6-FF51-F1BD-EA49-F138C0AC2C7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3DC3A71-0935-07A8-D88E-9811F3F86708}"/>
              </a:ext>
            </a:extLst>
          </p:cNvPr>
          <p:cNvSpPr>
            <a:spLocks noGrp="1"/>
          </p:cNvSpPr>
          <p:nvPr>
            <p:ph type="sldNum" sz="quarter" idx="12"/>
          </p:nvPr>
        </p:nvSpPr>
        <p:spPr/>
        <p:txBody>
          <a:bodyPr/>
          <a:lstStyle/>
          <a:p>
            <a:fld id="{EFF1EC44-6B5F-4D4A-894E-D2E7979BEAD9}" type="slidenum">
              <a:rPr lang="en-GB" smtClean="0"/>
              <a:t>‹#›</a:t>
            </a:fld>
            <a:endParaRPr lang="en-GB"/>
          </a:p>
        </p:txBody>
      </p:sp>
    </p:spTree>
    <p:extLst>
      <p:ext uri="{BB962C8B-B14F-4D97-AF65-F5344CB8AC3E}">
        <p14:creationId xmlns:p14="http://schemas.microsoft.com/office/powerpoint/2010/main" val="19362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241C5-6E19-84EC-69FB-16CCBC2CB8B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09ECF44B-9412-7D8F-2F0B-6562366199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185D553D-9655-BBD9-1890-E945C23E2D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990F2FF-E122-C6B0-5F4A-50A87A4BD6BC}"/>
              </a:ext>
            </a:extLst>
          </p:cNvPr>
          <p:cNvSpPr>
            <a:spLocks noGrp="1"/>
          </p:cNvSpPr>
          <p:nvPr>
            <p:ph type="dt" sz="half" idx="10"/>
          </p:nvPr>
        </p:nvSpPr>
        <p:spPr/>
        <p:txBody>
          <a:bodyPr/>
          <a:lstStyle/>
          <a:p>
            <a:fld id="{AF9AB060-3357-4AA4-969A-02A0A3AE768A}" type="datetimeFigureOut">
              <a:rPr lang="en-GB" smtClean="0"/>
              <a:t>20/05/2026</a:t>
            </a:fld>
            <a:endParaRPr lang="en-GB"/>
          </a:p>
        </p:txBody>
      </p:sp>
      <p:sp>
        <p:nvSpPr>
          <p:cNvPr id="6" name="Footer Placeholder 5">
            <a:extLst>
              <a:ext uri="{FF2B5EF4-FFF2-40B4-BE49-F238E27FC236}">
                <a16:creationId xmlns:a16="http://schemas.microsoft.com/office/drawing/2014/main" id="{8A2C455E-9CE9-564C-2839-80B06EBF918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385C1C-0F90-2056-F979-0977FD37BFDF}"/>
              </a:ext>
            </a:extLst>
          </p:cNvPr>
          <p:cNvSpPr>
            <a:spLocks noGrp="1"/>
          </p:cNvSpPr>
          <p:nvPr>
            <p:ph type="sldNum" sz="quarter" idx="12"/>
          </p:nvPr>
        </p:nvSpPr>
        <p:spPr/>
        <p:txBody>
          <a:bodyPr/>
          <a:lstStyle/>
          <a:p>
            <a:fld id="{EFF1EC44-6B5F-4D4A-894E-D2E7979BEAD9}" type="slidenum">
              <a:rPr lang="en-GB" smtClean="0"/>
              <a:t>‹#›</a:t>
            </a:fld>
            <a:endParaRPr lang="en-GB"/>
          </a:p>
        </p:txBody>
      </p:sp>
    </p:spTree>
    <p:extLst>
      <p:ext uri="{BB962C8B-B14F-4D97-AF65-F5344CB8AC3E}">
        <p14:creationId xmlns:p14="http://schemas.microsoft.com/office/powerpoint/2010/main" val="1719671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76DE3-AF11-515A-68F9-719700D67EB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2F0F611-A5BC-FBC3-6D6D-163C9713F6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084F2F6-AE03-4DE9-B039-D73B7004E0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B117ABE-B336-500D-9ED2-74896EAB4F84}"/>
              </a:ext>
            </a:extLst>
          </p:cNvPr>
          <p:cNvSpPr>
            <a:spLocks noGrp="1"/>
          </p:cNvSpPr>
          <p:nvPr>
            <p:ph type="dt" sz="half" idx="10"/>
          </p:nvPr>
        </p:nvSpPr>
        <p:spPr/>
        <p:txBody>
          <a:bodyPr/>
          <a:lstStyle/>
          <a:p>
            <a:fld id="{AF9AB060-3357-4AA4-969A-02A0A3AE768A}" type="datetimeFigureOut">
              <a:rPr lang="en-GB" smtClean="0"/>
              <a:t>20/05/2026</a:t>
            </a:fld>
            <a:endParaRPr lang="en-GB"/>
          </a:p>
        </p:txBody>
      </p:sp>
      <p:sp>
        <p:nvSpPr>
          <p:cNvPr id="6" name="Footer Placeholder 5">
            <a:extLst>
              <a:ext uri="{FF2B5EF4-FFF2-40B4-BE49-F238E27FC236}">
                <a16:creationId xmlns:a16="http://schemas.microsoft.com/office/drawing/2014/main" id="{E7764CEA-A2C2-A234-5E0A-C530147A39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2BFE0D-F8F0-8E93-E0CB-FC604141B256}"/>
              </a:ext>
            </a:extLst>
          </p:cNvPr>
          <p:cNvSpPr>
            <a:spLocks noGrp="1"/>
          </p:cNvSpPr>
          <p:nvPr>
            <p:ph type="sldNum" sz="quarter" idx="12"/>
          </p:nvPr>
        </p:nvSpPr>
        <p:spPr/>
        <p:txBody>
          <a:bodyPr/>
          <a:lstStyle/>
          <a:p>
            <a:fld id="{EFF1EC44-6B5F-4D4A-894E-D2E7979BEAD9}" type="slidenum">
              <a:rPr lang="en-GB" smtClean="0"/>
              <a:t>‹#›</a:t>
            </a:fld>
            <a:endParaRPr lang="en-GB"/>
          </a:p>
        </p:txBody>
      </p:sp>
    </p:spTree>
    <p:extLst>
      <p:ext uri="{BB962C8B-B14F-4D97-AF65-F5344CB8AC3E}">
        <p14:creationId xmlns:p14="http://schemas.microsoft.com/office/powerpoint/2010/main" val="2192382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B9D6C-865F-6F8F-BBB7-654AF85F3184}"/>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6FF42D2F-3B6C-A17F-76D1-60A203FED82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DD687FC-4011-55EC-D038-2E0EA2FCC40E}"/>
              </a:ext>
            </a:extLst>
          </p:cNvPr>
          <p:cNvSpPr>
            <a:spLocks noGrp="1"/>
          </p:cNvSpPr>
          <p:nvPr>
            <p:ph type="dt" sz="half" idx="10"/>
          </p:nvPr>
        </p:nvSpPr>
        <p:spPr/>
        <p:txBody>
          <a:bodyPr/>
          <a:lstStyle/>
          <a:p>
            <a:fld id="{AF9AB060-3357-4AA4-969A-02A0A3AE768A}" type="datetimeFigureOut">
              <a:rPr lang="en-GB" smtClean="0"/>
              <a:t>20/05/2026</a:t>
            </a:fld>
            <a:endParaRPr lang="en-GB"/>
          </a:p>
        </p:txBody>
      </p:sp>
      <p:sp>
        <p:nvSpPr>
          <p:cNvPr id="5" name="Footer Placeholder 4">
            <a:extLst>
              <a:ext uri="{FF2B5EF4-FFF2-40B4-BE49-F238E27FC236}">
                <a16:creationId xmlns:a16="http://schemas.microsoft.com/office/drawing/2014/main" id="{2B6797A8-3932-51AA-07A0-D0FEFDF67E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B657A3-6304-E7DC-E12A-8F0FEDE5323B}"/>
              </a:ext>
            </a:extLst>
          </p:cNvPr>
          <p:cNvSpPr>
            <a:spLocks noGrp="1"/>
          </p:cNvSpPr>
          <p:nvPr>
            <p:ph type="sldNum" sz="quarter" idx="12"/>
          </p:nvPr>
        </p:nvSpPr>
        <p:spPr/>
        <p:txBody>
          <a:bodyPr/>
          <a:lstStyle/>
          <a:p>
            <a:fld id="{EFF1EC44-6B5F-4D4A-894E-D2E7979BEAD9}" type="slidenum">
              <a:rPr lang="en-GB" smtClean="0"/>
              <a:t>‹#›</a:t>
            </a:fld>
            <a:endParaRPr lang="en-GB"/>
          </a:p>
        </p:txBody>
      </p:sp>
    </p:spTree>
    <p:extLst>
      <p:ext uri="{BB962C8B-B14F-4D97-AF65-F5344CB8AC3E}">
        <p14:creationId xmlns:p14="http://schemas.microsoft.com/office/powerpoint/2010/main" val="2288572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1FCF04-94C2-0592-B349-E65D377F52CF}"/>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C8529162-4532-0DF5-6766-485525E9623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1FAFCF6-115D-BA96-196F-B9009AD98D45}"/>
              </a:ext>
            </a:extLst>
          </p:cNvPr>
          <p:cNvSpPr>
            <a:spLocks noGrp="1"/>
          </p:cNvSpPr>
          <p:nvPr>
            <p:ph type="dt" sz="half" idx="10"/>
          </p:nvPr>
        </p:nvSpPr>
        <p:spPr/>
        <p:txBody>
          <a:bodyPr/>
          <a:lstStyle/>
          <a:p>
            <a:fld id="{AF9AB060-3357-4AA4-969A-02A0A3AE768A}" type="datetimeFigureOut">
              <a:rPr lang="en-GB" smtClean="0"/>
              <a:t>20/05/2026</a:t>
            </a:fld>
            <a:endParaRPr lang="en-GB"/>
          </a:p>
        </p:txBody>
      </p:sp>
      <p:sp>
        <p:nvSpPr>
          <p:cNvPr id="5" name="Footer Placeholder 4">
            <a:extLst>
              <a:ext uri="{FF2B5EF4-FFF2-40B4-BE49-F238E27FC236}">
                <a16:creationId xmlns:a16="http://schemas.microsoft.com/office/drawing/2014/main" id="{DDC97410-6778-18C2-1BE1-E33E6014CF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F3E621-6723-A07A-3C0B-057946461F7E}"/>
              </a:ext>
            </a:extLst>
          </p:cNvPr>
          <p:cNvSpPr>
            <a:spLocks noGrp="1"/>
          </p:cNvSpPr>
          <p:nvPr>
            <p:ph type="sldNum" sz="quarter" idx="12"/>
          </p:nvPr>
        </p:nvSpPr>
        <p:spPr/>
        <p:txBody>
          <a:bodyPr/>
          <a:lstStyle/>
          <a:p>
            <a:fld id="{EFF1EC44-6B5F-4D4A-894E-D2E7979BEAD9}" type="slidenum">
              <a:rPr lang="en-GB" smtClean="0"/>
              <a:t>‹#›</a:t>
            </a:fld>
            <a:endParaRPr lang="en-GB"/>
          </a:p>
        </p:txBody>
      </p:sp>
    </p:spTree>
    <p:extLst>
      <p:ext uri="{BB962C8B-B14F-4D97-AF65-F5344CB8AC3E}">
        <p14:creationId xmlns:p14="http://schemas.microsoft.com/office/powerpoint/2010/main" val="2918213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B3592A-FD66-9C10-9E40-47A4BCEE2B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FCBC10D-A1DA-5CB5-BB73-713E97D37B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A36C289-49CA-2B20-ADB9-00899A713E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F9AB060-3357-4AA4-969A-02A0A3AE768A}" type="datetimeFigureOut">
              <a:rPr lang="en-GB" smtClean="0"/>
              <a:t>20/05/2026</a:t>
            </a:fld>
            <a:endParaRPr lang="en-GB"/>
          </a:p>
        </p:txBody>
      </p:sp>
      <p:sp>
        <p:nvSpPr>
          <p:cNvPr id="5" name="Footer Placeholder 4">
            <a:extLst>
              <a:ext uri="{FF2B5EF4-FFF2-40B4-BE49-F238E27FC236}">
                <a16:creationId xmlns:a16="http://schemas.microsoft.com/office/drawing/2014/main" id="{D20FD727-7414-1247-8B37-9CBA125432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CCBE188-8B95-8027-3DB6-57596E93B9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FF1EC44-6B5F-4D4A-894E-D2E7979BEAD9}" type="slidenum">
              <a:rPr lang="en-GB" smtClean="0"/>
              <a:t>‹#›</a:t>
            </a:fld>
            <a:endParaRPr lang="en-GB"/>
          </a:p>
        </p:txBody>
      </p:sp>
    </p:spTree>
    <p:extLst>
      <p:ext uri="{BB962C8B-B14F-4D97-AF65-F5344CB8AC3E}">
        <p14:creationId xmlns:p14="http://schemas.microsoft.com/office/powerpoint/2010/main" val="1592826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pxhere.com/en/photo/1179028" TargetMode="Externa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pxhere.com/en/photo/741110"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73F03A-53A4-B6D6-64C5-76047D370063}"/>
              </a:ext>
            </a:extLst>
          </p:cNvPr>
          <p:cNvSpPr/>
          <p:nvPr/>
        </p:nvSpPr>
        <p:spPr>
          <a:xfrm>
            <a:off x="10160" y="0"/>
            <a:ext cx="12212320" cy="687832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33549B-AE38-9061-932D-740ED08B31AE}"/>
              </a:ext>
            </a:extLst>
          </p:cNvPr>
          <p:cNvSpPr>
            <a:spLocks noGrp="1"/>
          </p:cNvSpPr>
          <p:nvPr>
            <p:ph type="ctrTitle"/>
          </p:nvPr>
        </p:nvSpPr>
        <p:spPr/>
        <p:txBody>
          <a:bodyPr>
            <a:normAutofit/>
          </a:bodyPr>
          <a:lstStyle/>
          <a:p>
            <a:r>
              <a:rPr lang="en-GB" sz="4400"/>
              <a:t>God’s view of marriage</a:t>
            </a:r>
          </a:p>
        </p:txBody>
      </p:sp>
      <p:sp>
        <p:nvSpPr>
          <p:cNvPr id="3" name="Subtitle 2">
            <a:extLst>
              <a:ext uri="{FF2B5EF4-FFF2-40B4-BE49-F238E27FC236}">
                <a16:creationId xmlns:a16="http://schemas.microsoft.com/office/drawing/2014/main" id="{5C9E607E-C5FE-BAEA-EC9C-B60BCAA1A1B1}"/>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529285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ED88510-5C68-624F-1671-748679A21002}"/>
              </a:ext>
            </a:extLst>
          </p:cNvPr>
          <p:cNvSpPr/>
          <p:nvPr/>
        </p:nvSpPr>
        <p:spPr>
          <a:xfrm>
            <a:off x="10160" y="0"/>
            <a:ext cx="12212320" cy="687832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3E960F-4C84-97B6-025D-C4A4CB877468}"/>
              </a:ext>
            </a:extLst>
          </p:cNvPr>
          <p:cNvSpPr>
            <a:spLocks noGrp="1"/>
          </p:cNvSpPr>
          <p:nvPr>
            <p:ph type="title"/>
          </p:nvPr>
        </p:nvSpPr>
        <p:spPr/>
        <p:txBody>
          <a:bodyPr>
            <a:normAutofit/>
          </a:bodyPr>
          <a:lstStyle/>
          <a:p>
            <a:r>
              <a:rPr lang="en-GB" sz="2800" b="1"/>
              <a:t>Why teach about marriage on a Sunday morning?</a:t>
            </a:r>
          </a:p>
        </p:txBody>
      </p:sp>
      <p:sp>
        <p:nvSpPr>
          <p:cNvPr id="3" name="Content Placeholder 2">
            <a:extLst>
              <a:ext uri="{FF2B5EF4-FFF2-40B4-BE49-F238E27FC236}">
                <a16:creationId xmlns:a16="http://schemas.microsoft.com/office/drawing/2014/main" id="{4E8AF842-BA7B-C02D-E83F-801984FA6985}"/>
              </a:ext>
            </a:extLst>
          </p:cNvPr>
          <p:cNvSpPr>
            <a:spLocks noGrp="1"/>
          </p:cNvSpPr>
          <p:nvPr>
            <p:ph idx="1"/>
          </p:nvPr>
        </p:nvSpPr>
        <p:spPr/>
        <p:txBody>
          <a:bodyPr/>
          <a:lstStyle/>
          <a:p>
            <a:pPr lvl="0"/>
            <a:r>
              <a:rPr lang="en-GB" sz="2400"/>
              <a:t>The Bible talks about marriage – it’s God’s idea, his plan from the beginning. </a:t>
            </a:r>
          </a:p>
          <a:p>
            <a:pPr lvl="0"/>
            <a:r>
              <a:rPr lang="en-GB" sz="2400"/>
              <a:t>Marriage is a picture of Christ and the Church – so there are applications for all of us whether married or not</a:t>
            </a:r>
          </a:p>
          <a:p>
            <a:pPr lvl="0"/>
            <a:r>
              <a:rPr lang="en-GB" sz="2400"/>
              <a:t>We are all called to honour marriage (</a:t>
            </a:r>
            <a:r>
              <a:rPr lang="en-GB" sz="2400" err="1"/>
              <a:t>Heb</a:t>
            </a:r>
            <a:r>
              <a:rPr lang="en-GB" sz="2400"/>
              <a:t> 13:4), so we need to have an accurate understanding of it</a:t>
            </a:r>
          </a:p>
          <a:p>
            <a:pPr lvl="0"/>
            <a:r>
              <a:rPr lang="en-GB" sz="2400"/>
              <a:t>If we are hoping to be married in the future, we need to understand what marriage is – and what it’s not!</a:t>
            </a:r>
          </a:p>
          <a:p>
            <a:pPr lvl="0"/>
            <a:r>
              <a:rPr lang="en-GB" sz="2400"/>
              <a:t>Some of us need fresh vision and hope for our marriages</a:t>
            </a:r>
          </a:p>
          <a:p>
            <a:endParaRPr lang="en-GB"/>
          </a:p>
        </p:txBody>
      </p:sp>
    </p:spTree>
    <p:extLst>
      <p:ext uri="{BB962C8B-B14F-4D97-AF65-F5344CB8AC3E}">
        <p14:creationId xmlns:p14="http://schemas.microsoft.com/office/powerpoint/2010/main" val="2370989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D0AED98-00F2-D498-8A13-08E6A5609B18}"/>
              </a:ext>
            </a:extLst>
          </p:cNvPr>
          <p:cNvSpPr/>
          <p:nvPr/>
        </p:nvSpPr>
        <p:spPr>
          <a:xfrm>
            <a:off x="10160" y="0"/>
            <a:ext cx="12212320" cy="687832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5274B9-C2EE-2FDD-D302-6C7924C82A83}"/>
              </a:ext>
            </a:extLst>
          </p:cNvPr>
          <p:cNvSpPr>
            <a:spLocks noGrp="1"/>
          </p:cNvSpPr>
          <p:nvPr>
            <p:ph type="title"/>
          </p:nvPr>
        </p:nvSpPr>
        <p:spPr>
          <a:xfrm>
            <a:off x="265471" y="162233"/>
            <a:ext cx="11562735" cy="722670"/>
          </a:xfrm>
        </p:spPr>
        <p:txBody>
          <a:bodyPr>
            <a:normAutofit fontScale="90000"/>
          </a:bodyPr>
          <a:lstStyle/>
          <a:p>
            <a:br>
              <a:rPr lang="en-GB" b="1"/>
            </a:br>
            <a:r>
              <a:rPr lang="en-GB" sz="3100" b="1"/>
              <a:t>1. Marriage is God’s idea from the beginning</a:t>
            </a:r>
            <a:br>
              <a:rPr lang="en-GB"/>
            </a:br>
            <a:endParaRPr lang="en-GB"/>
          </a:p>
        </p:txBody>
      </p:sp>
      <p:sp>
        <p:nvSpPr>
          <p:cNvPr id="3" name="Content Placeholder 2">
            <a:extLst>
              <a:ext uri="{FF2B5EF4-FFF2-40B4-BE49-F238E27FC236}">
                <a16:creationId xmlns:a16="http://schemas.microsoft.com/office/drawing/2014/main" id="{54ECB9A6-56CB-00A3-8E1A-E63C55572754}"/>
              </a:ext>
            </a:extLst>
          </p:cNvPr>
          <p:cNvSpPr>
            <a:spLocks noGrp="1"/>
          </p:cNvSpPr>
          <p:nvPr>
            <p:ph idx="1"/>
          </p:nvPr>
        </p:nvSpPr>
        <p:spPr>
          <a:xfrm>
            <a:off x="471948" y="1101212"/>
            <a:ext cx="11169446" cy="5594555"/>
          </a:xfrm>
        </p:spPr>
        <p:txBody>
          <a:bodyPr>
            <a:normAutofit fontScale="85000" lnSpcReduction="20000"/>
          </a:bodyPr>
          <a:lstStyle/>
          <a:p>
            <a:pPr marL="0" indent="0">
              <a:buNone/>
            </a:pPr>
            <a:r>
              <a:rPr lang="en-GB" i="1"/>
              <a:t>The </a:t>
            </a:r>
            <a:r>
              <a:rPr lang="en-GB" i="1" cap="small"/>
              <a:t>Lord</a:t>
            </a:r>
            <a:r>
              <a:rPr lang="en-GB" i="1"/>
              <a:t> God said, “It is not good for the man to be alone. I will make a helper suitable for him.”</a:t>
            </a:r>
          </a:p>
          <a:p>
            <a:pPr marL="0" indent="0">
              <a:buNone/>
            </a:pPr>
            <a:r>
              <a:rPr lang="en-GB" i="1"/>
              <a:t>Now the </a:t>
            </a:r>
            <a:r>
              <a:rPr lang="en-GB" i="1" cap="small"/>
              <a:t>Lord</a:t>
            </a:r>
            <a:r>
              <a:rPr lang="en-GB" i="1"/>
              <a:t> God had formed out of the ground all the wild animals and all the birds in the sky. He brought them to the man to see what he would name them; and whatever the man called each living creature, that was its name. So the man gave names to all the livestock, the birds in the sky and all the wild animals.</a:t>
            </a:r>
          </a:p>
          <a:p>
            <a:pPr marL="0" indent="0">
              <a:buNone/>
            </a:pPr>
            <a:r>
              <a:rPr lang="en-GB" i="1"/>
              <a:t>But for Adam no suitable helper was found. So the </a:t>
            </a:r>
            <a:r>
              <a:rPr lang="en-GB" i="1" cap="small"/>
              <a:t>Lord</a:t>
            </a:r>
            <a:r>
              <a:rPr lang="en-GB" i="1"/>
              <a:t> God caused the man to fall into a deep sleep; and while he was sleeping, he took one of the man’s ribs and then closed up the place with flesh. Then the </a:t>
            </a:r>
            <a:r>
              <a:rPr lang="en-GB" i="1" cap="small"/>
              <a:t>Lord</a:t>
            </a:r>
            <a:r>
              <a:rPr lang="en-GB" i="1"/>
              <a:t> God made a woman from the rib he had taken out of the man, and he brought her to the man.</a:t>
            </a:r>
          </a:p>
          <a:p>
            <a:pPr marL="0" indent="0">
              <a:buNone/>
            </a:pPr>
            <a:r>
              <a:rPr lang="en-GB" i="1"/>
              <a:t>The man said,</a:t>
            </a:r>
          </a:p>
          <a:p>
            <a:pPr marL="0" indent="0">
              <a:buNone/>
            </a:pPr>
            <a:r>
              <a:rPr lang="en-GB" i="1"/>
              <a:t>“This is now bone of my bones</a:t>
            </a:r>
            <a:br>
              <a:rPr lang="en-GB" i="1"/>
            </a:br>
            <a:r>
              <a:rPr lang="en-GB" i="1"/>
              <a:t>    and flesh of my flesh;</a:t>
            </a:r>
            <a:br>
              <a:rPr lang="en-GB" i="1"/>
            </a:br>
            <a:r>
              <a:rPr lang="en-GB" i="1"/>
              <a:t>she shall be called ‘woman,’</a:t>
            </a:r>
            <a:br>
              <a:rPr lang="en-GB" i="1"/>
            </a:br>
            <a:r>
              <a:rPr lang="en-GB" i="1"/>
              <a:t>    for she was taken out of man.”</a:t>
            </a:r>
          </a:p>
          <a:p>
            <a:pPr marL="0" indent="0">
              <a:buNone/>
            </a:pPr>
            <a:r>
              <a:rPr lang="en-GB" i="1"/>
              <a:t>That is why a man leaves his father and mother and is united to his wife, and they become one flesh.</a:t>
            </a:r>
          </a:p>
          <a:p>
            <a:pPr marL="0" indent="0">
              <a:buNone/>
            </a:pPr>
            <a:r>
              <a:rPr lang="en-GB" i="1"/>
              <a:t>Adam and his wife were both naked, and they felt no shame.                   </a:t>
            </a:r>
            <a:r>
              <a:rPr lang="en-GB" b="1"/>
              <a:t>Gen 2:18-25       </a:t>
            </a:r>
          </a:p>
          <a:p>
            <a:endParaRPr lang="en-GB"/>
          </a:p>
        </p:txBody>
      </p:sp>
    </p:spTree>
    <p:extLst>
      <p:ext uri="{BB962C8B-B14F-4D97-AF65-F5344CB8AC3E}">
        <p14:creationId xmlns:p14="http://schemas.microsoft.com/office/powerpoint/2010/main" val="3036676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A5BDE58-108A-83BE-6602-C4173F286419}"/>
              </a:ext>
            </a:extLst>
          </p:cNvPr>
          <p:cNvSpPr/>
          <p:nvPr/>
        </p:nvSpPr>
        <p:spPr>
          <a:xfrm>
            <a:off x="0" y="0"/>
            <a:ext cx="121920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E8CDD5-94EF-75AA-B805-AC91ADD49CDB}"/>
              </a:ext>
            </a:extLst>
          </p:cNvPr>
          <p:cNvSpPr>
            <a:spLocks noGrp="1"/>
          </p:cNvSpPr>
          <p:nvPr>
            <p:ph type="title"/>
          </p:nvPr>
        </p:nvSpPr>
        <p:spPr>
          <a:xfrm>
            <a:off x="838200" y="365126"/>
            <a:ext cx="10515600" cy="726256"/>
          </a:xfrm>
        </p:spPr>
        <p:txBody>
          <a:bodyPr>
            <a:normAutofit/>
          </a:bodyPr>
          <a:lstStyle/>
          <a:p>
            <a:r>
              <a:rPr lang="en-GB" sz="2800" b="1"/>
              <a:t>                                                                                     We’re made for community</a:t>
            </a:r>
          </a:p>
        </p:txBody>
      </p:sp>
      <p:sp>
        <p:nvSpPr>
          <p:cNvPr id="4" name="Content Placeholder 3">
            <a:extLst>
              <a:ext uri="{FF2B5EF4-FFF2-40B4-BE49-F238E27FC236}">
                <a16:creationId xmlns:a16="http://schemas.microsoft.com/office/drawing/2014/main" id="{D2DA086C-3530-7C08-26BA-FAD70D3E7E03}"/>
              </a:ext>
            </a:extLst>
          </p:cNvPr>
          <p:cNvSpPr>
            <a:spLocks noGrp="1"/>
          </p:cNvSpPr>
          <p:nvPr>
            <p:ph sz="half" idx="2"/>
          </p:nvPr>
        </p:nvSpPr>
        <p:spPr>
          <a:xfrm>
            <a:off x="6695768" y="1091382"/>
            <a:ext cx="4658031" cy="5766618"/>
          </a:xfrm>
        </p:spPr>
        <p:txBody>
          <a:bodyPr>
            <a:normAutofit fontScale="92500"/>
          </a:bodyPr>
          <a:lstStyle/>
          <a:p>
            <a:pPr marL="0" indent="0">
              <a:lnSpc>
                <a:spcPct val="100000"/>
              </a:lnSpc>
              <a:spcBef>
                <a:spcPts val="0"/>
              </a:spcBef>
              <a:buNone/>
              <a:defRPr/>
            </a:pPr>
            <a:r>
              <a:rPr lang="en-GB" sz="2400" i="1"/>
              <a:t>The </a:t>
            </a:r>
            <a:r>
              <a:rPr lang="en-GB" sz="2400" i="1" cap="small"/>
              <a:t>Lord</a:t>
            </a:r>
            <a:r>
              <a:rPr lang="en-GB" sz="2400" i="1"/>
              <a:t> God said, “It is not good for the man to be alone. I will make a helper suitable for him.”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a:t>			Gen2:18</a:t>
            </a:r>
          </a:p>
          <a:p>
            <a:pPr marL="0" indent="0">
              <a:buNone/>
            </a:pPr>
            <a:endParaRPr lang="en-GB" sz="2400" i="1"/>
          </a:p>
          <a:p>
            <a:pPr marL="0" indent="0">
              <a:buNone/>
            </a:pPr>
            <a:r>
              <a:rPr lang="en-GB" sz="2400" i="1"/>
              <a:t>Now you are the body of Christ, and each one of you is a part of it. </a:t>
            </a:r>
          </a:p>
          <a:p>
            <a:pPr marL="0" indent="0">
              <a:buNone/>
            </a:pPr>
            <a:r>
              <a:rPr lang="en-GB" sz="2400" i="1"/>
              <a:t>		1 </a:t>
            </a:r>
            <a:r>
              <a:rPr lang="en-GB" sz="2400"/>
              <a:t>Corinthians 12v27</a:t>
            </a:r>
          </a:p>
          <a:p>
            <a:pPr marL="0" indent="0">
              <a:buNone/>
            </a:pPr>
            <a:endParaRPr lang="en-GB" sz="2400" i="1"/>
          </a:p>
          <a:p>
            <a:pPr marL="0" indent="0">
              <a:buNone/>
            </a:pPr>
            <a:r>
              <a:rPr lang="en-GB" sz="2400" i="1"/>
              <a:t>Because there is one loaf, we, who are many, are one body, for we all share the one loaf </a:t>
            </a:r>
          </a:p>
          <a:p>
            <a:pPr marL="0" indent="0">
              <a:buNone/>
            </a:pPr>
            <a:r>
              <a:rPr lang="en-GB" sz="2400"/>
              <a:t>		1 Corinthians 10 v17</a:t>
            </a:r>
          </a:p>
          <a:p>
            <a:pPr marL="0" indent="0">
              <a:buNone/>
            </a:pPr>
            <a:r>
              <a:rPr lang="en-GB" sz="2400"/>
              <a:t> </a:t>
            </a:r>
            <a:r>
              <a:rPr lang="en-GB" sz="2400" b="1" baseline="30000"/>
              <a:t> </a:t>
            </a:r>
            <a:endParaRPr lang="en-GB" sz="240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pic>
        <p:nvPicPr>
          <p:cNvPr id="5" name="Picture 2" descr="May include: A picturesque view of a small island in the sea under a clear blue sky. The island is covered in green vegetation and rocky terrain. The text &quot;NO MAN IS AN ISLAND&quot; by John Donne is displayed.">
            <a:extLst>
              <a:ext uri="{FF2B5EF4-FFF2-40B4-BE49-F238E27FC236}">
                <a16:creationId xmlns:a16="http://schemas.microsoft.com/office/drawing/2014/main" id="{5C5DE68C-D7A5-1205-999A-58E3C9E4E7CA}"/>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0" y="0"/>
            <a:ext cx="6101572" cy="6853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1625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EAE01E3-8036-F501-36C8-501E4B059E74}"/>
              </a:ext>
            </a:extLst>
          </p:cNvPr>
          <p:cNvSpPr/>
          <p:nvPr/>
        </p:nvSpPr>
        <p:spPr>
          <a:xfrm>
            <a:off x="10160" y="0"/>
            <a:ext cx="12212320" cy="687832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99A73F-0D6A-E491-A00F-E79740525812}"/>
              </a:ext>
            </a:extLst>
          </p:cNvPr>
          <p:cNvSpPr>
            <a:spLocks noGrp="1"/>
          </p:cNvSpPr>
          <p:nvPr>
            <p:ph type="title"/>
          </p:nvPr>
        </p:nvSpPr>
        <p:spPr>
          <a:xfrm>
            <a:off x="838200" y="365125"/>
            <a:ext cx="10515600" cy="686927"/>
          </a:xfrm>
        </p:spPr>
        <p:txBody>
          <a:bodyPr>
            <a:noAutofit/>
          </a:bodyPr>
          <a:lstStyle/>
          <a:p>
            <a:r>
              <a:rPr lang="en-GB" sz="2800" b="1"/>
              <a:t>Help!</a:t>
            </a:r>
          </a:p>
        </p:txBody>
      </p:sp>
      <p:sp>
        <p:nvSpPr>
          <p:cNvPr id="5" name="TextBox 4">
            <a:extLst>
              <a:ext uri="{FF2B5EF4-FFF2-40B4-BE49-F238E27FC236}">
                <a16:creationId xmlns:a16="http://schemas.microsoft.com/office/drawing/2014/main" id="{8CA366AC-1E7B-44C2-6387-C962AC6F1C5B}"/>
              </a:ext>
            </a:extLst>
          </p:cNvPr>
          <p:cNvSpPr txBox="1"/>
          <p:nvPr/>
        </p:nvSpPr>
        <p:spPr>
          <a:xfrm>
            <a:off x="738965" y="1229896"/>
            <a:ext cx="10827724" cy="5632311"/>
          </a:xfrm>
          <a:prstGeom prst="rect">
            <a:avLst/>
          </a:prstGeom>
          <a:noFill/>
        </p:spPr>
        <p:txBody>
          <a:bodyPr wrap="square">
            <a:spAutoFit/>
          </a:bodyPr>
          <a:lstStyle/>
          <a:p>
            <a:r>
              <a:rPr lang="en-GB" sz="2400" b="1"/>
              <a:t>‘</a:t>
            </a:r>
            <a:r>
              <a:rPr lang="en-GB" sz="2400" b="1" err="1"/>
              <a:t>ezer</a:t>
            </a:r>
            <a:r>
              <a:rPr lang="en-GB" sz="2400" b="1"/>
              <a:t> </a:t>
            </a:r>
            <a:r>
              <a:rPr lang="en-GB" sz="2400" b="1" err="1"/>
              <a:t>kenegdo</a:t>
            </a:r>
            <a:endParaRPr lang="en-GB" sz="2400" b="1" i="1"/>
          </a:p>
          <a:p>
            <a:r>
              <a:rPr lang="en-GB" sz="2400" b="1" i="1"/>
              <a:t>‘</a:t>
            </a:r>
            <a:r>
              <a:rPr lang="en-GB" sz="2400" b="1" i="1" err="1"/>
              <a:t>ezer</a:t>
            </a:r>
            <a:r>
              <a:rPr lang="en-GB" sz="2400" b="1" i="1"/>
              <a:t> </a:t>
            </a:r>
          </a:p>
          <a:p>
            <a:pPr marL="342900" indent="-342900">
              <a:buFont typeface="Arial" panose="020B0604020202020204" pitchFamily="34" charset="0"/>
              <a:buChar char="•"/>
            </a:pPr>
            <a:r>
              <a:rPr lang="en-GB" sz="2400"/>
              <a:t>help, one who plays a mutual role of the “indispensable other”, a strong and wise guide, without whom the intended good cannot happen. </a:t>
            </a:r>
          </a:p>
          <a:p>
            <a:pPr marL="342900" indent="-342900">
              <a:buFont typeface="Arial" panose="020B0604020202020204" pitchFamily="34" charset="0"/>
              <a:buChar char="•"/>
            </a:pPr>
            <a:r>
              <a:rPr lang="en-GB" sz="2400"/>
              <a:t>assistance at a point of real need, whether by God or by a fellow human being…effective strength supplied from outside oneself, meeting difficult circumstances that require immediate action, rather than merely offering sympathy. </a:t>
            </a:r>
          </a:p>
          <a:p>
            <a:pPr marL="342900" indent="-342900">
              <a:buFont typeface="Arial" panose="020B0604020202020204" pitchFamily="34" charset="0"/>
              <a:buChar char="•"/>
            </a:pPr>
            <a:r>
              <a:rPr lang="en-GB" sz="2400"/>
              <a:t>military reinforcement.</a:t>
            </a:r>
          </a:p>
          <a:p>
            <a:r>
              <a:rPr lang="en-GB" sz="2400" i="1"/>
              <a:t>	</a:t>
            </a:r>
            <a:endParaRPr lang="en-GB" sz="2400"/>
          </a:p>
          <a:p>
            <a:r>
              <a:rPr lang="en-GB" sz="2400" b="1" i="1" err="1"/>
              <a:t>kenegdo</a:t>
            </a:r>
            <a:r>
              <a:rPr lang="en-GB" sz="2400"/>
              <a:t> = idea of mirroring</a:t>
            </a:r>
          </a:p>
          <a:p>
            <a:r>
              <a:rPr lang="en-GB" sz="2400"/>
              <a:t> </a:t>
            </a:r>
          </a:p>
          <a:p>
            <a:r>
              <a:rPr lang="en-GB" sz="2400"/>
              <a:t>‘It is not good for the human to be solitary. I will make one who can deliver him from his inability to fulfil the divine commission alone, one who mirrors him.’ 									</a:t>
            </a:r>
            <a:r>
              <a:rPr lang="en-GB" sz="2400" b="1"/>
              <a:t>Gen 2:18</a:t>
            </a:r>
            <a:r>
              <a:rPr lang="en-GB" sz="2400"/>
              <a:t> (paraphrase)</a:t>
            </a:r>
          </a:p>
        </p:txBody>
      </p:sp>
    </p:spTree>
    <p:extLst>
      <p:ext uri="{BB962C8B-B14F-4D97-AF65-F5344CB8AC3E}">
        <p14:creationId xmlns:p14="http://schemas.microsoft.com/office/powerpoint/2010/main" val="3905009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262E5D5-4A26-AD56-E547-9F39F72FDF9B}"/>
              </a:ext>
            </a:extLst>
          </p:cNvPr>
          <p:cNvSpPr/>
          <p:nvPr/>
        </p:nvSpPr>
        <p:spPr>
          <a:xfrm>
            <a:off x="10160" y="0"/>
            <a:ext cx="12212320" cy="687832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BD3978-D385-094A-D217-B344FEE9A2E5}"/>
              </a:ext>
            </a:extLst>
          </p:cNvPr>
          <p:cNvSpPr>
            <a:spLocks noGrp="1"/>
          </p:cNvSpPr>
          <p:nvPr>
            <p:ph type="title"/>
          </p:nvPr>
        </p:nvSpPr>
        <p:spPr/>
        <p:txBody>
          <a:bodyPr/>
          <a:lstStyle/>
          <a:p>
            <a:r>
              <a:rPr lang="en-GB"/>
              <a:t>Nick Brewer</a:t>
            </a:r>
            <a:endParaRPr lang="en-US"/>
          </a:p>
        </p:txBody>
      </p:sp>
      <p:pic>
        <p:nvPicPr>
          <p:cNvPr id="6" name="Nick">
            <a:hlinkClick r:id="" action="ppaction://media"/>
            <a:extLst>
              <a:ext uri="{FF2B5EF4-FFF2-40B4-BE49-F238E27FC236}">
                <a16:creationId xmlns:a16="http://schemas.microsoft.com/office/drawing/2014/main" id="{29FF498B-E446-9666-B70C-CE6B0871309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271645" y="553720"/>
            <a:ext cx="3332163" cy="5943600"/>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91715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248A95E-E0D8-D429-DF3D-69178230DDD7}"/>
              </a:ext>
            </a:extLst>
          </p:cNvPr>
          <p:cNvSpPr/>
          <p:nvPr/>
        </p:nvSpPr>
        <p:spPr>
          <a:xfrm>
            <a:off x="10160" y="0"/>
            <a:ext cx="12212320" cy="687832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C389D5-47E3-EF70-B4A7-C48AFE5F7F3E}"/>
              </a:ext>
            </a:extLst>
          </p:cNvPr>
          <p:cNvSpPr>
            <a:spLocks noGrp="1"/>
          </p:cNvSpPr>
          <p:nvPr>
            <p:ph type="title"/>
          </p:nvPr>
        </p:nvSpPr>
        <p:spPr/>
        <p:txBody>
          <a:bodyPr>
            <a:normAutofit/>
          </a:bodyPr>
          <a:lstStyle/>
          <a:p>
            <a:r>
              <a:rPr lang="en-GB" sz="2800" b="1"/>
              <a:t>Eve is formed from Adam’s rib</a:t>
            </a:r>
          </a:p>
        </p:txBody>
      </p:sp>
      <p:sp>
        <p:nvSpPr>
          <p:cNvPr id="3" name="Content Placeholder 2">
            <a:extLst>
              <a:ext uri="{FF2B5EF4-FFF2-40B4-BE49-F238E27FC236}">
                <a16:creationId xmlns:a16="http://schemas.microsoft.com/office/drawing/2014/main" id="{DFDD7001-D60E-7E92-3A08-1236EC14007A}"/>
              </a:ext>
            </a:extLst>
          </p:cNvPr>
          <p:cNvSpPr>
            <a:spLocks noGrp="1"/>
          </p:cNvSpPr>
          <p:nvPr>
            <p:ph idx="1"/>
          </p:nvPr>
        </p:nvSpPr>
        <p:spPr/>
        <p:txBody>
          <a:bodyPr>
            <a:normAutofit/>
          </a:bodyPr>
          <a:lstStyle/>
          <a:p>
            <a:r>
              <a:rPr lang="en-GB" sz="2400"/>
              <a:t>Not from the dust like all the other animals but from his side, his own substance. They are each other’s complements.</a:t>
            </a:r>
          </a:p>
          <a:p>
            <a:pPr marL="0" indent="0">
              <a:buNone/>
            </a:pPr>
            <a:endParaRPr lang="en-GB" sz="2400"/>
          </a:p>
          <a:p>
            <a:r>
              <a:rPr lang="en-GB" sz="2400"/>
              <a:t>Deep relational intimacy between man and woman: </a:t>
            </a:r>
          </a:p>
          <a:p>
            <a:pPr marL="0" indent="0">
              <a:buNone/>
            </a:pPr>
            <a:r>
              <a:rPr lang="en-GB" sz="2400"/>
              <a:t>	</a:t>
            </a:r>
            <a:r>
              <a:rPr lang="en-GB" sz="2400" i="1"/>
              <a:t>‘Bone of my bone and flesh of my flesh’</a:t>
            </a:r>
          </a:p>
          <a:p>
            <a:pPr marL="0" indent="0">
              <a:buNone/>
            </a:pPr>
            <a:r>
              <a:rPr lang="en-GB" sz="2400" i="1"/>
              <a:t>	‘That is why a man leaves his father and mother and is united to his 	wife, and they become one flesh.’</a:t>
            </a:r>
          </a:p>
          <a:p>
            <a:pPr marL="0" indent="0">
              <a:buNone/>
            </a:pPr>
            <a:endParaRPr lang="en-GB" sz="2400"/>
          </a:p>
          <a:p>
            <a:r>
              <a:rPr lang="en-GB" sz="2400"/>
              <a:t>As they become one it’s as if the gap in Adam’s side is restored to him in a beautiful way</a:t>
            </a:r>
          </a:p>
          <a:p>
            <a:pPr marL="0" indent="0">
              <a:buNone/>
            </a:pPr>
            <a:endParaRPr lang="en-GB"/>
          </a:p>
        </p:txBody>
      </p:sp>
    </p:spTree>
    <p:extLst>
      <p:ext uri="{BB962C8B-B14F-4D97-AF65-F5344CB8AC3E}">
        <p14:creationId xmlns:p14="http://schemas.microsoft.com/office/powerpoint/2010/main" val="589419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6BA17AA-93F3-CE4D-7A51-A16886FC46F9}"/>
              </a:ext>
            </a:extLst>
          </p:cNvPr>
          <p:cNvSpPr/>
          <p:nvPr/>
        </p:nvSpPr>
        <p:spPr>
          <a:xfrm>
            <a:off x="10160" y="0"/>
            <a:ext cx="12212320" cy="687832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424CD6-FCE2-55FD-521F-02638D3D1981}"/>
              </a:ext>
            </a:extLst>
          </p:cNvPr>
          <p:cNvSpPr>
            <a:spLocks noGrp="1"/>
          </p:cNvSpPr>
          <p:nvPr>
            <p:ph type="title"/>
          </p:nvPr>
        </p:nvSpPr>
        <p:spPr/>
        <p:txBody>
          <a:bodyPr>
            <a:normAutofit/>
          </a:bodyPr>
          <a:lstStyle/>
          <a:p>
            <a:r>
              <a:rPr lang="en-GB" sz="2800" b="1"/>
              <a:t>‘One flesh’</a:t>
            </a:r>
          </a:p>
        </p:txBody>
      </p:sp>
      <p:sp>
        <p:nvSpPr>
          <p:cNvPr id="3" name="Content Placeholder 2">
            <a:extLst>
              <a:ext uri="{FF2B5EF4-FFF2-40B4-BE49-F238E27FC236}">
                <a16:creationId xmlns:a16="http://schemas.microsoft.com/office/drawing/2014/main" id="{F7E23788-635A-CB02-5F51-0496748EFB4B}"/>
              </a:ext>
            </a:extLst>
          </p:cNvPr>
          <p:cNvSpPr>
            <a:spLocks noGrp="1"/>
          </p:cNvSpPr>
          <p:nvPr>
            <p:ph idx="1"/>
          </p:nvPr>
        </p:nvSpPr>
        <p:spPr>
          <a:xfrm>
            <a:off x="838200" y="1484671"/>
            <a:ext cx="10515600" cy="4692292"/>
          </a:xfrm>
        </p:spPr>
        <p:txBody>
          <a:bodyPr>
            <a:normAutofit fontScale="85000" lnSpcReduction="20000"/>
          </a:bodyPr>
          <a:lstStyle/>
          <a:p>
            <a:r>
              <a:rPr lang="en-GB" sz="2600"/>
              <a:t>No longer living for self, not doing it my way but putting aside my way of doing things for the good of the other person and our relationship together</a:t>
            </a:r>
          </a:p>
          <a:p>
            <a:pPr marL="0" indent="0">
              <a:buNone/>
            </a:pPr>
            <a:endParaRPr lang="en-GB" sz="2600"/>
          </a:p>
          <a:p>
            <a:r>
              <a:rPr lang="en-GB" sz="2600"/>
              <a:t>Becoming one flesh is another way of saying that Adam and Eve now have a covenantal relationship, not contract - 100% each, not 50/50</a:t>
            </a:r>
          </a:p>
          <a:p>
            <a:pPr marL="0" indent="0">
              <a:buNone/>
            </a:pPr>
            <a:r>
              <a:rPr lang="en-GB" sz="2600" i="1"/>
              <a:t>   ‘She is your partner, the wife of your marriage covenant’ 											</a:t>
            </a:r>
            <a:r>
              <a:rPr lang="en-GB" sz="2600"/>
              <a:t>Malachi 2 v14 </a:t>
            </a:r>
          </a:p>
          <a:p>
            <a:pPr marL="0" indent="0">
              <a:buNone/>
            </a:pPr>
            <a:endParaRPr lang="en-GB" sz="2600" i="1"/>
          </a:p>
          <a:p>
            <a:r>
              <a:rPr lang="en-GB" sz="2600"/>
              <a:t>Leaving and cleaving (becoming one flesh)</a:t>
            </a:r>
          </a:p>
          <a:p>
            <a:pPr marL="0" indent="0">
              <a:buNone/>
            </a:pPr>
            <a:r>
              <a:rPr lang="en-GB" sz="2600" i="1"/>
              <a:t>“Haven’t you read,” he replied, “that at the beginning the Creator ‘made them    male and female,’</a:t>
            </a:r>
            <a:r>
              <a:rPr lang="en-GB" sz="2600" i="1" baseline="30000"/>
              <a:t> </a:t>
            </a:r>
            <a:r>
              <a:rPr lang="en-GB" sz="2600" i="1"/>
              <a:t>and said, ‘For this reason a man will leave his father and mother and be united to his wife, and the two will become one flesh’</a:t>
            </a:r>
            <a:r>
              <a:rPr lang="en-GB" sz="2600" i="1" baseline="30000"/>
              <a:t> </a:t>
            </a:r>
            <a:r>
              <a:rPr lang="en-GB" sz="2600" i="1"/>
              <a:t>? </a:t>
            </a:r>
            <a:r>
              <a:rPr lang="en-GB" sz="2600" b="1" i="1" baseline="30000"/>
              <a:t> </a:t>
            </a:r>
            <a:r>
              <a:rPr lang="en-GB" sz="2600" i="1"/>
              <a:t>So they are no longer two, but one flesh. Therefore, what God has joined together, let no one separate. </a:t>
            </a:r>
            <a:r>
              <a:rPr lang="en-GB" sz="2600"/>
              <a:t>																	Matthew 19:4-6 </a:t>
            </a:r>
            <a:r>
              <a:rPr lang="en-GB" sz="2600" b="1" baseline="30000"/>
              <a:t> </a:t>
            </a:r>
            <a:endParaRPr lang="en-GB" sz="2600"/>
          </a:p>
          <a:p>
            <a:endParaRPr lang="en-GB"/>
          </a:p>
        </p:txBody>
      </p:sp>
    </p:spTree>
    <p:extLst>
      <p:ext uri="{BB962C8B-B14F-4D97-AF65-F5344CB8AC3E}">
        <p14:creationId xmlns:p14="http://schemas.microsoft.com/office/powerpoint/2010/main" val="3781654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130DDB-7792-9A59-3359-1B39AC22E98C}"/>
              </a:ext>
            </a:extLst>
          </p:cNvPr>
          <p:cNvSpPr/>
          <p:nvPr/>
        </p:nvSpPr>
        <p:spPr>
          <a:xfrm>
            <a:off x="10160" y="0"/>
            <a:ext cx="12212320" cy="687832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914BCB-FF30-5556-9260-63EA4F170024}"/>
              </a:ext>
            </a:extLst>
          </p:cNvPr>
          <p:cNvSpPr>
            <a:spLocks noGrp="1"/>
          </p:cNvSpPr>
          <p:nvPr>
            <p:ph type="title"/>
          </p:nvPr>
        </p:nvSpPr>
        <p:spPr/>
        <p:txBody>
          <a:bodyPr>
            <a:normAutofit/>
          </a:bodyPr>
          <a:lstStyle/>
          <a:p>
            <a:r>
              <a:rPr lang="en-GB" sz="2800" b="1"/>
              <a:t>2. Marriage is a picture of Christ and the Church</a:t>
            </a:r>
          </a:p>
        </p:txBody>
      </p:sp>
      <p:sp>
        <p:nvSpPr>
          <p:cNvPr id="3" name="Content Placeholder 2">
            <a:extLst>
              <a:ext uri="{FF2B5EF4-FFF2-40B4-BE49-F238E27FC236}">
                <a16:creationId xmlns:a16="http://schemas.microsoft.com/office/drawing/2014/main" id="{A5E860CF-F748-A246-6C48-D0F3BDC508B2}"/>
              </a:ext>
            </a:extLst>
          </p:cNvPr>
          <p:cNvSpPr>
            <a:spLocks noGrp="1"/>
          </p:cNvSpPr>
          <p:nvPr>
            <p:ph idx="1"/>
          </p:nvPr>
        </p:nvSpPr>
        <p:spPr/>
        <p:txBody>
          <a:bodyPr>
            <a:normAutofit/>
          </a:bodyPr>
          <a:lstStyle/>
          <a:p>
            <a:pPr marL="0" indent="0">
              <a:buNone/>
            </a:pPr>
            <a:r>
              <a:rPr lang="en-GB" sz="2400" i="1"/>
              <a:t>‘The Bible opens with a wedding and it ends with a wedding. It opens with a marriage and it ends with a marriage. Your bible is essentially a love story.’</a:t>
            </a:r>
            <a:r>
              <a:rPr lang="en-GB" sz="2400"/>
              <a:t>	                                                             </a:t>
            </a:r>
          </a:p>
          <a:p>
            <a:pPr marL="0" indent="0">
              <a:buNone/>
            </a:pPr>
            <a:r>
              <a:rPr lang="en-GB" sz="2400"/>
              <a:t>									Frank Viola</a:t>
            </a:r>
          </a:p>
          <a:p>
            <a:pPr marL="0" indent="0">
              <a:buNone/>
            </a:pPr>
            <a:endParaRPr lang="en-GB" sz="2400"/>
          </a:p>
          <a:p>
            <a:pPr marL="0" indent="0">
              <a:buNone/>
            </a:pPr>
            <a:r>
              <a:rPr lang="en-GB" sz="2400"/>
              <a:t>The wedding feast of the lamb …</a:t>
            </a:r>
          </a:p>
          <a:p>
            <a:pPr marL="0" indent="0">
              <a:buNone/>
            </a:pPr>
            <a:endParaRPr lang="en-GB" sz="2400"/>
          </a:p>
          <a:p>
            <a:pPr marL="0" indent="0">
              <a:buNone/>
            </a:pPr>
            <a:r>
              <a:rPr lang="en-GB" sz="2400" i="1"/>
              <a:t>‘I saw the Holy City, the new Jerusalem, coming down out of heaven from God, prepared as a bride beautifully dressed for her husband.’ </a:t>
            </a:r>
            <a:br>
              <a:rPr lang="en-GB" sz="2400" i="1"/>
            </a:br>
            <a:r>
              <a:rPr lang="en-GB" sz="2400"/>
              <a:t>									Rev 21:2</a:t>
            </a:r>
          </a:p>
          <a:p>
            <a:pPr marL="0" indent="0">
              <a:buNone/>
            </a:pPr>
            <a:endParaRPr lang="en-GB"/>
          </a:p>
          <a:p>
            <a:pPr marL="0" indent="0">
              <a:buNone/>
            </a:pPr>
            <a:endParaRPr lang="en-GB"/>
          </a:p>
        </p:txBody>
      </p:sp>
    </p:spTree>
    <p:extLst>
      <p:ext uri="{BB962C8B-B14F-4D97-AF65-F5344CB8AC3E}">
        <p14:creationId xmlns:p14="http://schemas.microsoft.com/office/powerpoint/2010/main" val="1155168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8E83A37-A65D-7490-0B9B-3E75478C0031}"/>
              </a:ext>
            </a:extLst>
          </p:cNvPr>
          <p:cNvSpPr/>
          <p:nvPr/>
        </p:nvSpPr>
        <p:spPr>
          <a:xfrm>
            <a:off x="10160" y="0"/>
            <a:ext cx="12212320" cy="687832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2A2A85-8C1A-D26A-1DB2-DC50925E2D90}"/>
              </a:ext>
            </a:extLst>
          </p:cNvPr>
          <p:cNvSpPr>
            <a:spLocks noGrp="1"/>
          </p:cNvSpPr>
          <p:nvPr>
            <p:ph type="title"/>
          </p:nvPr>
        </p:nvSpPr>
        <p:spPr/>
        <p:txBody>
          <a:bodyPr>
            <a:normAutofit/>
          </a:bodyPr>
          <a:lstStyle/>
          <a:p>
            <a:r>
              <a:rPr lang="en-GB" sz="2800" b="1"/>
              <a:t>Jesus the perfect bridegroom: our model</a:t>
            </a:r>
          </a:p>
        </p:txBody>
      </p:sp>
      <p:sp>
        <p:nvSpPr>
          <p:cNvPr id="3" name="Content Placeholder 2">
            <a:extLst>
              <a:ext uri="{FF2B5EF4-FFF2-40B4-BE49-F238E27FC236}">
                <a16:creationId xmlns:a16="http://schemas.microsoft.com/office/drawing/2014/main" id="{6E660CD7-B697-0F58-042C-47136E006F46}"/>
              </a:ext>
            </a:extLst>
          </p:cNvPr>
          <p:cNvSpPr>
            <a:spLocks noGrp="1"/>
          </p:cNvSpPr>
          <p:nvPr>
            <p:ph idx="1"/>
          </p:nvPr>
        </p:nvSpPr>
        <p:spPr/>
        <p:txBody>
          <a:bodyPr>
            <a:normAutofit lnSpcReduction="1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1" u="none" strike="noStrike" kern="1200" cap="none" spc="0" normalizeH="0" baseline="0" noProof="0">
                <a:ln>
                  <a:noFill/>
                </a:ln>
                <a:solidFill>
                  <a:prstClr val="black"/>
                </a:solidFill>
                <a:effectLst/>
                <a:uLnTx/>
                <a:uFillTx/>
                <a:latin typeface="Aptos" panose="02110004020202020204"/>
                <a:ea typeface="+mn-ea"/>
                <a:cs typeface="+mn-cs"/>
              </a:rPr>
              <a:t>Husbands, love your wives, just as Christ loved the church and gave himself up for her to make her holy, cleansing her by the washing with water through the word, and to present her to himself as a radiant church, without stain or wrinkle or any other blemish, but holy and blameless.</a:t>
            </a:r>
            <a:r>
              <a:rPr kumimoji="0" lang="en-GB" sz="2400" b="1" i="1" u="none" strike="noStrike" kern="1200" cap="none" spc="0" normalizeH="0" baseline="30000" noProof="0">
                <a:ln>
                  <a:noFill/>
                </a:ln>
                <a:solidFill>
                  <a:prstClr val="black"/>
                </a:solidFill>
                <a:effectLst/>
                <a:uLnTx/>
                <a:uFillTx/>
                <a:latin typeface="Aptos" panose="02110004020202020204"/>
                <a:ea typeface="+mn-ea"/>
                <a:cs typeface="+mn-cs"/>
              </a:rPr>
              <a:t> </a:t>
            </a:r>
            <a:r>
              <a:rPr kumimoji="0" lang="en-GB" sz="2400" b="0" i="1" u="none" strike="noStrike" kern="1200" cap="none" spc="0" normalizeH="0" baseline="0" noProof="0">
                <a:ln>
                  <a:noFill/>
                </a:ln>
                <a:solidFill>
                  <a:prstClr val="black"/>
                </a:solidFill>
                <a:effectLst/>
                <a:uLnTx/>
                <a:uFillTx/>
                <a:latin typeface="Aptos" panose="02110004020202020204"/>
                <a:ea typeface="+mn-ea"/>
                <a:cs typeface="+mn-cs"/>
              </a:rPr>
              <a:t>In this same way, husbands ought to love their wives as their own bodies. He who loves his wife loves himself. </a:t>
            </a:r>
            <a:r>
              <a:rPr kumimoji="0" lang="en-GB" sz="2400" b="1" i="1" u="none" strike="noStrike" kern="1200" cap="none" spc="0" normalizeH="0" baseline="30000" noProof="0">
                <a:ln>
                  <a:noFill/>
                </a:ln>
                <a:solidFill>
                  <a:prstClr val="black"/>
                </a:solidFill>
                <a:effectLst/>
                <a:uLnTx/>
                <a:uFillTx/>
                <a:latin typeface="Aptos" panose="02110004020202020204"/>
                <a:ea typeface="+mn-ea"/>
                <a:cs typeface="+mn-cs"/>
              </a:rPr>
              <a:t> </a:t>
            </a:r>
            <a:r>
              <a:rPr kumimoji="0" lang="en-GB" sz="2400" b="0" i="1" u="none" strike="noStrike" kern="1200" cap="none" spc="0" normalizeH="0" baseline="0" noProof="0">
                <a:ln>
                  <a:noFill/>
                </a:ln>
                <a:solidFill>
                  <a:prstClr val="black"/>
                </a:solidFill>
                <a:effectLst/>
                <a:uLnTx/>
                <a:uFillTx/>
                <a:latin typeface="Aptos" panose="02110004020202020204"/>
                <a:ea typeface="+mn-ea"/>
                <a:cs typeface="+mn-cs"/>
              </a:rPr>
              <a:t>After all, no one ever hated their own body, but they feed and care for their body, just as Christ does the church— for we are members of his body.</a:t>
            </a:r>
            <a:r>
              <a:rPr kumimoji="0" lang="en-GB" sz="2400" b="1" i="1" u="none" strike="noStrike" kern="1200" cap="none" spc="0" normalizeH="0" baseline="30000" noProof="0">
                <a:ln>
                  <a:noFill/>
                </a:ln>
                <a:solidFill>
                  <a:prstClr val="black"/>
                </a:solidFill>
                <a:effectLst/>
                <a:uLnTx/>
                <a:uFillTx/>
                <a:latin typeface="Aptos" panose="02110004020202020204"/>
                <a:ea typeface="+mn-ea"/>
                <a:cs typeface="+mn-cs"/>
              </a:rPr>
              <a:t> </a:t>
            </a:r>
            <a:r>
              <a:rPr kumimoji="0" lang="en-GB" sz="2400" b="0" i="1" u="none" strike="noStrike" kern="1200" cap="none" spc="0" normalizeH="0" baseline="0" noProof="0">
                <a:ln>
                  <a:noFill/>
                </a:ln>
                <a:solidFill>
                  <a:prstClr val="black"/>
                </a:solidFill>
                <a:effectLst/>
                <a:uLnTx/>
                <a:uFillTx/>
                <a:latin typeface="Aptos" panose="02110004020202020204"/>
                <a:ea typeface="+mn-ea"/>
                <a:cs typeface="+mn-cs"/>
              </a:rPr>
              <a:t>“For this reason a man will leave his father and mother and be united to his wife, and the two will become one flesh.” This is a profound mystery—but I am talking about Christ and the church. However, each one of you also must love his wife as he loves himself, and the wife must respect her husband.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a:ln>
                  <a:noFill/>
                </a:ln>
                <a:solidFill>
                  <a:prstClr val="black"/>
                </a:solidFill>
                <a:effectLst/>
                <a:uLnTx/>
                <a:uFillTx/>
                <a:latin typeface="Aptos" panose="02110004020202020204"/>
                <a:ea typeface="+mn-ea"/>
                <a:cs typeface="+mn-cs"/>
              </a:rPr>
              <a:t>								Ephesians 5:21-33</a:t>
            </a:r>
          </a:p>
          <a:p>
            <a:endParaRPr lang="en-GB"/>
          </a:p>
        </p:txBody>
      </p:sp>
    </p:spTree>
    <p:extLst>
      <p:ext uri="{BB962C8B-B14F-4D97-AF65-F5344CB8AC3E}">
        <p14:creationId xmlns:p14="http://schemas.microsoft.com/office/powerpoint/2010/main" val="1685043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F4D13A-3BE9-9F07-AF8F-CBAED1741266}"/>
              </a:ext>
            </a:extLst>
          </p:cNvPr>
          <p:cNvSpPr/>
          <p:nvPr/>
        </p:nvSpPr>
        <p:spPr>
          <a:xfrm>
            <a:off x="10160" y="0"/>
            <a:ext cx="12212320" cy="687832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6B0603-FBB2-48A7-F448-E6954E9C79A3}"/>
              </a:ext>
            </a:extLst>
          </p:cNvPr>
          <p:cNvSpPr>
            <a:spLocks noGrp="1"/>
          </p:cNvSpPr>
          <p:nvPr>
            <p:ph type="title"/>
          </p:nvPr>
        </p:nvSpPr>
        <p:spPr/>
        <p:txBody>
          <a:bodyPr>
            <a:normAutofit/>
          </a:bodyPr>
          <a:lstStyle/>
          <a:p>
            <a:r>
              <a:rPr lang="en-GB" sz="2800" b="1"/>
              <a:t>Marriage as a picture of the gospel</a:t>
            </a:r>
          </a:p>
        </p:txBody>
      </p:sp>
      <p:sp>
        <p:nvSpPr>
          <p:cNvPr id="3" name="Content Placeholder 2">
            <a:extLst>
              <a:ext uri="{FF2B5EF4-FFF2-40B4-BE49-F238E27FC236}">
                <a16:creationId xmlns:a16="http://schemas.microsoft.com/office/drawing/2014/main" id="{E8889359-5335-83D0-F143-D44AFEB0EBB8}"/>
              </a:ext>
            </a:extLst>
          </p:cNvPr>
          <p:cNvSpPr>
            <a:spLocks noGrp="1"/>
          </p:cNvSpPr>
          <p:nvPr>
            <p:ph idx="1"/>
          </p:nvPr>
        </p:nvSpPr>
        <p:spPr/>
        <p:txBody>
          <a:bodyPr/>
          <a:lstStyle/>
          <a:p>
            <a:pPr marL="0" indent="0">
              <a:buNone/>
            </a:pPr>
            <a:endParaRPr lang="en-GB"/>
          </a:p>
          <a:p>
            <a:pPr marL="0" indent="0">
              <a:buNone/>
            </a:pPr>
            <a:r>
              <a:rPr lang="en-GB" i="1"/>
              <a:t>‘</a:t>
            </a:r>
            <a:r>
              <a:rPr lang="en-GB" sz="2400" i="1"/>
              <a:t>So, what do you need to make marriage work? You need to know the secret, the gospel, and how it gives you both the power and pattern for your marriage. On the one hand, the experience of marriage will unveil the beauty and depths of the gospel to you. It will drive you further into reliance on it. On the other hand, a greater understanding of the gospel will help you experience deeper and deeper union with each other as the years go by.’</a:t>
            </a:r>
          </a:p>
          <a:p>
            <a:pPr marL="0" indent="0">
              <a:buNone/>
            </a:pPr>
            <a:r>
              <a:rPr lang="en-GB"/>
              <a:t>					</a:t>
            </a:r>
          </a:p>
          <a:p>
            <a:pPr marL="0" indent="0">
              <a:buNone/>
            </a:pPr>
            <a:r>
              <a:rPr lang="en-GB"/>
              <a:t>					</a:t>
            </a:r>
            <a:r>
              <a:rPr lang="en-GB" sz="2400"/>
              <a:t>The Meaning of Marriage Tim Keller</a:t>
            </a:r>
          </a:p>
        </p:txBody>
      </p:sp>
    </p:spTree>
    <p:extLst>
      <p:ext uri="{BB962C8B-B14F-4D97-AF65-F5344CB8AC3E}">
        <p14:creationId xmlns:p14="http://schemas.microsoft.com/office/powerpoint/2010/main" val="3840185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9DD9613-F1A1-206E-A573-D7800D13E7DE}"/>
              </a:ext>
            </a:extLst>
          </p:cNvPr>
          <p:cNvSpPr/>
          <p:nvPr/>
        </p:nvSpPr>
        <p:spPr>
          <a:xfrm>
            <a:off x="10160" y="0"/>
            <a:ext cx="12212320" cy="687832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16F94D-90F5-DE87-340B-5F9B945230AD}"/>
              </a:ext>
            </a:extLst>
          </p:cNvPr>
          <p:cNvSpPr>
            <a:spLocks noGrp="1"/>
          </p:cNvSpPr>
          <p:nvPr>
            <p:ph type="title"/>
          </p:nvPr>
        </p:nvSpPr>
        <p:spPr>
          <a:xfrm>
            <a:off x="838200" y="365125"/>
            <a:ext cx="10515600" cy="608269"/>
          </a:xfrm>
        </p:spPr>
        <p:txBody>
          <a:bodyPr/>
          <a:lstStyle/>
          <a:p>
            <a:r>
              <a:rPr kumimoji="0" lang="en-GB" sz="2800" b="1" i="0" u="none" strike="noStrike" kern="1200" cap="none" spc="0" normalizeH="0" baseline="0" noProof="0">
                <a:ln>
                  <a:noFill/>
                </a:ln>
                <a:solidFill>
                  <a:prstClr val="black"/>
                </a:solidFill>
                <a:effectLst/>
                <a:uLnTx/>
                <a:uFillTx/>
                <a:latin typeface="Aptos Display" panose="02110004020202020204"/>
                <a:ea typeface="+mj-ea"/>
                <a:cs typeface="+mj-cs"/>
              </a:rPr>
              <a:t>Giving ourselves up for one another as Christ gave himself up for us</a:t>
            </a:r>
            <a:endParaRPr lang="en-GB"/>
          </a:p>
        </p:txBody>
      </p:sp>
      <p:sp>
        <p:nvSpPr>
          <p:cNvPr id="3" name="Content Placeholder 2">
            <a:extLst>
              <a:ext uri="{FF2B5EF4-FFF2-40B4-BE49-F238E27FC236}">
                <a16:creationId xmlns:a16="http://schemas.microsoft.com/office/drawing/2014/main" id="{59DADB4C-84BE-64D5-CDCE-5413C45C45BC}"/>
              </a:ext>
            </a:extLst>
          </p:cNvPr>
          <p:cNvSpPr>
            <a:spLocks noGrp="1"/>
          </p:cNvSpPr>
          <p:nvPr>
            <p:ph sz="half" idx="1"/>
          </p:nvPr>
        </p:nvSpPr>
        <p:spPr>
          <a:xfrm>
            <a:off x="7121013" y="1179870"/>
            <a:ext cx="4746523" cy="5016757"/>
          </a:xfrm>
        </p:spPr>
        <p:txBody>
          <a:bodyPr>
            <a:normAutofit fontScale="92500" lnSpcReduction="2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2400">
                <a:solidFill>
                  <a:prstClr val="black"/>
                </a:solidFill>
                <a:latin typeface="Aptos" panose="02110004020202020204"/>
              </a:rPr>
              <a:t>Actively looking for ways to serve</a:t>
            </a:r>
            <a:r>
              <a:rPr kumimoji="0" lang="en-GB" sz="2400" b="0" i="0" u="none" strike="noStrike" kern="1200" cap="none" spc="0" normalizeH="0" baseline="0" noProof="0">
                <a:ln>
                  <a:noFill/>
                </a:ln>
                <a:solidFill>
                  <a:prstClr val="black"/>
                </a:solidFill>
                <a:effectLst/>
                <a:uLnTx/>
                <a:uFillTx/>
                <a:latin typeface="Aptos" panose="02110004020202020204"/>
                <a:ea typeface="+mn-ea"/>
                <a:cs typeface="+mn-cs"/>
              </a:rPr>
              <a:t> – laying down our life in preference for the other, putting the other first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2400">
                <a:solidFill>
                  <a:prstClr val="black"/>
                </a:solidFill>
                <a:latin typeface="Aptos" panose="02110004020202020204"/>
              </a:rPr>
              <a:t>Being honest - transparent and open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2400">
                <a:solidFill>
                  <a:prstClr val="black"/>
                </a:solidFill>
                <a:latin typeface="Aptos" panose="02110004020202020204"/>
              </a:rPr>
              <a:t>Being vulnerable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ptos" panose="02110004020202020204"/>
                <a:ea typeface="+mn-ea"/>
                <a:cs typeface="+mn-cs"/>
              </a:rPr>
              <a:t>Being prepared to challenge and confront – in love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2400">
                <a:solidFill>
                  <a:prstClr val="black"/>
                </a:solidFill>
                <a:latin typeface="Aptos" panose="02110004020202020204"/>
              </a:rPr>
              <a:t>Not giving up on the other person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ptos" panose="02110004020202020204"/>
                <a:ea typeface="+mn-ea"/>
                <a:cs typeface="+mn-cs"/>
              </a:rPr>
              <a:t>Taking responsibility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2400">
                <a:solidFill>
                  <a:prstClr val="black"/>
                </a:solidFill>
                <a:latin typeface="Aptos" panose="02110004020202020204"/>
              </a:rPr>
              <a:t>Being reliable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ptos" panose="02110004020202020204"/>
                <a:ea typeface="+mn-ea"/>
                <a:cs typeface="+mn-cs"/>
              </a:rPr>
              <a:t>Being quick to repent and forgive</a:t>
            </a:r>
          </a:p>
          <a:p>
            <a:pPr marL="0" lvl="0" indent="0">
              <a:buNone/>
              <a:defRPr/>
            </a:pPr>
            <a:endParaRPr lang="en-GB" sz="2400" b="1"/>
          </a:p>
          <a:p>
            <a:pPr marL="0" lvl="0" indent="0">
              <a:buNone/>
              <a:defRPr/>
            </a:pPr>
            <a:r>
              <a:rPr lang="en-GB" sz="2400" b="1"/>
              <a:t>We need the Holy Spirit to help us</a:t>
            </a:r>
            <a:endParaRPr kumimoji="0" lang="en-GB" sz="2400" b="0" i="0" u="none" strike="noStrike" kern="1200" cap="none" spc="0" normalizeH="0" baseline="0" noProof="0">
              <a:ln>
                <a:noFill/>
              </a:ln>
              <a:solidFill>
                <a:prstClr val="black"/>
              </a:solidFill>
              <a:effectLst/>
              <a:uLnTx/>
              <a:uFillTx/>
              <a:latin typeface="Aptos" panose="02110004020202020204"/>
              <a:ea typeface="+mn-ea"/>
              <a:cs typeface="+mn-cs"/>
            </a:endParaRPr>
          </a:p>
          <a:p>
            <a:endParaRPr lang="en-GB"/>
          </a:p>
        </p:txBody>
      </p:sp>
      <p:sp>
        <p:nvSpPr>
          <p:cNvPr id="4" name="Content Placeholder 3">
            <a:extLst>
              <a:ext uri="{FF2B5EF4-FFF2-40B4-BE49-F238E27FC236}">
                <a16:creationId xmlns:a16="http://schemas.microsoft.com/office/drawing/2014/main" id="{D134E2A8-942F-3005-9AFA-FB3ED29C2D3F}"/>
              </a:ext>
            </a:extLst>
          </p:cNvPr>
          <p:cNvSpPr>
            <a:spLocks noGrp="1"/>
          </p:cNvSpPr>
          <p:nvPr>
            <p:ph sz="half" idx="2"/>
          </p:nvPr>
        </p:nvSpPr>
        <p:spPr>
          <a:xfrm>
            <a:off x="452284" y="1179870"/>
            <a:ext cx="6056671" cy="5574891"/>
          </a:xfrm>
        </p:spPr>
        <p:txBody>
          <a:bodyPr>
            <a:normAutofit fontScale="92500" lnSpcReduction="2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600" b="0" i="1" u="none" strike="noStrike" kern="1200" cap="none" spc="0" normalizeH="0" baseline="0" noProof="0">
                <a:ln>
                  <a:noFill/>
                </a:ln>
                <a:solidFill>
                  <a:prstClr val="black"/>
                </a:solidFill>
                <a:effectLst/>
                <a:uLnTx/>
                <a:uFillTx/>
                <a:latin typeface="Aptos" panose="02110004020202020204"/>
                <a:ea typeface="+mn-ea"/>
                <a:cs typeface="+mn-cs"/>
              </a:rPr>
              <a:t>Within this Christian vision for marriage, here’s what it means to fall in love. It is to look at another person and get a glimpse of the person God is creating, and to say, “I see who God is making you, and it excites me! I want to be part of that. I want to partner with you and God in the journey you are taking to His throne. And when we get there, I will look at your magnificence and say, ‘I got glimpses of it on earth, but now look at you!’” Each spouse should see the great thing that Jesus is doing in the life of their mate through the Word, the gospel. Each spouse then should give him or herself to be a vehicle for that work and envision the day you will stand together before God, seeing each other presented in spotless beauty and grace.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600" b="0" i="0" u="none" strike="noStrike" kern="1200" cap="none" spc="0" normalizeH="0" baseline="0" noProof="0">
                <a:ln>
                  <a:noFill/>
                </a:ln>
                <a:solidFill>
                  <a:prstClr val="black"/>
                </a:solidFill>
                <a:effectLst/>
                <a:uLnTx/>
                <a:uFillTx/>
                <a:latin typeface="Aptos" panose="02110004020202020204"/>
                <a:ea typeface="+mn-ea"/>
                <a:cs typeface="+mn-cs"/>
              </a:rPr>
              <a:t>	Tim Keller The Meaning of Marriage </a:t>
            </a:r>
          </a:p>
          <a:p>
            <a:endParaRPr lang="en-GB"/>
          </a:p>
        </p:txBody>
      </p:sp>
    </p:spTree>
    <p:extLst>
      <p:ext uri="{BB962C8B-B14F-4D97-AF65-F5344CB8AC3E}">
        <p14:creationId xmlns:p14="http://schemas.microsoft.com/office/powerpoint/2010/main" val="2953256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66D2B24-8DF3-8939-5108-54E9A4D61C75}"/>
              </a:ext>
            </a:extLst>
          </p:cNvPr>
          <p:cNvSpPr/>
          <p:nvPr/>
        </p:nvSpPr>
        <p:spPr>
          <a:xfrm>
            <a:off x="10160" y="0"/>
            <a:ext cx="12212320" cy="687832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D29BAA-54DB-2A49-FCC8-8F433155AC7F}"/>
              </a:ext>
            </a:extLst>
          </p:cNvPr>
          <p:cNvSpPr>
            <a:spLocks noGrp="1"/>
          </p:cNvSpPr>
          <p:nvPr>
            <p:ph type="title"/>
          </p:nvPr>
        </p:nvSpPr>
        <p:spPr>
          <a:xfrm>
            <a:off x="838200" y="365125"/>
            <a:ext cx="10515600" cy="840915"/>
          </a:xfrm>
        </p:spPr>
        <p:txBody>
          <a:bodyPr>
            <a:normAutofit/>
          </a:bodyPr>
          <a:lstStyle/>
          <a:p>
            <a:endParaRPr lang="en-GB" sz="2800" b="1"/>
          </a:p>
        </p:txBody>
      </p:sp>
      <p:sp>
        <p:nvSpPr>
          <p:cNvPr id="3" name="Content Placeholder 2">
            <a:extLst>
              <a:ext uri="{FF2B5EF4-FFF2-40B4-BE49-F238E27FC236}">
                <a16:creationId xmlns:a16="http://schemas.microsoft.com/office/drawing/2014/main" id="{72C4EFB1-8AB1-42AF-FC8E-E4143C2A5774}"/>
              </a:ext>
            </a:extLst>
          </p:cNvPr>
          <p:cNvSpPr>
            <a:spLocks noGrp="1"/>
          </p:cNvSpPr>
          <p:nvPr>
            <p:ph idx="1"/>
          </p:nvPr>
        </p:nvSpPr>
        <p:spPr/>
        <p:txBody>
          <a:bodyPr/>
          <a:lstStyle/>
          <a:p>
            <a:pPr marL="0" indent="0">
              <a:buNone/>
            </a:pPr>
            <a:r>
              <a:rPr lang="en-GB"/>
              <a:t> </a:t>
            </a:r>
          </a:p>
          <a:p>
            <a:endParaRPr lang="en-GB"/>
          </a:p>
          <a:p>
            <a:pPr marL="0" indent="0">
              <a:buNone/>
            </a:pPr>
            <a:endParaRPr lang="en-GB"/>
          </a:p>
        </p:txBody>
      </p:sp>
      <p:pic>
        <p:nvPicPr>
          <p:cNvPr id="5" name="Picture 4">
            <a:extLst>
              <a:ext uri="{FF2B5EF4-FFF2-40B4-BE49-F238E27FC236}">
                <a16:creationId xmlns:a16="http://schemas.microsoft.com/office/drawing/2014/main" id="{38608432-0738-F18B-493E-719BE26A322F}"/>
              </a:ext>
            </a:extLst>
          </p:cNvPr>
          <p:cNvPicPr>
            <a:picLocks noChangeAspect="1"/>
          </p:cNvPicPr>
          <p:nvPr/>
        </p:nvPicPr>
        <p:blipFill>
          <a:blip r:embed="rId3"/>
          <a:stretch>
            <a:fillRect/>
          </a:stretch>
        </p:blipFill>
        <p:spPr>
          <a:xfrm>
            <a:off x="963561" y="1340029"/>
            <a:ext cx="3991897" cy="5322529"/>
          </a:xfrm>
          <a:prstGeom prst="rect">
            <a:avLst/>
          </a:prstGeom>
        </p:spPr>
      </p:pic>
      <p:pic>
        <p:nvPicPr>
          <p:cNvPr id="7" name="Picture 6">
            <a:extLst>
              <a:ext uri="{FF2B5EF4-FFF2-40B4-BE49-F238E27FC236}">
                <a16:creationId xmlns:a16="http://schemas.microsoft.com/office/drawing/2014/main" id="{FDFBB07F-C81C-2380-7840-4D353252FE5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647625" y="2309070"/>
            <a:ext cx="6025723" cy="3384448"/>
          </a:xfrm>
          <a:prstGeom prst="rect">
            <a:avLst/>
          </a:prstGeom>
        </p:spPr>
      </p:pic>
    </p:spTree>
    <p:extLst>
      <p:ext uri="{BB962C8B-B14F-4D97-AF65-F5344CB8AC3E}">
        <p14:creationId xmlns:p14="http://schemas.microsoft.com/office/powerpoint/2010/main" val="780746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4C98C45-1F7F-6E70-50AD-AE9FAC454019}"/>
              </a:ext>
            </a:extLst>
          </p:cNvPr>
          <p:cNvSpPr/>
          <p:nvPr/>
        </p:nvSpPr>
        <p:spPr>
          <a:xfrm>
            <a:off x="10160" y="0"/>
            <a:ext cx="12212320" cy="687832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3BEE53-5155-0C49-F71E-91A93C931F78}"/>
              </a:ext>
            </a:extLst>
          </p:cNvPr>
          <p:cNvSpPr>
            <a:spLocks noGrp="1"/>
          </p:cNvSpPr>
          <p:nvPr>
            <p:ph type="title"/>
          </p:nvPr>
        </p:nvSpPr>
        <p:spPr/>
        <p:txBody>
          <a:bodyPr/>
          <a:lstStyle/>
          <a:p>
            <a:r>
              <a:rPr lang="en-GB" sz="2800" b="1"/>
              <a:t>3. Marriage is something we are called to honour</a:t>
            </a:r>
          </a:p>
        </p:txBody>
      </p:sp>
      <p:sp>
        <p:nvSpPr>
          <p:cNvPr id="3" name="Content Placeholder 2">
            <a:extLst>
              <a:ext uri="{FF2B5EF4-FFF2-40B4-BE49-F238E27FC236}">
                <a16:creationId xmlns:a16="http://schemas.microsoft.com/office/drawing/2014/main" id="{FD0359D9-A1C1-6586-6DEE-313A933FEDF9}"/>
              </a:ext>
            </a:extLst>
          </p:cNvPr>
          <p:cNvSpPr>
            <a:spLocks noGrp="1"/>
          </p:cNvSpPr>
          <p:nvPr>
            <p:ph idx="1"/>
          </p:nvPr>
        </p:nvSpPr>
        <p:spPr/>
        <p:txBody>
          <a:bodyPr>
            <a:normAutofit/>
          </a:bodyPr>
          <a:lstStyle/>
          <a:p>
            <a:pPr marL="0" indent="0">
              <a:buNone/>
            </a:pPr>
            <a:endParaRPr lang="en-GB" sz="2400" i="1"/>
          </a:p>
          <a:p>
            <a:pPr marL="0" indent="0">
              <a:buNone/>
            </a:pPr>
            <a:r>
              <a:rPr lang="en-GB" sz="2400" i="1"/>
              <a:t>‘Marriage should be honoured by all’ </a:t>
            </a:r>
            <a:r>
              <a:rPr lang="en-GB" sz="2400"/>
              <a:t>Hebrews 13:4</a:t>
            </a:r>
          </a:p>
          <a:p>
            <a:endParaRPr lang="en-GB" sz="2400"/>
          </a:p>
          <a:p>
            <a:pPr marL="0" indent="0">
              <a:buNone/>
            </a:pPr>
            <a:r>
              <a:rPr lang="en-GB" sz="2400"/>
              <a:t>Honour = of great price, sacred, God-ordained</a:t>
            </a:r>
          </a:p>
        </p:txBody>
      </p:sp>
      <p:pic>
        <p:nvPicPr>
          <p:cNvPr id="5" name="Picture 4">
            <a:extLst>
              <a:ext uri="{FF2B5EF4-FFF2-40B4-BE49-F238E27FC236}">
                <a16:creationId xmlns:a16="http://schemas.microsoft.com/office/drawing/2014/main" id="{803D265B-743A-EFEF-FD51-7A25CD98A45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767484" y="3024547"/>
            <a:ext cx="3468328" cy="3468328"/>
          </a:xfrm>
          <a:prstGeom prst="rect">
            <a:avLst/>
          </a:prstGeom>
        </p:spPr>
      </p:pic>
    </p:spTree>
    <p:extLst>
      <p:ext uri="{BB962C8B-B14F-4D97-AF65-F5344CB8AC3E}">
        <p14:creationId xmlns:p14="http://schemas.microsoft.com/office/powerpoint/2010/main" val="1156433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9A72E1E-8EF9-716D-B811-DE5634D10A17}"/>
              </a:ext>
            </a:extLst>
          </p:cNvPr>
          <p:cNvSpPr/>
          <p:nvPr/>
        </p:nvSpPr>
        <p:spPr>
          <a:xfrm>
            <a:off x="10160" y="0"/>
            <a:ext cx="12212320" cy="687832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21D59D-F17B-477F-AD65-6D3A2F965735}"/>
              </a:ext>
            </a:extLst>
          </p:cNvPr>
          <p:cNvSpPr>
            <a:spLocks noGrp="1"/>
          </p:cNvSpPr>
          <p:nvPr>
            <p:ph type="title"/>
          </p:nvPr>
        </p:nvSpPr>
        <p:spPr>
          <a:xfrm>
            <a:off x="838200" y="365126"/>
            <a:ext cx="10515600" cy="755752"/>
          </a:xfrm>
        </p:spPr>
        <p:txBody>
          <a:bodyPr>
            <a:normAutofit/>
          </a:bodyPr>
          <a:lstStyle/>
          <a:p>
            <a:r>
              <a:rPr lang="en-GB" sz="2800" b="1"/>
              <a:t>Under attack</a:t>
            </a:r>
          </a:p>
        </p:txBody>
      </p:sp>
      <p:sp>
        <p:nvSpPr>
          <p:cNvPr id="3" name="Content Placeholder 2">
            <a:extLst>
              <a:ext uri="{FF2B5EF4-FFF2-40B4-BE49-F238E27FC236}">
                <a16:creationId xmlns:a16="http://schemas.microsoft.com/office/drawing/2014/main" id="{154EC443-9F9E-FECB-AFF7-D9D488B3F5B7}"/>
              </a:ext>
            </a:extLst>
          </p:cNvPr>
          <p:cNvSpPr>
            <a:spLocks noGrp="1"/>
          </p:cNvSpPr>
          <p:nvPr>
            <p:ph idx="1"/>
          </p:nvPr>
        </p:nvSpPr>
        <p:spPr>
          <a:xfrm>
            <a:off x="838200" y="1668308"/>
            <a:ext cx="10515600" cy="4351338"/>
          </a:xfrm>
        </p:spPr>
        <p:txBody>
          <a:bodyPr>
            <a:normAutofit/>
          </a:bodyPr>
          <a:lstStyle/>
          <a:p>
            <a:r>
              <a:rPr lang="en-GB" sz="2400"/>
              <a:t>Declining marriage rate</a:t>
            </a:r>
          </a:p>
          <a:p>
            <a:r>
              <a:rPr lang="en-GB" sz="2400"/>
              <a:t>Same-sex marriage: marriage has been re-defined by society</a:t>
            </a:r>
          </a:p>
          <a:p>
            <a:r>
              <a:rPr lang="en-GB" sz="2400"/>
              <a:t>Civil partnerships – no vows, no covenant</a:t>
            </a:r>
          </a:p>
          <a:p>
            <a:r>
              <a:rPr lang="en-GB" sz="2400"/>
              <a:t>High divorce rate</a:t>
            </a:r>
          </a:p>
          <a:p>
            <a:r>
              <a:rPr lang="en-GB" sz="2400"/>
              <a:t>Sex before/outside marriage is seen as normal (e.g. side-chicks/guys/pieces, one-sided monogamy)</a:t>
            </a:r>
          </a:p>
          <a:p>
            <a:r>
              <a:rPr lang="en-GB" sz="2400"/>
              <a:t>Media message – do what you feel</a:t>
            </a:r>
          </a:p>
          <a:p>
            <a:pPr marL="0" indent="0">
              <a:buNone/>
            </a:pPr>
            <a:endParaRPr lang="en-GB" sz="2400"/>
          </a:p>
          <a:p>
            <a:pPr marL="0" indent="0">
              <a:buNone/>
            </a:pPr>
            <a:r>
              <a:rPr lang="en-GB" sz="2400"/>
              <a:t>All undermine the sanctity of marriage</a:t>
            </a:r>
          </a:p>
          <a:p>
            <a:endParaRPr lang="en-GB"/>
          </a:p>
          <a:p>
            <a:endParaRPr lang="en-GB"/>
          </a:p>
        </p:txBody>
      </p:sp>
    </p:spTree>
    <p:extLst>
      <p:ext uri="{BB962C8B-B14F-4D97-AF65-F5344CB8AC3E}">
        <p14:creationId xmlns:p14="http://schemas.microsoft.com/office/powerpoint/2010/main" val="1766954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1CBAA03-2608-93BE-1FF9-E3DC7184BB54}"/>
              </a:ext>
            </a:extLst>
          </p:cNvPr>
          <p:cNvSpPr/>
          <p:nvPr/>
        </p:nvSpPr>
        <p:spPr>
          <a:xfrm>
            <a:off x="10160" y="0"/>
            <a:ext cx="12212320" cy="687832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A7BA9D-DB29-C749-3846-C1FF16E5842A}"/>
              </a:ext>
            </a:extLst>
          </p:cNvPr>
          <p:cNvSpPr>
            <a:spLocks noGrp="1"/>
          </p:cNvSpPr>
          <p:nvPr>
            <p:ph type="title"/>
          </p:nvPr>
        </p:nvSpPr>
        <p:spPr/>
        <p:txBody>
          <a:bodyPr>
            <a:normAutofit/>
          </a:bodyPr>
          <a:lstStyle/>
          <a:p>
            <a:r>
              <a:rPr lang="en-GB" sz="2800" b="1"/>
              <a:t>How do we honour marriage?</a:t>
            </a:r>
          </a:p>
        </p:txBody>
      </p:sp>
      <p:sp>
        <p:nvSpPr>
          <p:cNvPr id="3" name="Content Placeholder 2">
            <a:extLst>
              <a:ext uri="{FF2B5EF4-FFF2-40B4-BE49-F238E27FC236}">
                <a16:creationId xmlns:a16="http://schemas.microsoft.com/office/drawing/2014/main" id="{B929A3FF-EB34-58C7-A700-9DF468BA3E22}"/>
              </a:ext>
            </a:extLst>
          </p:cNvPr>
          <p:cNvSpPr>
            <a:spLocks noGrp="1"/>
          </p:cNvSpPr>
          <p:nvPr>
            <p:ph idx="1"/>
          </p:nvPr>
        </p:nvSpPr>
        <p:spPr/>
        <p:txBody>
          <a:bodyPr>
            <a:normAutofit fontScale="92500" lnSpcReduction="10000"/>
          </a:bodyPr>
          <a:lstStyle/>
          <a:p>
            <a:r>
              <a:rPr lang="en-GB" sz="2600"/>
              <a:t>If married – commit to it, work hard at it, ask for help </a:t>
            </a:r>
          </a:p>
          <a:p>
            <a:pPr marL="0" indent="0">
              <a:buNone/>
            </a:pPr>
            <a:endParaRPr lang="en-GB" sz="2600"/>
          </a:p>
          <a:p>
            <a:r>
              <a:rPr lang="en-GB" sz="2600"/>
              <a:t>Whether married or single – during the wedding ceremony we promise to help! </a:t>
            </a:r>
          </a:p>
          <a:p>
            <a:pPr marL="0" indent="0">
              <a:buNone/>
            </a:pPr>
            <a:r>
              <a:rPr lang="en-GB" sz="2600"/>
              <a:t>	‘Will you, the families and friends of N and N, support and 	uphold 	them in their marriage now and in the years to come?’</a:t>
            </a:r>
          </a:p>
          <a:p>
            <a:pPr marL="0" indent="0">
              <a:buNone/>
            </a:pPr>
            <a:r>
              <a:rPr lang="en-GB" sz="2600"/>
              <a:t>	‘We will!’</a:t>
            </a:r>
          </a:p>
          <a:p>
            <a:endParaRPr lang="en-GB" sz="2600"/>
          </a:p>
          <a:p>
            <a:r>
              <a:rPr lang="en-GB" sz="2600"/>
              <a:t>Encourage couples to get help, bring challenge and confront. Don’t assume you have no part to play in helping friends, both inside and outside the church.</a:t>
            </a:r>
          </a:p>
          <a:p>
            <a:endParaRPr lang="en-GB" sz="2600"/>
          </a:p>
          <a:p>
            <a:pPr marL="0" indent="0">
              <a:buNone/>
            </a:pPr>
            <a:endParaRPr lang="en-GB"/>
          </a:p>
        </p:txBody>
      </p:sp>
    </p:spTree>
    <p:extLst>
      <p:ext uri="{BB962C8B-B14F-4D97-AF65-F5344CB8AC3E}">
        <p14:creationId xmlns:p14="http://schemas.microsoft.com/office/powerpoint/2010/main" val="2873357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DE60B6-E8A1-2F07-CFFA-D195595395DF}"/>
              </a:ext>
            </a:extLst>
          </p:cNvPr>
          <p:cNvSpPr/>
          <p:nvPr/>
        </p:nvSpPr>
        <p:spPr>
          <a:xfrm>
            <a:off x="10160" y="0"/>
            <a:ext cx="12212320" cy="687832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4730CD-DC56-E842-4674-5D314C17C8D2}"/>
              </a:ext>
            </a:extLst>
          </p:cNvPr>
          <p:cNvSpPr>
            <a:spLocks noGrp="1"/>
          </p:cNvSpPr>
          <p:nvPr>
            <p:ph type="title"/>
          </p:nvPr>
        </p:nvSpPr>
        <p:spPr/>
        <p:txBody>
          <a:bodyPr/>
          <a:lstStyle/>
          <a:p>
            <a:r>
              <a:rPr lang="en-GB" sz="2800" b="1"/>
              <a:t>4. What marriage is … and what it’s not</a:t>
            </a:r>
          </a:p>
        </p:txBody>
      </p:sp>
      <p:graphicFrame>
        <p:nvGraphicFramePr>
          <p:cNvPr id="4" name="Content Placeholder 3">
            <a:extLst>
              <a:ext uri="{FF2B5EF4-FFF2-40B4-BE49-F238E27FC236}">
                <a16:creationId xmlns:a16="http://schemas.microsoft.com/office/drawing/2014/main" id="{40118587-4E03-D20C-B107-3FED488ECAAC}"/>
              </a:ext>
            </a:extLst>
          </p:cNvPr>
          <p:cNvGraphicFramePr>
            <a:graphicFrameLocks noGrp="1"/>
          </p:cNvGraphicFramePr>
          <p:nvPr>
            <p:ph idx="1"/>
            <p:extLst>
              <p:ext uri="{D42A27DB-BD31-4B8C-83A1-F6EECF244321}">
                <p14:modId xmlns:p14="http://schemas.microsoft.com/office/powerpoint/2010/main" val="1833461454"/>
              </p:ext>
            </p:extLst>
          </p:nvPr>
        </p:nvGraphicFramePr>
        <p:xfrm>
          <a:off x="838200" y="1825625"/>
          <a:ext cx="10515600" cy="34798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187155122"/>
                    </a:ext>
                  </a:extLst>
                </a:gridCol>
                <a:gridCol w="5257800">
                  <a:extLst>
                    <a:ext uri="{9D8B030D-6E8A-4147-A177-3AD203B41FA5}">
                      <a16:colId xmlns:a16="http://schemas.microsoft.com/office/drawing/2014/main" val="3218276034"/>
                    </a:ext>
                  </a:extLst>
                </a:gridCol>
              </a:tblGrid>
              <a:tr h="370840">
                <a:tc>
                  <a:txBody>
                    <a:bodyPr/>
                    <a:lstStyle/>
                    <a:p>
                      <a:r>
                        <a:rPr lang="en-GB"/>
                        <a:t>Marriage is not …</a:t>
                      </a:r>
                    </a:p>
                  </a:txBody>
                  <a:tcPr/>
                </a:tc>
                <a:tc>
                  <a:txBody>
                    <a:bodyPr/>
                    <a:lstStyle/>
                    <a:p>
                      <a:r>
                        <a:rPr lang="en-GB"/>
                        <a:t>Marriage is …</a:t>
                      </a:r>
                    </a:p>
                  </a:txBody>
                  <a:tcPr/>
                </a:tc>
                <a:extLst>
                  <a:ext uri="{0D108BD9-81ED-4DB2-BD59-A6C34878D82A}">
                    <a16:rowId xmlns:a16="http://schemas.microsoft.com/office/drawing/2014/main" val="3064868695"/>
                  </a:ext>
                </a:extLst>
              </a:tr>
              <a:tr h="370840">
                <a:tc>
                  <a:txBody>
                    <a:bodyPr/>
                    <a:lstStyle/>
                    <a:p>
                      <a:r>
                        <a:rPr lang="en-GB"/>
                        <a:t>A fairy tale</a:t>
                      </a:r>
                    </a:p>
                  </a:txBody>
                  <a:tcPr/>
                </a:tc>
                <a:tc>
                  <a:txBody>
                    <a:bodyPr/>
                    <a:lstStyle/>
                    <a:p>
                      <a:r>
                        <a:rPr lang="en-GB"/>
                        <a:t>An adventure – with bumps and obstacles, as well as joy, along the way </a:t>
                      </a:r>
                    </a:p>
                    <a:p>
                      <a:r>
                        <a:rPr lang="en-GB"/>
                        <a:t>A committed relationship to be worked at, even in difficult times. Not always smooth sailing</a:t>
                      </a:r>
                    </a:p>
                  </a:txBody>
                  <a:tcPr/>
                </a:tc>
                <a:extLst>
                  <a:ext uri="{0D108BD9-81ED-4DB2-BD59-A6C34878D82A}">
                    <a16:rowId xmlns:a16="http://schemas.microsoft.com/office/drawing/2014/main" val="2329326189"/>
                  </a:ext>
                </a:extLst>
              </a:tr>
              <a:tr h="370840">
                <a:tc>
                  <a:txBody>
                    <a:bodyPr/>
                    <a:lstStyle/>
                    <a:p>
                      <a:r>
                        <a:rPr lang="en-GB"/>
                        <a:t>A contract (I will if you will)</a:t>
                      </a:r>
                    </a:p>
                  </a:txBody>
                  <a:tcPr/>
                </a:tc>
                <a:tc>
                  <a:txBody>
                    <a:bodyPr/>
                    <a:lstStyle/>
                    <a:p>
                      <a:r>
                        <a:rPr lang="en-GB"/>
                        <a:t>A covenant – a solemn vow before God where each gives 100%</a:t>
                      </a:r>
                    </a:p>
                  </a:txBody>
                  <a:tcPr/>
                </a:tc>
                <a:extLst>
                  <a:ext uri="{0D108BD9-81ED-4DB2-BD59-A6C34878D82A}">
                    <a16:rowId xmlns:a16="http://schemas.microsoft.com/office/drawing/2014/main" val="3298787866"/>
                  </a:ext>
                </a:extLst>
              </a:tr>
              <a:tr h="370840">
                <a:tc>
                  <a:txBody>
                    <a:bodyPr/>
                    <a:lstStyle/>
                    <a:p>
                      <a:r>
                        <a:rPr lang="en-GB"/>
                        <a:t>To fill the God-shaped hole in my life. That must be filled by Jesus</a:t>
                      </a:r>
                    </a:p>
                  </a:txBody>
                  <a:tcPr/>
                </a:tc>
                <a:tc>
                  <a:txBody>
                    <a:bodyPr/>
                    <a:lstStyle/>
                    <a:p>
                      <a:r>
                        <a:rPr lang="en-GB"/>
                        <a:t>To point each other towards Jesus and have a vision for each other</a:t>
                      </a:r>
                    </a:p>
                  </a:txBody>
                  <a:tcPr/>
                </a:tc>
                <a:extLst>
                  <a:ext uri="{0D108BD9-81ED-4DB2-BD59-A6C34878D82A}">
                    <a16:rowId xmlns:a16="http://schemas.microsoft.com/office/drawing/2014/main" val="1496014525"/>
                  </a:ext>
                </a:extLst>
              </a:tr>
              <a:tr h="370840">
                <a:tc>
                  <a:txBody>
                    <a:bodyPr/>
                    <a:lstStyle/>
                    <a:p>
                      <a:r>
                        <a:rPr lang="en-GB"/>
                        <a:t>Having my needs met</a:t>
                      </a:r>
                    </a:p>
                  </a:txBody>
                  <a:tcPr/>
                </a:tc>
                <a:tc>
                  <a:txBody>
                    <a:bodyPr/>
                    <a:lstStyle/>
                    <a:p>
                      <a:r>
                        <a:rPr lang="en-GB"/>
                        <a:t>A real, servant-hearted friendship, each laying down their lives for the other</a:t>
                      </a:r>
                    </a:p>
                  </a:txBody>
                  <a:tcPr/>
                </a:tc>
                <a:extLst>
                  <a:ext uri="{0D108BD9-81ED-4DB2-BD59-A6C34878D82A}">
                    <a16:rowId xmlns:a16="http://schemas.microsoft.com/office/drawing/2014/main" val="1829015893"/>
                  </a:ext>
                </a:extLst>
              </a:tr>
            </a:tbl>
          </a:graphicData>
        </a:graphic>
      </p:graphicFrame>
    </p:spTree>
    <p:extLst>
      <p:ext uri="{BB962C8B-B14F-4D97-AF65-F5344CB8AC3E}">
        <p14:creationId xmlns:p14="http://schemas.microsoft.com/office/powerpoint/2010/main" val="1710873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7623C4-0FD9-9542-C535-29B00B73BC93}"/>
              </a:ext>
            </a:extLst>
          </p:cNvPr>
          <p:cNvSpPr/>
          <p:nvPr/>
        </p:nvSpPr>
        <p:spPr>
          <a:xfrm>
            <a:off x="10160" y="0"/>
            <a:ext cx="12212320" cy="687832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AB3565-D2DC-332C-F909-DC0B6A52A929}"/>
              </a:ext>
            </a:extLst>
          </p:cNvPr>
          <p:cNvSpPr>
            <a:spLocks noGrp="1"/>
          </p:cNvSpPr>
          <p:nvPr>
            <p:ph type="title"/>
          </p:nvPr>
        </p:nvSpPr>
        <p:spPr>
          <a:xfrm>
            <a:off x="838200" y="365126"/>
            <a:ext cx="10515600" cy="755752"/>
          </a:xfrm>
        </p:spPr>
        <p:txBody>
          <a:bodyPr>
            <a:normAutofit/>
          </a:bodyPr>
          <a:lstStyle/>
          <a:p>
            <a:r>
              <a:rPr lang="en-GB" sz="2800" b="1"/>
              <a:t>Our message is becoming increasingly counter-cultural</a:t>
            </a:r>
          </a:p>
        </p:txBody>
      </p:sp>
      <p:sp>
        <p:nvSpPr>
          <p:cNvPr id="7" name="Content Placeholder 6">
            <a:extLst>
              <a:ext uri="{FF2B5EF4-FFF2-40B4-BE49-F238E27FC236}">
                <a16:creationId xmlns:a16="http://schemas.microsoft.com/office/drawing/2014/main" id="{0BBED773-0011-AE2E-79E4-C038C8D65931}"/>
              </a:ext>
            </a:extLst>
          </p:cNvPr>
          <p:cNvSpPr>
            <a:spLocks noGrp="1"/>
          </p:cNvSpPr>
          <p:nvPr>
            <p:ph idx="1"/>
          </p:nvPr>
        </p:nvSpPr>
        <p:spPr>
          <a:xfrm>
            <a:off x="838200" y="1209368"/>
            <a:ext cx="10515600" cy="5283507"/>
          </a:xfrm>
        </p:spPr>
        <p:txBody>
          <a:bodyPr/>
          <a:lstStyle/>
          <a:p>
            <a:pPr marL="0" indent="0">
              <a:buNone/>
            </a:pPr>
            <a:r>
              <a:rPr lang="en-GB" sz="2400"/>
              <a:t>1 in 5 Americans have chatted with an AI romantic companion</a:t>
            </a:r>
          </a:p>
          <a:p>
            <a:pPr marL="0" indent="0">
              <a:buNone/>
            </a:pPr>
            <a:r>
              <a:rPr lang="en-GB" sz="2400"/>
              <a:t>Why does AI love make sense? </a:t>
            </a:r>
          </a:p>
          <a:p>
            <a:pPr marL="0" indent="0">
              <a:buNone/>
            </a:pPr>
            <a:r>
              <a:rPr lang="en-GB" sz="2400"/>
              <a:t>Loneliness is at epidemic levels. Relationships require risk. AI companions offer affection without requiring much, and engagement entirely on your own terms.</a:t>
            </a:r>
          </a:p>
          <a:p>
            <a:pPr marL="0" indent="0">
              <a:buNone/>
            </a:pPr>
            <a:r>
              <a:rPr lang="en-GB" sz="2400"/>
              <a:t>AI companions offer a competing vision:</a:t>
            </a:r>
          </a:p>
          <a:p>
            <a:r>
              <a:rPr lang="en-GB" sz="2400"/>
              <a:t>disincarnation (</a:t>
            </a:r>
            <a:r>
              <a:rPr lang="en-GB" sz="2400" err="1"/>
              <a:t>ie</a:t>
            </a:r>
            <a:r>
              <a:rPr lang="en-GB" sz="2400"/>
              <a:t> separating the spirit/soul from the physical body)</a:t>
            </a:r>
          </a:p>
          <a:p>
            <a:r>
              <a:rPr lang="en-GB" sz="2400"/>
              <a:t>intimacy without vulnerability</a:t>
            </a:r>
          </a:p>
          <a:p>
            <a:r>
              <a:rPr lang="en-GB" sz="2400"/>
              <a:t>comfort without genuine encounter</a:t>
            </a:r>
          </a:p>
          <a:p>
            <a:pPr marL="0" indent="0">
              <a:buNone/>
            </a:pPr>
            <a:r>
              <a:rPr lang="en-GB" sz="2400"/>
              <a:t>The church has more to offer than warnings. Christianity brings a rich theology of the body’s dignity and a vision of communion deep enough to withstand modern loneliness. The gospel is not trying to make us want less. It is teaching us how to want well.                                                     Jay Stringer, Christianity Today</a:t>
            </a:r>
          </a:p>
          <a:p>
            <a:pPr marL="0" indent="0">
              <a:buNone/>
            </a:pPr>
            <a:endParaRPr lang="en-GB"/>
          </a:p>
        </p:txBody>
      </p:sp>
    </p:spTree>
    <p:extLst>
      <p:ext uri="{BB962C8B-B14F-4D97-AF65-F5344CB8AC3E}">
        <p14:creationId xmlns:p14="http://schemas.microsoft.com/office/powerpoint/2010/main" val="37826672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78FE953-95F3-3EBD-55D1-3DDE60F11EE2}"/>
              </a:ext>
            </a:extLst>
          </p:cNvPr>
          <p:cNvSpPr/>
          <p:nvPr/>
        </p:nvSpPr>
        <p:spPr>
          <a:xfrm>
            <a:off x="10160" y="0"/>
            <a:ext cx="12212320" cy="687832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3EB3D9-24C1-46DF-9D18-F6F7FF018486}"/>
              </a:ext>
            </a:extLst>
          </p:cNvPr>
          <p:cNvSpPr>
            <a:spLocks noGrp="1"/>
          </p:cNvSpPr>
          <p:nvPr>
            <p:ph type="title"/>
          </p:nvPr>
        </p:nvSpPr>
        <p:spPr>
          <a:xfrm>
            <a:off x="838200" y="335628"/>
            <a:ext cx="10515600" cy="1325563"/>
          </a:xfrm>
        </p:spPr>
        <p:txBody>
          <a:bodyPr>
            <a:normAutofit/>
          </a:bodyPr>
          <a:lstStyle/>
          <a:p>
            <a:r>
              <a:rPr lang="en-GB" sz="2800" b="1"/>
              <a:t>God’s grace is available</a:t>
            </a:r>
          </a:p>
        </p:txBody>
      </p:sp>
      <p:sp>
        <p:nvSpPr>
          <p:cNvPr id="3" name="Content Placeholder 2">
            <a:extLst>
              <a:ext uri="{FF2B5EF4-FFF2-40B4-BE49-F238E27FC236}">
                <a16:creationId xmlns:a16="http://schemas.microsoft.com/office/drawing/2014/main" id="{CCE77151-2775-63FA-620B-CC012985CA37}"/>
              </a:ext>
            </a:extLst>
          </p:cNvPr>
          <p:cNvSpPr>
            <a:spLocks noGrp="1"/>
          </p:cNvSpPr>
          <p:nvPr>
            <p:ph idx="1"/>
          </p:nvPr>
        </p:nvSpPr>
        <p:spPr/>
        <p:txBody>
          <a:bodyPr/>
          <a:lstStyle/>
          <a:p>
            <a:pPr marL="0" indent="0">
              <a:buNone/>
            </a:pPr>
            <a:endParaRPr lang="en-GB" sz="2400"/>
          </a:p>
          <a:p>
            <a:endParaRPr lang="en-GB" sz="2400"/>
          </a:p>
          <a:p>
            <a:r>
              <a:rPr lang="en-GB" sz="2400"/>
              <a:t>Do you need fresh hope and vision for your marriage?</a:t>
            </a:r>
          </a:p>
          <a:p>
            <a:pPr marL="0" indent="0">
              <a:buNone/>
            </a:pPr>
            <a:endParaRPr lang="en-GB" sz="2400"/>
          </a:p>
          <a:p>
            <a:r>
              <a:rPr lang="en-GB" sz="2400"/>
              <a:t>Do you need to experience a fresh touch of God for whatever circumstances you find yourself in?</a:t>
            </a:r>
          </a:p>
          <a:p>
            <a:pPr marL="0" indent="0">
              <a:buNone/>
            </a:pPr>
            <a:endParaRPr lang="en-GB" sz="2400"/>
          </a:p>
          <a:p>
            <a:endParaRPr lang="en-GB"/>
          </a:p>
        </p:txBody>
      </p:sp>
    </p:spTree>
    <p:extLst>
      <p:ext uri="{BB962C8B-B14F-4D97-AF65-F5344CB8AC3E}">
        <p14:creationId xmlns:p14="http://schemas.microsoft.com/office/powerpoint/2010/main" val="5533894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19</Slides>
  <Notes>17</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God’s view of marriage</vt:lpstr>
      <vt:lpstr>Why teach about marriage on a Sunday morning?</vt:lpstr>
      <vt:lpstr> 1. Marriage is God’s idea from the beginning </vt:lpstr>
      <vt:lpstr>                                                                                     We’re made for community</vt:lpstr>
      <vt:lpstr>Help!</vt:lpstr>
      <vt:lpstr>Nick Brewer</vt:lpstr>
      <vt:lpstr>Eve is formed from Adam’s rib</vt:lpstr>
      <vt:lpstr>‘One flesh’</vt:lpstr>
      <vt:lpstr>2. Marriage is a picture of Christ and the Church</vt:lpstr>
      <vt:lpstr>Jesus the perfect bridegroom: our model</vt:lpstr>
      <vt:lpstr>Marriage as a picture of the gospel</vt:lpstr>
      <vt:lpstr>Giving ourselves up for one another as Christ gave himself up for us</vt:lpstr>
      <vt:lpstr>PowerPoint Presentation</vt:lpstr>
      <vt:lpstr>3. Marriage is something we are called to honour</vt:lpstr>
      <vt:lpstr>Under attack</vt:lpstr>
      <vt:lpstr>How do we honour marriage?</vt:lpstr>
      <vt:lpstr>4. What marriage is … and what it’s not</vt:lpstr>
      <vt:lpstr>Our message is becoming increasingly counter-cultural</vt:lpstr>
      <vt:lpstr>God’s grace is available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Sally Dixon</dc:creator>
  <cp:revision>2</cp:revision>
  <cp:lastPrinted>2026-05-17T07:11:44Z</cp:lastPrinted>
  <dcterms:created xsi:type="dcterms:W3CDTF">2026-05-06T12:29:21Z</dcterms:created>
  <dcterms:modified xsi:type="dcterms:W3CDTF">2026-05-20T18:08:32Z</dcterms:modified>
</cp:coreProperties>
</file>