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7" r:id="rId2"/>
    <p:sldId id="256" r:id="rId3"/>
    <p:sldId id="260" r:id="rId4"/>
    <p:sldId id="261" r:id="rId5"/>
    <p:sldId id="257" r:id="rId6"/>
    <p:sldId id="262" r:id="rId7"/>
    <p:sldId id="263" r:id="rId8"/>
    <p:sldId id="267" r:id="rId9"/>
    <p:sldId id="265" r:id="rId10"/>
    <p:sldId id="264" r:id="rId11"/>
    <p:sldId id="296" r:id="rId12"/>
    <p:sldId id="276" r:id="rId13"/>
    <p:sldId id="277" r:id="rId14"/>
    <p:sldId id="268" r:id="rId15"/>
    <p:sldId id="282" r:id="rId16"/>
    <p:sldId id="283" r:id="rId17"/>
    <p:sldId id="284" r:id="rId18"/>
    <p:sldId id="285" r:id="rId19"/>
    <p:sldId id="286" r:id="rId20"/>
    <p:sldId id="287" r:id="rId21"/>
    <p:sldId id="275" r:id="rId22"/>
    <p:sldId id="289" r:id="rId23"/>
    <p:sldId id="290" r:id="rId24"/>
    <p:sldId id="291" r:id="rId25"/>
    <p:sldId id="292" r:id="rId26"/>
    <p:sldId id="293" r:id="rId27"/>
    <p:sldId id="294" r:id="rId28"/>
    <p:sldId id="288" r:id="rId29"/>
    <p:sldId id="266" r:id="rId30"/>
    <p:sldId id="271" r:id="rId31"/>
    <p:sldId id="270" r:id="rId32"/>
    <p:sldId id="295" r:id="rId33"/>
  </p:sldIdLst>
  <p:sldSz cx="12192000" cy="6858000"/>
  <p:notesSz cx="6792913"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836B43-10D0-47C8-A261-FF1D0C07305E}" v="93" dt="2026-07-09T16:30:28.2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65455" autoAdjust="0"/>
  </p:normalViewPr>
  <p:slideViewPr>
    <p:cSldViewPr snapToGrid="0">
      <p:cViewPr varScale="1">
        <p:scale>
          <a:sx n="49" d="100"/>
          <a:sy n="49" d="100"/>
        </p:scale>
        <p:origin x="1328" y="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EE4BBBA8-2C2B-402F-816B-7FD30A1095C7}" type="datetimeFigureOut">
              <a:rPr lang="en-GB" smtClean="0"/>
              <a:t>10/07/2026</a:t>
            </a:fld>
            <a:endParaRPr lang="en-GB"/>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FB627741-0B52-4363-8491-DF49266BC822}" type="slidenum">
              <a:rPr lang="en-GB" smtClean="0"/>
              <a:t>‹#›</a:t>
            </a:fld>
            <a:endParaRPr lang="en-GB"/>
          </a:p>
        </p:txBody>
      </p:sp>
    </p:spTree>
    <p:extLst>
      <p:ext uri="{BB962C8B-B14F-4D97-AF65-F5344CB8AC3E}">
        <p14:creationId xmlns:p14="http://schemas.microsoft.com/office/powerpoint/2010/main" val="326095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reate.kahoot.it/share/marks-gospel-origins-audience-and-christology/9e973584-40fc-4fd2-bd6f-33ace0613e1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biblehub.com/matthew/25-34.htm"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biblehub.com/matthew/25-40.htm" TargetMode="External"/><Relationship Id="rId5" Type="http://schemas.openxmlformats.org/officeDocument/2006/relationships/hyperlink" Target="http://biblehub.com/matthew/25-36.htm" TargetMode="External"/><Relationship Id="rId4" Type="http://schemas.openxmlformats.org/officeDocument/2006/relationships/hyperlink" Target="http://biblehub.com/matthew/25-35.ht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biblehub.com/ephesians/2-1.htm"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biblehub.com/ephesians/2-3.htm" TargetMode="External"/><Relationship Id="rId5" Type="http://schemas.openxmlformats.org/officeDocument/2006/relationships/hyperlink" Target="https://biblehub.com/nlt/ephesians/2.htm#footnotes" TargetMode="External"/><Relationship Id="rId4" Type="http://schemas.openxmlformats.org/officeDocument/2006/relationships/hyperlink" Target="http://biblehub.com/ephesians/2-2.htm"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biblehub.com/ephesians/2-5.htm"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biblehub.com/ephesians/2-7.htm" TargetMode="External"/><Relationship Id="rId4" Type="http://schemas.openxmlformats.org/officeDocument/2006/relationships/hyperlink" Target="http://biblehub.com/ephesians/2-6.ht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https://create.kahoot.it/share/marks-gospel-origins-audience-and-christology/9e973584-40fc-4fd2-bd6f-33ace0613e11</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1</a:t>
            </a:fld>
            <a:endParaRPr lang="en-GB"/>
          </a:p>
        </p:txBody>
      </p:sp>
    </p:spTree>
    <p:extLst>
      <p:ext uri="{BB962C8B-B14F-4D97-AF65-F5344CB8AC3E}">
        <p14:creationId xmlns:p14="http://schemas.microsoft.com/office/powerpoint/2010/main" val="43826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B627741-0B52-4363-8491-DF49266BC822}" type="slidenum">
              <a:rPr lang="en-GB" smtClean="0"/>
              <a:t>2</a:t>
            </a:fld>
            <a:endParaRPr lang="en-GB"/>
          </a:p>
        </p:txBody>
      </p:sp>
    </p:spTree>
    <p:extLst>
      <p:ext uri="{BB962C8B-B14F-4D97-AF65-F5344CB8AC3E}">
        <p14:creationId xmlns:p14="http://schemas.microsoft.com/office/powerpoint/2010/main" val="557300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3</a:t>
            </a:fld>
            <a:endParaRPr lang="en-GB"/>
          </a:p>
        </p:txBody>
      </p:sp>
    </p:spTree>
    <p:extLst>
      <p:ext uri="{BB962C8B-B14F-4D97-AF65-F5344CB8AC3E}">
        <p14:creationId xmlns:p14="http://schemas.microsoft.com/office/powerpoint/2010/main" val="3837194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D15A1-0508-3767-E49C-09F6D04ED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8949F-CE62-DA68-F5C1-2931D99DE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FF936-5263-B60D-B263-D158538C90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BFB933-CEC4-6783-FCCC-A965EFDF8597}"/>
              </a:ext>
            </a:extLst>
          </p:cNvPr>
          <p:cNvSpPr>
            <a:spLocks noGrp="1"/>
          </p:cNvSpPr>
          <p:nvPr>
            <p:ph type="sldNum" sz="quarter" idx="5"/>
          </p:nvPr>
        </p:nvSpPr>
        <p:spPr/>
        <p:txBody>
          <a:bodyPr/>
          <a:lstStyle/>
          <a:p>
            <a:fld id="{0F605EFA-1BA9-45D7-9EC2-E24193E3B639}" type="slidenum">
              <a:rPr lang="en-GB" smtClean="0"/>
              <a:t>4</a:t>
            </a:fld>
            <a:endParaRPr lang="en-GB"/>
          </a:p>
        </p:txBody>
      </p:sp>
    </p:spTree>
    <p:extLst>
      <p:ext uri="{BB962C8B-B14F-4D97-AF65-F5344CB8AC3E}">
        <p14:creationId xmlns:p14="http://schemas.microsoft.com/office/powerpoint/2010/main" val="225143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Few days later…after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Healing Simon mother-in-law</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Casting out impure spirit(s)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Healing leper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Entered Capernaum</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Had to be in lonely placed outside the town to avoid being mobbed </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5</a:t>
            </a:fld>
            <a:endParaRPr lang="en-GB"/>
          </a:p>
        </p:txBody>
      </p:sp>
    </p:spTree>
    <p:extLst>
      <p:ext uri="{BB962C8B-B14F-4D97-AF65-F5344CB8AC3E}">
        <p14:creationId xmlns:p14="http://schemas.microsoft.com/office/powerpoint/2010/main" val="68891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Could not get to Jesus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How desperate would you feel</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Imagine if Jesus was inaccessible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No torn heaven open or veil</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If he had only died and not risen again</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If he wasn’t calling you for relationship  </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6</a:t>
            </a:fld>
            <a:endParaRPr lang="en-GB"/>
          </a:p>
        </p:txBody>
      </p:sp>
    </p:spTree>
    <p:extLst>
      <p:ext uri="{BB962C8B-B14F-4D97-AF65-F5344CB8AC3E}">
        <p14:creationId xmlns:p14="http://schemas.microsoft.com/office/powerpoint/2010/main" val="2867509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friends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Commitment – you need Jesus and I will carry you there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Ruthless – vandalism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Are your friends seeking to bring you into presence of Jesus?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Are you putting the right expectation on this relationship?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How do you carry a friend to Jesus? </a:t>
            </a:r>
          </a:p>
          <a:p>
            <a:endParaRPr lang="en-GB" dirty="0"/>
          </a:p>
          <a:p>
            <a:r>
              <a:rPr lang="en-GB" dirty="0"/>
              <a:t>Orchestra of God</a:t>
            </a:r>
          </a:p>
          <a:p>
            <a:pPr marL="171450" indent="-171450">
              <a:buFont typeface="Arial" panose="020B0604020202020204" pitchFamily="34" charset="0"/>
              <a:buChar char="•"/>
            </a:pPr>
            <a:r>
              <a:rPr lang="en-GB" dirty="0"/>
              <a:t>Rachel – Maths</a:t>
            </a:r>
          </a:p>
          <a:p>
            <a:pPr marL="171450" indent="-171450">
              <a:buFont typeface="Arial" panose="020B0604020202020204" pitchFamily="34" charset="0"/>
              <a:buChar char="•"/>
            </a:pPr>
            <a:r>
              <a:rPr lang="en-GB" dirty="0"/>
              <a:t>Leonie – mountain rescue</a:t>
            </a:r>
          </a:p>
          <a:p>
            <a:pPr marL="171450" indent="-171450">
              <a:buFont typeface="Arial" panose="020B0604020202020204" pitchFamily="34" charset="0"/>
              <a:buChar char="•"/>
            </a:pPr>
            <a:r>
              <a:rPr lang="en-GB" dirty="0"/>
              <a:t>Dixons – Xray</a:t>
            </a:r>
          </a:p>
          <a:p>
            <a:pPr marL="171450" indent="-171450">
              <a:buFont typeface="Arial" panose="020B0604020202020204" pitchFamily="34" charset="0"/>
              <a:buChar char="•"/>
            </a:pPr>
            <a:r>
              <a:rPr lang="en-GB" dirty="0"/>
              <a:t>Martin – school lifts/fishing/Duxford</a:t>
            </a:r>
          </a:p>
          <a:p>
            <a:pPr marL="171450" indent="-171450">
              <a:buFont typeface="Arial" panose="020B0604020202020204" pitchFamily="34" charset="0"/>
              <a:buChar char="•"/>
            </a:pPr>
            <a:r>
              <a:rPr lang="en-GB" dirty="0"/>
              <a:t>Chris – lemon grass</a:t>
            </a:r>
          </a:p>
          <a:p>
            <a:pPr marL="171450" indent="-171450">
              <a:buFont typeface="Arial" panose="020B0604020202020204" pitchFamily="34" charset="0"/>
              <a:buChar char="•"/>
            </a:pPr>
            <a:r>
              <a:rPr lang="en-GB" dirty="0"/>
              <a:t>Elliott – paddle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JWS for NS – just want you to be happier</a:t>
            </a:r>
          </a:p>
          <a:p>
            <a:pPr marL="171450" indent="-171450">
              <a:buFont typeface="Arial" panose="020B0604020202020204" pitchFamily="34" charset="0"/>
              <a:buChar char="•"/>
            </a:pPr>
            <a:r>
              <a:rPr lang="en-GB" dirty="0"/>
              <a:t>Clare – cry, finance, tell me I was wrong </a:t>
            </a:r>
          </a:p>
          <a:p>
            <a:r>
              <a:rPr lang="en-GB" dirty="0"/>
              <a:t>I don’t know if I saw Jesus through this at the time, I probably wouldn’t have articulated such, but as I look back on these acts I see Jesus and I see a culture cultivated which brought me into His presence. Thank you.</a:t>
            </a:r>
          </a:p>
          <a:p>
            <a:endParaRPr lang="en-GB" dirty="0"/>
          </a:p>
          <a:p>
            <a:r>
              <a:rPr lang="en-GB" dirty="0"/>
              <a:t>Lay down life to ensure you lay down yours </a:t>
            </a:r>
          </a:p>
          <a:p>
            <a:endParaRPr lang="en-GB" dirty="0"/>
          </a:p>
          <a:p>
            <a:r>
              <a:rPr lang="en-GB" dirty="0"/>
              <a:t>Fun – restorative </a:t>
            </a:r>
          </a:p>
          <a:p>
            <a:endParaRPr lang="en-GB" dirty="0"/>
          </a:p>
          <a:p>
            <a:r>
              <a:rPr lang="en-GB" dirty="0"/>
              <a:t>We are giving thanks to the set up team etc – have you considered you a lowering your friends into the presence of Jesus? If you did how would you think differently about this task?</a:t>
            </a:r>
          </a:p>
          <a:p>
            <a:r>
              <a:rPr lang="en-GB" dirty="0"/>
              <a:t>We are welcome people into our community – this is a special commitment to stand with and support. Not going to have the same depth with all 200+ people but expect to find depth with particular </a:t>
            </a:r>
          </a:p>
          <a:p>
            <a:endParaRPr lang="en-GB" dirty="0"/>
          </a:p>
          <a:p>
            <a:r>
              <a:rPr lang="en-GB" dirty="0"/>
              <a:t>Matt 25:31-40</a:t>
            </a:r>
          </a:p>
          <a:p>
            <a:r>
              <a:rPr lang="en-GB" sz="1200" b="1" i="0" u="none" strike="noStrike" kern="1200" dirty="0">
                <a:solidFill>
                  <a:schemeClr val="tx1"/>
                </a:solidFill>
                <a:effectLst/>
                <a:latin typeface="+mn-lt"/>
                <a:ea typeface="+mn-ea"/>
                <a:cs typeface="+mn-cs"/>
                <a:hlinkClick r:id="rId3"/>
              </a:rPr>
              <a:t>34</a:t>
            </a:r>
            <a:r>
              <a:rPr lang="en-GB" sz="1200" b="0" i="0" kern="1200" dirty="0">
                <a:solidFill>
                  <a:schemeClr val="tx1"/>
                </a:solidFill>
                <a:effectLst/>
                <a:latin typeface="+mn-lt"/>
                <a:ea typeface="+mn-ea"/>
                <a:cs typeface="+mn-cs"/>
              </a:rPr>
              <a:t>“Then the King will say to those on his right, ‘Come, you who are blessed by my Father; take your inheritance, the kingdom prepared for you since the creation of the world. </a:t>
            </a:r>
            <a:r>
              <a:rPr lang="en-GB" sz="1200" b="1" i="0" u="none" strike="noStrike" kern="1200" dirty="0">
                <a:solidFill>
                  <a:schemeClr val="tx1"/>
                </a:solidFill>
                <a:effectLst/>
                <a:latin typeface="+mn-lt"/>
                <a:ea typeface="+mn-ea"/>
                <a:cs typeface="+mn-cs"/>
                <a:hlinkClick r:id="rId4"/>
              </a:rPr>
              <a:t>35</a:t>
            </a:r>
            <a:r>
              <a:rPr lang="en-GB" sz="1200" b="0" i="0" kern="1200" dirty="0">
                <a:solidFill>
                  <a:schemeClr val="tx1"/>
                </a:solidFill>
                <a:effectLst/>
                <a:latin typeface="+mn-lt"/>
                <a:ea typeface="+mn-ea"/>
                <a:cs typeface="+mn-cs"/>
              </a:rPr>
              <a:t>For I was hungry and you gave me something to eat, I was thirsty and you gave me something to drink, I was a stranger and you invited me in, </a:t>
            </a:r>
            <a:r>
              <a:rPr lang="en-GB" sz="1200" b="1" i="0" u="none" strike="noStrike" kern="1200" dirty="0">
                <a:solidFill>
                  <a:schemeClr val="tx1"/>
                </a:solidFill>
                <a:effectLst/>
                <a:latin typeface="+mn-lt"/>
                <a:ea typeface="+mn-ea"/>
                <a:cs typeface="+mn-cs"/>
                <a:hlinkClick r:id="rId5"/>
              </a:rPr>
              <a:t>36</a:t>
            </a:r>
            <a:r>
              <a:rPr lang="en-GB" sz="1200" b="0" i="0" kern="1200" dirty="0">
                <a:solidFill>
                  <a:schemeClr val="tx1"/>
                </a:solidFill>
                <a:effectLst/>
                <a:latin typeface="+mn-lt"/>
                <a:ea typeface="+mn-ea"/>
                <a:cs typeface="+mn-cs"/>
              </a:rPr>
              <a:t>I needed clothes and you clothed me, I was sick and you looked after me, I was in prison and you came to visit me.’</a:t>
            </a:r>
          </a:p>
          <a:p>
            <a:r>
              <a:rPr lang="en-GB" sz="1200" b="1" i="0" u="none" strike="noStrike" kern="1200" dirty="0">
                <a:solidFill>
                  <a:schemeClr val="tx1"/>
                </a:solidFill>
                <a:effectLst/>
                <a:latin typeface="+mn-lt"/>
                <a:ea typeface="+mn-ea"/>
                <a:cs typeface="+mn-cs"/>
                <a:hlinkClick r:id="rId6"/>
              </a:rPr>
              <a:t>40</a:t>
            </a:r>
            <a:r>
              <a:rPr lang="en-GB" sz="1200" b="0" i="0" kern="1200" dirty="0">
                <a:solidFill>
                  <a:schemeClr val="tx1"/>
                </a:solidFill>
                <a:effectLst/>
                <a:latin typeface="+mn-lt"/>
                <a:ea typeface="+mn-ea"/>
                <a:cs typeface="+mn-cs"/>
              </a:rPr>
              <a:t>“The King will reply, ‘Truly I tell you, whatever you did for one of the least of these brothers and sisters of mine, you did for me.’</a:t>
            </a:r>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7</a:t>
            </a:fld>
            <a:endParaRPr lang="en-GB"/>
          </a:p>
        </p:txBody>
      </p:sp>
    </p:spTree>
    <p:extLst>
      <p:ext uri="{BB962C8B-B14F-4D97-AF65-F5344CB8AC3E}">
        <p14:creationId xmlns:p14="http://schemas.microsoft.com/office/powerpoint/2010/main" val="1451145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sculpture is already complete within the marble block, before I start my work. It is already there, I just have to chisel away the superfluous material.”</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Michelangelo</a:t>
            </a:r>
          </a:p>
          <a:p>
            <a:endParaRPr lang="en-GB"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…look at another person and get a glimpse of what God is creating, and to say, "I see who God is making you, and it excites me! I want to be part of that. I want to partner with you and God in the journey you are taking to his throne. And when we get there, I will look at your magnificence and say, 'I always knew you could be like this. I got glimpses of it on earth, but now look at you!”</a:t>
            </a:r>
          </a:p>
          <a:p>
            <a:pPr marL="171450" indent="-171450">
              <a:buFontTx/>
              <a:buChar char="-"/>
            </a:pPr>
            <a:r>
              <a:rPr lang="en-GB" dirty="0"/>
              <a:t>Tim Keller</a:t>
            </a:r>
          </a:p>
          <a:p>
            <a:pPr marL="171450" indent="-171450">
              <a:buFontTx/>
              <a:buChar char="-"/>
            </a:pPr>
            <a:endParaRPr lang="en-GB" dirty="0"/>
          </a:p>
          <a:p>
            <a:pPr marL="0" indent="0">
              <a:buFontTx/>
              <a:buNone/>
            </a:pPr>
            <a:r>
              <a:rPr lang="en-GB" dirty="0"/>
              <a:t>Present each other mature in Christ</a:t>
            </a:r>
          </a:p>
          <a:p>
            <a:pPr marL="0" indent="0">
              <a:buFontTx/>
              <a:buNone/>
            </a:pPr>
            <a:endParaRPr lang="en-GB" dirty="0"/>
          </a:p>
          <a:p>
            <a:pPr marL="0" indent="0">
              <a:buFontTx/>
              <a:buNone/>
            </a:pPr>
            <a:r>
              <a:rPr lang="en-GB" dirty="0"/>
              <a:t>Encourage – celebrate to friend what you see</a:t>
            </a:r>
          </a:p>
          <a:p>
            <a:pPr marL="0" indent="0">
              <a:buFontTx/>
              <a:buNone/>
            </a:pPr>
            <a:r>
              <a:rPr lang="en-GB" dirty="0"/>
              <a:t>Lead to Jesus – come see a man – I’ve seen Jesus and it has messed me up for good, it would rock your world too </a:t>
            </a:r>
          </a:p>
          <a:p>
            <a:pPr marL="0" indent="0">
              <a:buFontTx/>
              <a:buNone/>
            </a:pPr>
            <a:endParaRPr lang="en-GB" dirty="0"/>
          </a:p>
          <a:p>
            <a:pPr marL="0" indent="0">
              <a:buFontTx/>
              <a:buNone/>
            </a:pPr>
            <a:r>
              <a:rPr lang="en-GB" dirty="0"/>
              <a:t>The load, or weight, or burden of my neighbour’s glory should be laid daily on my back, a load so heavy that only humility can carry it, and the backs of the</a:t>
            </a:r>
          </a:p>
          <a:p>
            <a:pPr marL="0" indent="0">
              <a:buFontTx/>
              <a:buNone/>
            </a:pPr>
            <a:r>
              <a:rPr lang="en-GB" dirty="0"/>
              <a:t>proud will be broken. It is a serious thing to live in a society of possible gods and goddesses, to remember that the dullest and most uninteresting person you talk to may one day be a creature which, if you saw it now, you would be strongly tempted to worship, or else a horror and a corruption such as you now meet, if at all, only in a nightmare. All day long we are, in some degree, helping each other to one or other of these destinations. It is in the light of these overwhelming possibilities, it is with the awe and the circumspection proper to them, that we should conduct all our dealings with one another, all friendships, all loves, all play, all politics. There are no ordinary people. You have never talked to a mere mortal.</a:t>
            </a:r>
          </a:p>
          <a:p>
            <a:pPr marL="0" indent="0">
              <a:buFontTx/>
              <a:buNone/>
            </a:pPr>
            <a:r>
              <a:rPr lang="en-GB" dirty="0"/>
              <a:t>- CS Lewis, Weight of Glory </a:t>
            </a:r>
          </a:p>
        </p:txBody>
      </p:sp>
      <p:sp>
        <p:nvSpPr>
          <p:cNvPr id="4" name="Slide Number Placeholder 3"/>
          <p:cNvSpPr>
            <a:spLocks noGrp="1"/>
          </p:cNvSpPr>
          <p:nvPr>
            <p:ph type="sldNum" sz="quarter" idx="5"/>
          </p:nvPr>
        </p:nvSpPr>
        <p:spPr/>
        <p:txBody>
          <a:bodyPr/>
          <a:lstStyle/>
          <a:p>
            <a:fld id="{FB627741-0B52-4363-8491-DF49266BC822}" type="slidenum">
              <a:rPr lang="en-GB" smtClean="0"/>
              <a:t>8</a:t>
            </a:fld>
            <a:endParaRPr lang="en-GB"/>
          </a:p>
        </p:txBody>
      </p:sp>
    </p:spTree>
    <p:extLst>
      <p:ext uri="{BB962C8B-B14F-4D97-AF65-F5344CB8AC3E}">
        <p14:creationId xmlns:p14="http://schemas.microsoft.com/office/powerpoint/2010/main" val="2151748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Jesus saw their faith</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Saw – what did he see?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Their – faith of friends. Forgave on this basis?</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9</a:t>
            </a:fld>
            <a:endParaRPr lang="en-GB"/>
          </a:p>
        </p:txBody>
      </p:sp>
    </p:spTree>
    <p:extLst>
      <p:ext uri="{BB962C8B-B14F-4D97-AF65-F5344CB8AC3E}">
        <p14:creationId xmlns:p14="http://schemas.microsoft.com/office/powerpoint/2010/main" val="3071900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err="1">
                <a:solidFill>
                  <a:schemeClr val="tx1"/>
                </a:solidFill>
                <a:effectLst/>
                <a:latin typeface="+mn-lt"/>
                <a:ea typeface="+mn-ea"/>
                <a:cs typeface="+mn-cs"/>
              </a:rPr>
              <a:t>Ummm</a:t>
            </a:r>
            <a:r>
              <a:rPr lang="en-GB" sz="1200" kern="1200" dirty="0">
                <a:solidFill>
                  <a:schemeClr val="tx1"/>
                </a:solidFill>
                <a:effectLst/>
                <a:latin typeface="+mn-lt"/>
                <a:ea typeface="+mn-ea"/>
                <a:cs typeface="+mn-cs"/>
              </a:rPr>
              <a:t>…I came here because I’m paralysed…???</a:t>
            </a:r>
          </a:p>
          <a:p>
            <a:pPr lvl="0"/>
            <a:r>
              <a:rPr lang="en-GB" sz="1200" kern="1200" dirty="0">
                <a:solidFill>
                  <a:schemeClr val="tx1"/>
                </a:solidFill>
                <a:effectLst/>
                <a:latin typeface="+mn-lt"/>
                <a:ea typeface="+mn-ea"/>
                <a:cs typeface="+mn-cs"/>
              </a:rPr>
              <a:t>Biggest issue is not our suffering but our sin </a:t>
            </a:r>
          </a:p>
          <a:p>
            <a:endParaRPr lang="en-GB" dirty="0"/>
          </a:p>
          <a:p>
            <a:pPr lvl="0"/>
            <a:r>
              <a:rPr lang="en-GB" sz="1200" kern="1200" dirty="0">
                <a:solidFill>
                  <a:schemeClr val="tx1"/>
                </a:solidFill>
                <a:effectLst/>
                <a:latin typeface="+mn-lt"/>
                <a:ea typeface="+mn-ea"/>
                <a:cs typeface="+mn-cs"/>
              </a:rPr>
              <a:t>Don’t always get what you want, but sometimes you get what you need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Jesus goes deeper than we were prepared for </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10</a:t>
            </a:fld>
            <a:endParaRPr lang="en-GB"/>
          </a:p>
        </p:txBody>
      </p:sp>
    </p:spTree>
    <p:extLst>
      <p:ext uri="{BB962C8B-B14F-4D97-AF65-F5344CB8AC3E}">
        <p14:creationId xmlns:p14="http://schemas.microsoft.com/office/powerpoint/2010/main" val="2173322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2928-69B0-6595-4979-7A81F6EE3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A04F8-5FFE-43EF-96D0-B4CB692701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3CA53-3727-8A28-29AA-A39B9A736957}"/>
              </a:ext>
            </a:extLst>
          </p:cNvPr>
          <p:cNvSpPr>
            <a:spLocks noGrp="1"/>
          </p:cNvSpPr>
          <p:nvPr>
            <p:ph type="body" idx="1"/>
          </p:nvPr>
        </p:nvSpPr>
        <p:spPr/>
        <p:txBody>
          <a:bodyPr/>
          <a:lstStyle/>
          <a:p>
            <a:pPr lvl="0"/>
            <a:r>
              <a:rPr lang="en-GB" sz="1200" kern="1200" dirty="0" err="1">
                <a:solidFill>
                  <a:schemeClr val="tx1"/>
                </a:solidFill>
                <a:effectLst/>
                <a:latin typeface="+mn-lt"/>
                <a:ea typeface="+mn-ea"/>
                <a:cs typeface="+mn-cs"/>
              </a:rPr>
              <a:t>Ummm</a:t>
            </a:r>
            <a:r>
              <a:rPr lang="en-GB" sz="1200" kern="1200" dirty="0">
                <a:solidFill>
                  <a:schemeClr val="tx1"/>
                </a:solidFill>
                <a:effectLst/>
                <a:latin typeface="+mn-lt"/>
                <a:ea typeface="+mn-ea"/>
                <a:cs typeface="+mn-cs"/>
              </a:rPr>
              <a:t>…I came here because I’m paralysed…???</a:t>
            </a:r>
          </a:p>
          <a:p>
            <a:pPr lvl="0"/>
            <a:r>
              <a:rPr lang="en-GB" sz="1200" kern="1200" dirty="0">
                <a:solidFill>
                  <a:schemeClr val="tx1"/>
                </a:solidFill>
                <a:effectLst/>
                <a:latin typeface="+mn-lt"/>
                <a:ea typeface="+mn-ea"/>
                <a:cs typeface="+mn-cs"/>
              </a:rPr>
              <a:t>Biggest issue is not our suffering but our sin </a:t>
            </a:r>
          </a:p>
          <a:p>
            <a:endParaRPr lang="en-GB" dirty="0"/>
          </a:p>
          <a:p>
            <a:pPr lvl="0"/>
            <a:r>
              <a:rPr lang="en-GB" sz="1200" kern="1200" dirty="0">
                <a:solidFill>
                  <a:schemeClr val="tx1"/>
                </a:solidFill>
                <a:effectLst/>
                <a:latin typeface="+mn-lt"/>
                <a:ea typeface="+mn-ea"/>
                <a:cs typeface="+mn-cs"/>
              </a:rPr>
              <a:t>Don’t always get what you want, but sometimes you get what you need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Jesus goes deeper than we were prepared for </a:t>
            </a:r>
          </a:p>
          <a:p>
            <a:endParaRPr lang="en-GB" dirty="0"/>
          </a:p>
        </p:txBody>
      </p:sp>
      <p:sp>
        <p:nvSpPr>
          <p:cNvPr id="4" name="Slide Number Placeholder 3">
            <a:extLst>
              <a:ext uri="{FF2B5EF4-FFF2-40B4-BE49-F238E27FC236}">
                <a16:creationId xmlns:a16="http://schemas.microsoft.com/office/drawing/2014/main" id="{9C398AB5-C8FB-42A6-9734-80C227A1AB9E}"/>
              </a:ext>
            </a:extLst>
          </p:cNvPr>
          <p:cNvSpPr>
            <a:spLocks noGrp="1"/>
          </p:cNvSpPr>
          <p:nvPr>
            <p:ph type="sldNum" sz="quarter" idx="5"/>
          </p:nvPr>
        </p:nvSpPr>
        <p:spPr/>
        <p:txBody>
          <a:bodyPr/>
          <a:lstStyle/>
          <a:p>
            <a:fld id="{FB627741-0B52-4363-8491-DF49266BC822}" type="slidenum">
              <a:rPr lang="en-GB" smtClean="0"/>
              <a:t>11</a:t>
            </a:fld>
            <a:endParaRPr lang="en-GB"/>
          </a:p>
        </p:txBody>
      </p:sp>
    </p:spTree>
    <p:extLst>
      <p:ext uri="{BB962C8B-B14F-4D97-AF65-F5344CB8AC3E}">
        <p14:creationId xmlns:p14="http://schemas.microsoft.com/office/powerpoint/2010/main" val="2608216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80E2A-A633-60AD-88BC-77174536C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AD491B-A313-990E-C371-A2EA2E988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996C4-1919-D4B6-204E-EE838E4FBBDC}"/>
              </a:ext>
            </a:extLst>
          </p:cNvPr>
          <p:cNvSpPr>
            <a:spLocks noGrp="1"/>
          </p:cNvSpPr>
          <p:nvPr>
            <p:ph type="body" idx="1"/>
          </p:nvPr>
        </p:nvSpPr>
        <p:spPr/>
        <p:txBody>
          <a:bodyPr/>
          <a:lstStyle/>
          <a:p>
            <a:pPr>
              <a:buNone/>
            </a:pPr>
            <a:r>
              <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Defend – </a:t>
            </a:r>
          </a:p>
          <a:p>
            <a:pPr>
              <a:buNone/>
            </a:pPr>
            <a:r>
              <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deny (I did nothing wrong), </a:t>
            </a:r>
          </a:p>
          <a:p>
            <a:pPr>
              <a:buNone/>
            </a:pPr>
            <a:r>
              <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distract (this isn’t really a big issue), </a:t>
            </a:r>
          </a:p>
          <a:p>
            <a:pPr>
              <a:buNone/>
            </a:pPr>
            <a:r>
              <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deflect (it’s the fault of other people/circumstance)…when none of these work </a:t>
            </a:r>
          </a:p>
          <a:p>
            <a:pPr>
              <a:buNone/>
            </a:pPr>
            <a:r>
              <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Discharge (I will attempt to pay my debt). </a:t>
            </a:r>
          </a:p>
          <a:p>
            <a:pPr>
              <a:buNone/>
            </a:pPr>
            <a:endPar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7E43A98-01D5-C751-97AE-5ADF5FBCE206}"/>
              </a:ext>
            </a:extLst>
          </p:cNvPr>
          <p:cNvSpPr>
            <a:spLocks noGrp="1"/>
          </p:cNvSpPr>
          <p:nvPr>
            <p:ph type="sldNum" sz="quarter" idx="5"/>
          </p:nvPr>
        </p:nvSpPr>
        <p:spPr/>
        <p:txBody>
          <a:bodyPr/>
          <a:lstStyle/>
          <a:p>
            <a:fld id="{FB627741-0B52-4363-8491-DF49266BC822}" type="slidenum">
              <a:rPr lang="en-GB" smtClean="0"/>
              <a:t>12</a:t>
            </a:fld>
            <a:endParaRPr lang="en-GB"/>
          </a:p>
        </p:txBody>
      </p:sp>
    </p:spTree>
    <p:extLst>
      <p:ext uri="{BB962C8B-B14F-4D97-AF65-F5344CB8AC3E}">
        <p14:creationId xmlns:p14="http://schemas.microsoft.com/office/powerpoint/2010/main" val="1111419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81E23-6FAA-7337-5BF6-55F0D81F1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A9C8B-E38B-FA0A-A42B-DCA0B11BD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C3580-27C1-3774-CB1B-EBB241CFCF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Just God can’t demand two payments for one crime</a:t>
            </a:r>
          </a:p>
          <a:p>
            <a:pPr>
              <a:buNone/>
            </a:pPr>
            <a:endPar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lvl="0"/>
            <a:r>
              <a:rPr lang="en-GB" sz="1200" kern="1200" dirty="0">
                <a:solidFill>
                  <a:schemeClr val="tx1"/>
                </a:solidFill>
                <a:effectLst/>
                <a:latin typeface="+mn-lt"/>
                <a:ea typeface="+mn-ea"/>
                <a:cs typeface="+mn-cs"/>
              </a:rPr>
              <a:t>You are more lost that you ever dared to admit, yet more loved than you ever dared believe</a:t>
            </a:r>
          </a:p>
          <a:p>
            <a:pPr lvl="2"/>
            <a:r>
              <a:rPr lang="en-GB" sz="1200" kern="1200" dirty="0">
                <a:solidFill>
                  <a:schemeClr val="tx1"/>
                </a:solidFill>
                <a:effectLst/>
                <a:latin typeface="+mn-lt"/>
                <a:ea typeface="+mn-ea"/>
                <a:cs typeface="+mn-cs"/>
              </a:rPr>
              <a:t>I’m not too bad, I can pull myself up</a:t>
            </a:r>
          </a:p>
          <a:p>
            <a:pPr lvl="2"/>
            <a:r>
              <a:rPr lang="en-GB" sz="1200" kern="1200" dirty="0">
                <a:solidFill>
                  <a:schemeClr val="tx1"/>
                </a:solidFill>
                <a:effectLst/>
                <a:latin typeface="+mn-lt"/>
                <a:ea typeface="+mn-ea"/>
                <a:cs typeface="+mn-cs"/>
              </a:rPr>
              <a:t>Jesus treated as a surgeon’s assistant – I prefer Jesus pass me the tool and I’ll do the job. If he doesn’t pass me, I’ll have to get it myself</a:t>
            </a:r>
          </a:p>
          <a:p>
            <a:pPr>
              <a:buNone/>
            </a:pPr>
            <a:endParaRPr lang="en-GB"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C107768-BD40-36D5-A33D-EE0886F19F69}"/>
              </a:ext>
            </a:extLst>
          </p:cNvPr>
          <p:cNvSpPr>
            <a:spLocks noGrp="1"/>
          </p:cNvSpPr>
          <p:nvPr>
            <p:ph type="sldNum" sz="quarter" idx="5"/>
          </p:nvPr>
        </p:nvSpPr>
        <p:spPr/>
        <p:txBody>
          <a:bodyPr/>
          <a:lstStyle/>
          <a:p>
            <a:fld id="{FB627741-0B52-4363-8491-DF49266BC822}" type="slidenum">
              <a:rPr lang="en-GB" smtClean="0"/>
              <a:t>13</a:t>
            </a:fld>
            <a:endParaRPr lang="en-GB"/>
          </a:p>
        </p:txBody>
      </p:sp>
    </p:spTree>
    <p:extLst>
      <p:ext uri="{BB962C8B-B14F-4D97-AF65-F5344CB8AC3E}">
        <p14:creationId xmlns:p14="http://schemas.microsoft.com/office/powerpoint/2010/main" val="583885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1200" kern="1200" dirty="0">
                <a:solidFill>
                  <a:schemeClr val="tx1"/>
                </a:solidFill>
                <a:effectLst/>
                <a:latin typeface="+mn-lt"/>
                <a:ea typeface="+mn-ea"/>
                <a:cs typeface="+mn-cs"/>
              </a:rPr>
              <a:t>Eustace </a:t>
            </a:r>
          </a:p>
          <a:p>
            <a:pPr lvl="2"/>
            <a:r>
              <a:rPr lang="en-GB" sz="1200" kern="1200" dirty="0">
                <a:solidFill>
                  <a:schemeClr val="tx1"/>
                </a:solidFill>
                <a:effectLst/>
                <a:latin typeface="+mn-lt"/>
                <a:ea typeface="+mn-ea"/>
                <a:cs typeface="+mn-cs"/>
              </a:rPr>
              <a:t>got heart desire – turned him into a dragon</a:t>
            </a:r>
          </a:p>
          <a:p>
            <a:pPr lvl="2"/>
            <a:r>
              <a:rPr lang="en-GB" sz="1200" kern="1200" dirty="0">
                <a:solidFill>
                  <a:schemeClr val="tx1"/>
                </a:solidFill>
                <a:effectLst/>
                <a:latin typeface="+mn-lt"/>
                <a:ea typeface="+mn-ea"/>
                <a:cs typeface="+mn-cs"/>
              </a:rPr>
              <a:t>couldn’t shed his own skin – needed </a:t>
            </a:r>
            <a:r>
              <a:rPr lang="en-GB" sz="1200" kern="1200" dirty="0" err="1">
                <a:solidFill>
                  <a:schemeClr val="tx1"/>
                </a:solidFill>
                <a:effectLst/>
                <a:latin typeface="+mn-lt"/>
                <a:ea typeface="+mn-ea"/>
                <a:cs typeface="+mn-cs"/>
              </a:rPr>
              <a:t>aslan</a:t>
            </a:r>
            <a:endParaRPr lang="en-GB" sz="1200" kern="1200" dirty="0">
              <a:solidFill>
                <a:schemeClr val="tx1"/>
              </a:solidFill>
              <a:effectLst/>
              <a:latin typeface="+mn-lt"/>
              <a:ea typeface="+mn-ea"/>
              <a:cs typeface="+mn-cs"/>
            </a:endParaRPr>
          </a:p>
          <a:p>
            <a:pPr lvl="2"/>
            <a:r>
              <a:rPr lang="en-GB" sz="1200" kern="1200" dirty="0" err="1">
                <a:solidFill>
                  <a:schemeClr val="tx1"/>
                </a:solidFill>
                <a:effectLst/>
                <a:latin typeface="+mn-lt"/>
                <a:ea typeface="+mn-ea"/>
                <a:cs typeface="+mn-cs"/>
              </a:rPr>
              <a:t>jesus</a:t>
            </a:r>
            <a:r>
              <a:rPr lang="en-GB" sz="1200" kern="1200" dirty="0">
                <a:solidFill>
                  <a:schemeClr val="tx1"/>
                </a:solidFill>
                <a:effectLst/>
                <a:latin typeface="+mn-lt"/>
                <a:ea typeface="+mn-ea"/>
                <a:cs typeface="+mn-cs"/>
              </a:rPr>
              <a:t> has claws – cut deep</a:t>
            </a:r>
          </a:p>
          <a:p>
            <a:r>
              <a:rPr lang="en-GB" sz="1200" b="0" i="0" dirty="0">
                <a:solidFill>
                  <a:srgbClr val="222222"/>
                </a:solidFill>
                <a:effectLst/>
                <a:latin typeface="Georgia" panose="02040502050405020303" pitchFamily="18" charset="0"/>
              </a:rPr>
              <a:t>Aslan comes to Eustace and leads him to a large pool</a:t>
            </a:r>
          </a:p>
          <a:p>
            <a:r>
              <a:rPr lang="en-GB" sz="1200" b="0" i="0" dirty="0">
                <a:solidFill>
                  <a:srgbClr val="222222"/>
                </a:solidFill>
                <a:effectLst/>
                <a:latin typeface="Georgia" panose="02040502050405020303" pitchFamily="18" charset="0"/>
              </a:rPr>
              <a:t>the water was so clear and he thought if he could get in there and bathe it would ease the pain</a:t>
            </a:r>
          </a:p>
          <a:p>
            <a:r>
              <a:rPr lang="en-GB" sz="1200" b="0" i="0" dirty="0">
                <a:solidFill>
                  <a:srgbClr val="222222"/>
                </a:solidFill>
                <a:effectLst/>
                <a:latin typeface="Georgia" panose="02040502050405020303" pitchFamily="18" charset="0"/>
              </a:rPr>
              <a:t>But Aslan told him he had to undress first</a:t>
            </a:r>
          </a:p>
          <a:p>
            <a:r>
              <a:rPr lang="en-GB" sz="1200" b="0" i="0" dirty="0">
                <a:solidFill>
                  <a:srgbClr val="222222"/>
                </a:solidFill>
                <a:effectLst/>
                <a:latin typeface="Georgia" panose="02040502050405020303" pitchFamily="18" charset="0"/>
              </a:rPr>
              <a:t>Eustace found that no matter how many layers of dragon skins he managed to peel off of himself, he was still a dragon.</a:t>
            </a:r>
            <a:r>
              <a:rPr lang="en-GB" sz="1200" b="0" i="1" dirty="0">
                <a:solidFill>
                  <a:srgbClr val="222222"/>
                </a:solidFill>
                <a:effectLst/>
                <a:latin typeface="Georgia" panose="02040502050405020303" pitchFamily="18" charset="0"/>
              </a:rPr>
              <a:t> </a:t>
            </a:r>
            <a:r>
              <a:rPr lang="en-GB" sz="1200" b="1" i="1" dirty="0">
                <a:solidFill>
                  <a:srgbClr val="222222"/>
                </a:solidFill>
                <a:effectLst/>
                <a:latin typeface="Georgia" panose="02040502050405020303" pitchFamily="18" charset="0"/>
              </a:rPr>
              <a:t>You will have to let me undress you.’ I was afraid of his claws, I can tell you, but I was pretty nearly desperate now. So I just lay flat down on my back to let him do it.</a:t>
            </a:r>
            <a:br>
              <a:rPr lang="en-GB" dirty="0"/>
            </a:br>
            <a:br>
              <a:rPr lang="en-GB" dirty="0"/>
            </a:br>
            <a:r>
              <a:rPr lang="en-GB" sz="1200" b="1" i="1" dirty="0">
                <a:solidFill>
                  <a:srgbClr val="222222"/>
                </a:solidFill>
                <a:effectLst/>
                <a:latin typeface="Georgia" panose="02040502050405020303" pitchFamily="18" charset="0"/>
              </a:rPr>
              <a:t>“The very first tear he made was so deep that I thought it had gone right into my heart. And when he began pulling the skin off, it hurt worse than anything I've ever felt. </a:t>
            </a:r>
            <a:r>
              <a:rPr lang="en-GB" sz="1200" b="0" i="1" dirty="0">
                <a:solidFill>
                  <a:srgbClr val="222222"/>
                </a:solidFill>
                <a:effectLst/>
                <a:latin typeface="Georgia" panose="02040502050405020303" pitchFamily="18" charset="0"/>
              </a:rPr>
              <a:t>The only thing that made me able to bear it was just the pleasure of feeling the stuff peel off.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dirty="0">
                <a:solidFill>
                  <a:srgbClr val="222222"/>
                </a:solidFill>
                <a:effectLst/>
                <a:latin typeface="Georgia" panose="02040502050405020303" pitchFamily="18" charset="0"/>
              </a:rPr>
              <a:t>- C. S. Lewis, The Voyage of the Dawn Treader </a:t>
            </a:r>
            <a:endParaRPr lang="en-GB" sz="1200" b="0" i="0" dirty="0">
              <a:solidFill>
                <a:srgbClr val="222222"/>
              </a:solidFill>
              <a:effectLst/>
              <a:latin typeface="Georgia" panose="02040502050405020303" pitchFamily="18" charset="0"/>
            </a:endParaRP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14</a:t>
            </a:fld>
            <a:endParaRPr lang="en-GB"/>
          </a:p>
        </p:txBody>
      </p:sp>
    </p:spTree>
    <p:extLst>
      <p:ext uri="{BB962C8B-B14F-4D97-AF65-F5344CB8AC3E}">
        <p14:creationId xmlns:p14="http://schemas.microsoft.com/office/powerpoint/2010/main" val="713574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0155A-63FF-5BDC-EED4-24CAD1FD2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E9AA2-FD36-4272-A581-FA6304056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6D3C96-6A40-1B0E-DD93-159EAEB47755}"/>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E3012DBF-D329-097F-6948-2F63C5BD75E4}"/>
              </a:ext>
            </a:extLst>
          </p:cNvPr>
          <p:cNvSpPr>
            <a:spLocks noGrp="1"/>
          </p:cNvSpPr>
          <p:nvPr>
            <p:ph type="sldNum" sz="quarter" idx="5"/>
          </p:nvPr>
        </p:nvSpPr>
        <p:spPr/>
        <p:txBody>
          <a:bodyPr/>
          <a:lstStyle/>
          <a:p>
            <a:fld id="{FB627741-0B52-4363-8491-DF49266BC822}" type="slidenum">
              <a:rPr lang="en-GB" smtClean="0"/>
              <a:t>15</a:t>
            </a:fld>
            <a:endParaRPr lang="en-GB"/>
          </a:p>
        </p:txBody>
      </p:sp>
    </p:spTree>
    <p:extLst>
      <p:ext uri="{BB962C8B-B14F-4D97-AF65-F5344CB8AC3E}">
        <p14:creationId xmlns:p14="http://schemas.microsoft.com/office/powerpoint/2010/main" val="2029859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2DDBC-6606-14F5-BF66-36B94D64E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73C03-EC61-1A94-69F7-417349669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B4EF73-F354-801D-706E-6CF9145698B5}"/>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267E7BBF-C312-6BBF-C2C5-C0EF2C19C70E}"/>
              </a:ext>
            </a:extLst>
          </p:cNvPr>
          <p:cNvSpPr>
            <a:spLocks noGrp="1"/>
          </p:cNvSpPr>
          <p:nvPr>
            <p:ph type="sldNum" sz="quarter" idx="5"/>
          </p:nvPr>
        </p:nvSpPr>
        <p:spPr/>
        <p:txBody>
          <a:bodyPr/>
          <a:lstStyle/>
          <a:p>
            <a:fld id="{FB627741-0B52-4363-8491-DF49266BC822}" type="slidenum">
              <a:rPr lang="en-GB" smtClean="0"/>
              <a:t>16</a:t>
            </a:fld>
            <a:endParaRPr lang="en-GB"/>
          </a:p>
        </p:txBody>
      </p:sp>
    </p:spTree>
    <p:extLst>
      <p:ext uri="{BB962C8B-B14F-4D97-AF65-F5344CB8AC3E}">
        <p14:creationId xmlns:p14="http://schemas.microsoft.com/office/powerpoint/2010/main" val="4186900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9D8DB-199B-56CC-FA11-EEE1FBC36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E50CC6-EFEE-C417-DD3A-1E57A569A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C2564-B78C-A898-7E6E-F560338A2537}"/>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46E03CF7-4824-90A4-F6FA-3178602E5160}"/>
              </a:ext>
            </a:extLst>
          </p:cNvPr>
          <p:cNvSpPr>
            <a:spLocks noGrp="1"/>
          </p:cNvSpPr>
          <p:nvPr>
            <p:ph type="sldNum" sz="quarter" idx="5"/>
          </p:nvPr>
        </p:nvSpPr>
        <p:spPr/>
        <p:txBody>
          <a:bodyPr/>
          <a:lstStyle/>
          <a:p>
            <a:fld id="{FB627741-0B52-4363-8491-DF49266BC822}" type="slidenum">
              <a:rPr lang="en-GB" smtClean="0"/>
              <a:t>17</a:t>
            </a:fld>
            <a:endParaRPr lang="en-GB"/>
          </a:p>
        </p:txBody>
      </p:sp>
    </p:spTree>
    <p:extLst>
      <p:ext uri="{BB962C8B-B14F-4D97-AF65-F5344CB8AC3E}">
        <p14:creationId xmlns:p14="http://schemas.microsoft.com/office/powerpoint/2010/main" val="2679725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CD379-8E0A-1E77-46C2-8B93A48CD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6B487-E349-E763-90C8-B42820389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62E2E-D9D8-CA29-A8B3-9008D0212A92}"/>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484E6102-66B0-88DE-416C-1B11D6D0407D}"/>
              </a:ext>
            </a:extLst>
          </p:cNvPr>
          <p:cNvSpPr>
            <a:spLocks noGrp="1"/>
          </p:cNvSpPr>
          <p:nvPr>
            <p:ph type="sldNum" sz="quarter" idx="5"/>
          </p:nvPr>
        </p:nvSpPr>
        <p:spPr/>
        <p:txBody>
          <a:bodyPr/>
          <a:lstStyle/>
          <a:p>
            <a:fld id="{FB627741-0B52-4363-8491-DF49266BC822}" type="slidenum">
              <a:rPr lang="en-GB" smtClean="0"/>
              <a:t>18</a:t>
            </a:fld>
            <a:endParaRPr lang="en-GB"/>
          </a:p>
        </p:txBody>
      </p:sp>
    </p:spTree>
    <p:extLst>
      <p:ext uri="{BB962C8B-B14F-4D97-AF65-F5344CB8AC3E}">
        <p14:creationId xmlns:p14="http://schemas.microsoft.com/office/powerpoint/2010/main" val="136024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9FFC-7ECB-1866-9107-1E25A937C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2C863-7755-DEE2-EA7A-8D0C2F359F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FEE85-864C-926F-2CCF-8239E138E5E4}"/>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BC6DFC5C-FF5E-88C5-1E40-D85A121C9669}"/>
              </a:ext>
            </a:extLst>
          </p:cNvPr>
          <p:cNvSpPr>
            <a:spLocks noGrp="1"/>
          </p:cNvSpPr>
          <p:nvPr>
            <p:ph type="sldNum" sz="quarter" idx="5"/>
          </p:nvPr>
        </p:nvSpPr>
        <p:spPr/>
        <p:txBody>
          <a:bodyPr/>
          <a:lstStyle/>
          <a:p>
            <a:fld id="{FB627741-0B52-4363-8491-DF49266BC822}" type="slidenum">
              <a:rPr lang="en-GB" smtClean="0"/>
              <a:t>19</a:t>
            </a:fld>
            <a:endParaRPr lang="en-GB"/>
          </a:p>
        </p:txBody>
      </p:sp>
    </p:spTree>
    <p:extLst>
      <p:ext uri="{BB962C8B-B14F-4D97-AF65-F5344CB8AC3E}">
        <p14:creationId xmlns:p14="http://schemas.microsoft.com/office/powerpoint/2010/main" val="139426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DB7C-FFE7-D006-BDC7-16D06A8AB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97711-892E-248C-2365-ECDE276D4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D505CE-6970-492B-99B2-58F68F9A7195}"/>
              </a:ext>
            </a:extLst>
          </p:cNvPr>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Once you were </a:t>
            </a:r>
            <a:r>
              <a:rPr lang="en-GB" sz="1200" b="1" i="0" kern="1200" dirty="0">
                <a:solidFill>
                  <a:schemeClr val="tx1"/>
                </a:solidFill>
                <a:effectLst/>
                <a:latin typeface="+mn-lt"/>
                <a:ea typeface="+mn-ea"/>
                <a:cs typeface="+mn-cs"/>
              </a:rPr>
              <a:t>dead because of your disobedience and your many sins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2</a:t>
            </a:r>
            <a:r>
              <a:rPr lang="en-GB" sz="1200" b="1" i="0" kern="1200" dirty="0">
                <a:solidFill>
                  <a:schemeClr val="tx1"/>
                </a:solidFill>
                <a:effectLst/>
                <a:latin typeface="+mn-lt"/>
                <a:ea typeface="+mn-ea"/>
                <a:cs typeface="+mn-cs"/>
              </a:rPr>
              <a:t>You used to live in sin</a:t>
            </a:r>
            <a:r>
              <a:rPr lang="en-GB" sz="1200" b="0" i="0" kern="1200" dirty="0">
                <a:solidFill>
                  <a:schemeClr val="tx1"/>
                </a:solidFill>
                <a:effectLst/>
                <a:latin typeface="+mn-lt"/>
                <a:ea typeface="+mn-ea"/>
                <a:cs typeface="+mn-cs"/>
              </a:rPr>
              <a:t>, just like the rest of the world, </a:t>
            </a:r>
            <a:r>
              <a:rPr lang="en-GB" sz="1200" b="1" i="0" kern="1200" dirty="0">
                <a:solidFill>
                  <a:schemeClr val="tx1"/>
                </a:solidFill>
                <a:effectLst/>
                <a:latin typeface="+mn-lt"/>
                <a:ea typeface="+mn-ea"/>
                <a:cs typeface="+mn-cs"/>
              </a:rPr>
              <a:t>obeying the devil</a:t>
            </a:r>
            <a:r>
              <a:rPr lang="en-GB" sz="1200" b="0" i="0" kern="1200" dirty="0">
                <a:solidFill>
                  <a:schemeClr val="tx1"/>
                </a:solidFill>
                <a:effectLst/>
                <a:latin typeface="+mn-lt"/>
                <a:ea typeface="+mn-ea"/>
                <a:cs typeface="+mn-cs"/>
              </a:rPr>
              <a:t>—the commander of the powers in the unseen </a:t>
            </a:r>
            <a:r>
              <a:rPr lang="en-GB" sz="1200" b="0" i="0" kern="1200" dirty="0" err="1">
                <a:solidFill>
                  <a:schemeClr val="tx1"/>
                </a:solidFill>
                <a:effectLst/>
                <a:latin typeface="+mn-lt"/>
                <a:ea typeface="+mn-ea"/>
                <a:cs typeface="+mn-cs"/>
              </a:rPr>
              <a:t>world.</a:t>
            </a:r>
            <a:r>
              <a:rPr lang="en-GB" sz="1200" b="0" i="1" u="none" strike="noStrike" kern="1200" dirty="0" err="1">
                <a:solidFill>
                  <a:schemeClr val="tx1"/>
                </a:solidFill>
                <a:effectLst/>
                <a:latin typeface="+mn-lt"/>
                <a:ea typeface="+mn-ea"/>
                <a:cs typeface="+mn-cs"/>
                <a:hlinkClick r:id="rId5"/>
              </a:rPr>
              <a:t>a</a:t>
            </a:r>
            <a:r>
              <a:rPr lang="en-GB" sz="1200" b="0" i="0" kern="1200" dirty="0">
                <a:solidFill>
                  <a:schemeClr val="tx1"/>
                </a:solidFill>
                <a:effectLst/>
                <a:latin typeface="+mn-lt"/>
                <a:ea typeface="+mn-ea"/>
                <a:cs typeface="+mn-cs"/>
              </a:rPr>
              <a:t> He is the spirit at work in the hearts of those who </a:t>
            </a:r>
            <a:r>
              <a:rPr lang="en-GB" sz="1200" b="1" i="0" kern="1200" dirty="0">
                <a:solidFill>
                  <a:schemeClr val="tx1"/>
                </a:solidFill>
                <a:effectLst/>
                <a:latin typeface="+mn-lt"/>
                <a:ea typeface="+mn-ea"/>
                <a:cs typeface="+mn-cs"/>
              </a:rPr>
              <a:t>refuse to obey God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All of us used to live that way, </a:t>
            </a:r>
            <a:r>
              <a:rPr lang="en-GB" sz="1200" b="1" i="0" kern="1200" dirty="0">
                <a:solidFill>
                  <a:schemeClr val="tx1"/>
                </a:solidFill>
                <a:effectLst/>
                <a:latin typeface="+mn-lt"/>
                <a:ea typeface="+mn-ea"/>
                <a:cs typeface="+mn-cs"/>
              </a:rPr>
              <a:t>following the passionate desires and inclinations of our sinful nature</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By our very nature we were subject to God’s anger</a:t>
            </a:r>
            <a:r>
              <a:rPr lang="en-GB" sz="1200" b="0" i="0" kern="1200" dirty="0">
                <a:solidFill>
                  <a:schemeClr val="tx1"/>
                </a:solidFill>
                <a:effectLst/>
                <a:latin typeface="+mn-lt"/>
                <a:ea typeface="+mn-ea"/>
                <a:cs typeface="+mn-cs"/>
              </a:rPr>
              <a:t>, just like everyone else.</a:t>
            </a:r>
          </a:p>
          <a:p>
            <a:r>
              <a:rPr lang="en-GB" sz="1200" b="0" i="0" kern="1200" dirty="0">
                <a:solidFill>
                  <a:schemeClr val="tx1"/>
                </a:solidFill>
                <a:effectLst/>
                <a:latin typeface="+mn-lt"/>
                <a:ea typeface="+mn-ea"/>
                <a:cs typeface="+mn-cs"/>
              </a:rPr>
              <a:t>(Eph 2:1-7) NLT</a:t>
            </a:r>
          </a:p>
          <a:p>
            <a:endParaRPr lang="en-GB" dirty="0"/>
          </a:p>
        </p:txBody>
      </p:sp>
      <p:sp>
        <p:nvSpPr>
          <p:cNvPr id="4" name="Slide Number Placeholder 3">
            <a:extLst>
              <a:ext uri="{FF2B5EF4-FFF2-40B4-BE49-F238E27FC236}">
                <a16:creationId xmlns:a16="http://schemas.microsoft.com/office/drawing/2014/main" id="{5FE01CAF-6F10-FA2B-1F04-A2D4DAEB8CBC}"/>
              </a:ext>
            </a:extLst>
          </p:cNvPr>
          <p:cNvSpPr>
            <a:spLocks noGrp="1"/>
          </p:cNvSpPr>
          <p:nvPr>
            <p:ph type="sldNum" sz="quarter" idx="5"/>
          </p:nvPr>
        </p:nvSpPr>
        <p:spPr/>
        <p:txBody>
          <a:bodyPr/>
          <a:lstStyle/>
          <a:p>
            <a:fld id="{FB627741-0B52-4363-8491-DF49266BC822}" type="slidenum">
              <a:rPr lang="en-GB" smtClean="0"/>
              <a:t>20</a:t>
            </a:fld>
            <a:endParaRPr lang="en-GB"/>
          </a:p>
        </p:txBody>
      </p:sp>
    </p:spTree>
    <p:extLst>
      <p:ext uri="{BB962C8B-B14F-4D97-AF65-F5344CB8AC3E}">
        <p14:creationId xmlns:p14="http://schemas.microsoft.com/office/powerpoint/2010/main" val="3871449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CA4A5-FD29-893C-4245-CE6F03773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CCEF8-0E5E-AF47-DAB6-333AD8A66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7FB0E-5B03-2562-D049-538DBB6D13AD}"/>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But God is so rich in mercy</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he loved us so much</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a:t>
            </a:r>
            <a:r>
              <a:rPr lang="en-GB" sz="1200" b="1" i="0" kern="1200" dirty="0">
                <a:solidFill>
                  <a:schemeClr val="tx1"/>
                </a:solidFill>
                <a:effectLst/>
                <a:latin typeface="+mn-lt"/>
                <a:ea typeface="+mn-ea"/>
                <a:cs typeface="+mn-cs"/>
              </a:rPr>
              <a:t>, he gave us life </a:t>
            </a:r>
            <a:r>
              <a:rPr lang="en-GB" sz="1200" b="0" i="0" kern="1200" dirty="0">
                <a:solidFill>
                  <a:schemeClr val="tx1"/>
                </a:solidFill>
                <a:effectLst/>
                <a:latin typeface="+mn-lt"/>
                <a:ea typeface="+mn-ea"/>
                <a:cs typeface="+mn-cs"/>
              </a:rPr>
              <a:t>when he raised Christ from the dead. (It is </a:t>
            </a:r>
            <a:r>
              <a:rPr lang="en-GB" sz="1200" b="1" i="0" kern="1200" dirty="0">
                <a:solidFill>
                  <a:schemeClr val="tx1"/>
                </a:solidFill>
                <a:effectLst/>
                <a:latin typeface="+mn-lt"/>
                <a:ea typeface="+mn-ea"/>
                <a:cs typeface="+mn-cs"/>
              </a:rPr>
              <a:t>only by God’s grace that you have been saved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a:t>
            </a:r>
            <a:r>
              <a:rPr lang="en-GB" sz="1200" b="1" i="0" kern="1200" dirty="0">
                <a:solidFill>
                  <a:schemeClr val="tx1"/>
                </a:solidFill>
                <a:effectLst/>
                <a:latin typeface="+mn-lt"/>
                <a:ea typeface="+mn-ea"/>
                <a:cs typeface="+mn-cs"/>
              </a:rPr>
              <a:t>raised us from the dead </a:t>
            </a:r>
            <a:r>
              <a:rPr lang="en-GB" sz="1200" b="0" i="0" kern="1200" dirty="0">
                <a:solidFill>
                  <a:schemeClr val="tx1"/>
                </a:solidFill>
                <a:effectLst/>
                <a:latin typeface="+mn-lt"/>
                <a:ea typeface="+mn-ea"/>
                <a:cs typeface="+mn-cs"/>
              </a:rPr>
              <a:t>along with Christ and </a:t>
            </a:r>
            <a:r>
              <a:rPr lang="en-GB" sz="1200" b="1" i="0" kern="1200" dirty="0">
                <a:solidFill>
                  <a:schemeClr val="tx1"/>
                </a:solidFill>
                <a:effectLst/>
                <a:latin typeface="+mn-lt"/>
                <a:ea typeface="+mn-ea"/>
                <a:cs typeface="+mn-cs"/>
              </a:rPr>
              <a:t>seated us with him in the heavenly realms </a:t>
            </a:r>
            <a:r>
              <a:rPr lang="en-GB" sz="1200" b="0" i="0" kern="1200" dirty="0">
                <a:solidFill>
                  <a:schemeClr val="tx1"/>
                </a:solidFill>
                <a:effectLst/>
                <a:latin typeface="+mn-lt"/>
                <a:ea typeface="+mn-ea"/>
                <a:cs typeface="+mn-cs"/>
              </a:rPr>
              <a:t>because we are </a:t>
            </a:r>
            <a:r>
              <a:rPr lang="en-GB" sz="1200" b="1" i="0" kern="1200" dirty="0">
                <a:solidFill>
                  <a:schemeClr val="tx1"/>
                </a:solidFill>
                <a:effectLst/>
                <a:latin typeface="+mn-lt"/>
                <a:ea typeface="+mn-ea"/>
                <a:cs typeface="+mn-cs"/>
              </a:rPr>
              <a:t>united with Christ Jesus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a:t>
            </a:r>
            <a:r>
              <a:rPr lang="en-GB" sz="1200" b="1" i="0" kern="1200" dirty="0">
                <a:solidFill>
                  <a:schemeClr val="tx1"/>
                </a:solidFill>
                <a:effectLst/>
                <a:latin typeface="+mn-lt"/>
                <a:ea typeface="+mn-ea"/>
                <a:cs typeface="+mn-cs"/>
              </a:rPr>
              <a:t>examples of the incredible wealth of his grace and kindness </a:t>
            </a:r>
            <a:r>
              <a:rPr lang="en-GB" sz="1200" b="0" i="0" kern="1200" dirty="0">
                <a:solidFill>
                  <a:schemeClr val="tx1"/>
                </a:solidFill>
                <a:effectLst/>
                <a:latin typeface="+mn-lt"/>
                <a:ea typeface="+mn-ea"/>
                <a:cs typeface="+mn-cs"/>
              </a:rPr>
              <a:t>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841C85F8-1CC9-3F33-9E3C-6AE38B46E390}"/>
              </a:ext>
            </a:extLst>
          </p:cNvPr>
          <p:cNvSpPr>
            <a:spLocks noGrp="1"/>
          </p:cNvSpPr>
          <p:nvPr>
            <p:ph type="sldNum" sz="quarter" idx="5"/>
          </p:nvPr>
        </p:nvSpPr>
        <p:spPr/>
        <p:txBody>
          <a:bodyPr/>
          <a:lstStyle/>
          <a:p>
            <a:fld id="{FB627741-0B52-4363-8491-DF49266BC822}" type="slidenum">
              <a:rPr lang="en-GB" smtClean="0"/>
              <a:t>21</a:t>
            </a:fld>
            <a:endParaRPr lang="en-GB"/>
          </a:p>
        </p:txBody>
      </p:sp>
    </p:spTree>
    <p:extLst>
      <p:ext uri="{BB962C8B-B14F-4D97-AF65-F5344CB8AC3E}">
        <p14:creationId xmlns:p14="http://schemas.microsoft.com/office/powerpoint/2010/main" val="4063607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B3B9-81A1-9018-4C8B-D0F1085E7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F2784-1746-CA2E-DF40-7A4B938A4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D64F5-AEAA-3CD8-1E2E-30FC8246820D}"/>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37CCA77E-96D6-431D-BA2E-4D4D5D18FB25}"/>
              </a:ext>
            </a:extLst>
          </p:cNvPr>
          <p:cNvSpPr>
            <a:spLocks noGrp="1"/>
          </p:cNvSpPr>
          <p:nvPr>
            <p:ph type="sldNum" sz="quarter" idx="5"/>
          </p:nvPr>
        </p:nvSpPr>
        <p:spPr/>
        <p:txBody>
          <a:bodyPr/>
          <a:lstStyle/>
          <a:p>
            <a:fld id="{FB627741-0B52-4363-8491-DF49266BC822}" type="slidenum">
              <a:rPr lang="en-GB" smtClean="0"/>
              <a:t>22</a:t>
            </a:fld>
            <a:endParaRPr lang="en-GB"/>
          </a:p>
        </p:txBody>
      </p:sp>
    </p:spTree>
    <p:extLst>
      <p:ext uri="{BB962C8B-B14F-4D97-AF65-F5344CB8AC3E}">
        <p14:creationId xmlns:p14="http://schemas.microsoft.com/office/powerpoint/2010/main" val="2355188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08CA-3BD0-0250-5D8B-CC6C0B066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8F230-955F-46DF-AF1C-839C9FEED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C31B2-3F86-FC24-EF9C-D5A516B09AEC}"/>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3C8D2484-3DCD-8EEF-75CA-19E837E91D45}"/>
              </a:ext>
            </a:extLst>
          </p:cNvPr>
          <p:cNvSpPr>
            <a:spLocks noGrp="1"/>
          </p:cNvSpPr>
          <p:nvPr>
            <p:ph type="sldNum" sz="quarter" idx="5"/>
          </p:nvPr>
        </p:nvSpPr>
        <p:spPr/>
        <p:txBody>
          <a:bodyPr/>
          <a:lstStyle/>
          <a:p>
            <a:fld id="{FB627741-0B52-4363-8491-DF49266BC822}" type="slidenum">
              <a:rPr lang="en-GB" smtClean="0"/>
              <a:t>23</a:t>
            </a:fld>
            <a:endParaRPr lang="en-GB"/>
          </a:p>
        </p:txBody>
      </p:sp>
    </p:spTree>
    <p:extLst>
      <p:ext uri="{BB962C8B-B14F-4D97-AF65-F5344CB8AC3E}">
        <p14:creationId xmlns:p14="http://schemas.microsoft.com/office/powerpoint/2010/main" val="1698261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A89A-9F02-5F18-AE96-707DDE4E9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AEA96-1321-551A-871F-8D005C22D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43F5B-D07C-E737-E786-8C44EEEFDF2C}"/>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84439665-6294-94DA-166E-7939C1401AEC}"/>
              </a:ext>
            </a:extLst>
          </p:cNvPr>
          <p:cNvSpPr>
            <a:spLocks noGrp="1"/>
          </p:cNvSpPr>
          <p:nvPr>
            <p:ph type="sldNum" sz="quarter" idx="5"/>
          </p:nvPr>
        </p:nvSpPr>
        <p:spPr/>
        <p:txBody>
          <a:bodyPr/>
          <a:lstStyle/>
          <a:p>
            <a:fld id="{FB627741-0B52-4363-8491-DF49266BC822}" type="slidenum">
              <a:rPr lang="en-GB" smtClean="0"/>
              <a:t>24</a:t>
            </a:fld>
            <a:endParaRPr lang="en-GB"/>
          </a:p>
        </p:txBody>
      </p:sp>
    </p:spTree>
    <p:extLst>
      <p:ext uri="{BB962C8B-B14F-4D97-AF65-F5344CB8AC3E}">
        <p14:creationId xmlns:p14="http://schemas.microsoft.com/office/powerpoint/2010/main" val="1520388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635CF-6D9C-F61D-E74D-41678D553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3B51B-DE9E-10D8-A8B4-E4BCB6F845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68766-EAA7-F51F-F4E3-2EEBB6B36834}"/>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D0872B7A-F614-6929-984F-35887671CC93}"/>
              </a:ext>
            </a:extLst>
          </p:cNvPr>
          <p:cNvSpPr>
            <a:spLocks noGrp="1"/>
          </p:cNvSpPr>
          <p:nvPr>
            <p:ph type="sldNum" sz="quarter" idx="5"/>
          </p:nvPr>
        </p:nvSpPr>
        <p:spPr/>
        <p:txBody>
          <a:bodyPr/>
          <a:lstStyle/>
          <a:p>
            <a:fld id="{FB627741-0B52-4363-8491-DF49266BC822}" type="slidenum">
              <a:rPr lang="en-GB" smtClean="0"/>
              <a:t>25</a:t>
            </a:fld>
            <a:endParaRPr lang="en-GB"/>
          </a:p>
        </p:txBody>
      </p:sp>
    </p:spTree>
    <p:extLst>
      <p:ext uri="{BB962C8B-B14F-4D97-AF65-F5344CB8AC3E}">
        <p14:creationId xmlns:p14="http://schemas.microsoft.com/office/powerpoint/2010/main" val="846264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49E43-4783-9A84-0FA2-2C84F2BEA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87D95-C9FA-DBCC-A36A-0ADE4AE3A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E3A3F-2925-807C-6A68-1004A116A1BE}"/>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5B105A34-AAAE-C927-517F-3CED2BFF33D6}"/>
              </a:ext>
            </a:extLst>
          </p:cNvPr>
          <p:cNvSpPr>
            <a:spLocks noGrp="1"/>
          </p:cNvSpPr>
          <p:nvPr>
            <p:ph type="sldNum" sz="quarter" idx="5"/>
          </p:nvPr>
        </p:nvSpPr>
        <p:spPr/>
        <p:txBody>
          <a:bodyPr/>
          <a:lstStyle/>
          <a:p>
            <a:fld id="{FB627741-0B52-4363-8491-DF49266BC822}" type="slidenum">
              <a:rPr lang="en-GB" smtClean="0"/>
              <a:t>26</a:t>
            </a:fld>
            <a:endParaRPr lang="en-GB"/>
          </a:p>
        </p:txBody>
      </p:sp>
    </p:spTree>
    <p:extLst>
      <p:ext uri="{BB962C8B-B14F-4D97-AF65-F5344CB8AC3E}">
        <p14:creationId xmlns:p14="http://schemas.microsoft.com/office/powerpoint/2010/main" val="2513577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19765-39BE-1891-63F9-49BC520E8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9129C-42F5-3BE7-FA40-96A0C3E3E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F8A120-5CCB-8526-1183-6EF4C757EE95}"/>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But God is so rich in mercy, and he loved us so much,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 he gave us life when he raised Christ from the dead. (It is only by God’s grace that you have been saved!)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raised us from the dead along with Christ and seated us with him in the heavenly realms because we are united with Christ Jesus.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examples of the incredible wealth of his grace and kindness 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0DDC6544-9DA9-BE46-C284-7874459B3598}"/>
              </a:ext>
            </a:extLst>
          </p:cNvPr>
          <p:cNvSpPr>
            <a:spLocks noGrp="1"/>
          </p:cNvSpPr>
          <p:nvPr>
            <p:ph type="sldNum" sz="quarter" idx="5"/>
          </p:nvPr>
        </p:nvSpPr>
        <p:spPr/>
        <p:txBody>
          <a:bodyPr/>
          <a:lstStyle/>
          <a:p>
            <a:fld id="{FB627741-0B52-4363-8491-DF49266BC822}" type="slidenum">
              <a:rPr lang="en-GB" smtClean="0"/>
              <a:t>27</a:t>
            </a:fld>
            <a:endParaRPr lang="en-GB"/>
          </a:p>
        </p:txBody>
      </p:sp>
    </p:spTree>
    <p:extLst>
      <p:ext uri="{BB962C8B-B14F-4D97-AF65-F5344CB8AC3E}">
        <p14:creationId xmlns:p14="http://schemas.microsoft.com/office/powerpoint/2010/main" val="3212552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D302-93C6-9353-3C3E-2023CA2D5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13996-7B9D-1791-C360-4A728EFC4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DF06DA-C588-3770-3EB8-6527227B329D}"/>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But God is so rich in mercy</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he loved us so much</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3"/>
              </a:rPr>
              <a:t>5</a:t>
            </a:r>
            <a:r>
              <a:rPr lang="en-GB" sz="1200" b="0" i="0" kern="1200" dirty="0">
                <a:solidFill>
                  <a:schemeClr val="tx1"/>
                </a:solidFill>
                <a:effectLst/>
                <a:latin typeface="+mn-lt"/>
                <a:ea typeface="+mn-ea"/>
                <a:cs typeface="+mn-cs"/>
              </a:rPr>
              <a:t>that even though we were dead because of our sins</a:t>
            </a:r>
            <a:r>
              <a:rPr lang="en-GB" sz="1200" b="1" i="0" kern="1200" dirty="0">
                <a:solidFill>
                  <a:schemeClr val="tx1"/>
                </a:solidFill>
                <a:effectLst/>
                <a:latin typeface="+mn-lt"/>
                <a:ea typeface="+mn-ea"/>
                <a:cs typeface="+mn-cs"/>
              </a:rPr>
              <a:t>, he gave us life </a:t>
            </a:r>
            <a:r>
              <a:rPr lang="en-GB" sz="1200" b="0" i="0" kern="1200" dirty="0">
                <a:solidFill>
                  <a:schemeClr val="tx1"/>
                </a:solidFill>
                <a:effectLst/>
                <a:latin typeface="+mn-lt"/>
                <a:ea typeface="+mn-ea"/>
                <a:cs typeface="+mn-cs"/>
              </a:rPr>
              <a:t>when he raised Christ from the dead. (It is </a:t>
            </a:r>
            <a:r>
              <a:rPr lang="en-GB" sz="1200" b="1" i="0" kern="1200" dirty="0">
                <a:solidFill>
                  <a:schemeClr val="tx1"/>
                </a:solidFill>
                <a:effectLst/>
                <a:latin typeface="+mn-lt"/>
                <a:ea typeface="+mn-ea"/>
                <a:cs typeface="+mn-cs"/>
              </a:rPr>
              <a:t>only by God’s grace that you have been saved</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a:rPr>
              <a:t>6</a:t>
            </a:r>
            <a:r>
              <a:rPr lang="en-GB" sz="1200" b="0" i="0" kern="1200" dirty="0">
                <a:solidFill>
                  <a:schemeClr val="tx1"/>
                </a:solidFill>
                <a:effectLst/>
                <a:latin typeface="+mn-lt"/>
                <a:ea typeface="+mn-ea"/>
                <a:cs typeface="+mn-cs"/>
              </a:rPr>
              <a:t>For he </a:t>
            </a:r>
            <a:r>
              <a:rPr lang="en-GB" sz="1200" b="1" i="0" kern="1200" dirty="0">
                <a:solidFill>
                  <a:schemeClr val="tx1"/>
                </a:solidFill>
                <a:effectLst/>
                <a:latin typeface="+mn-lt"/>
                <a:ea typeface="+mn-ea"/>
                <a:cs typeface="+mn-cs"/>
              </a:rPr>
              <a:t>raised us from the dead </a:t>
            </a:r>
            <a:r>
              <a:rPr lang="en-GB" sz="1200" b="0" i="0" kern="1200" dirty="0">
                <a:solidFill>
                  <a:schemeClr val="tx1"/>
                </a:solidFill>
                <a:effectLst/>
                <a:latin typeface="+mn-lt"/>
                <a:ea typeface="+mn-ea"/>
                <a:cs typeface="+mn-cs"/>
              </a:rPr>
              <a:t>along with Christ and </a:t>
            </a:r>
            <a:r>
              <a:rPr lang="en-GB" sz="1200" b="1" i="0" kern="1200" dirty="0">
                <a:solidFill>
                  <a:schemeClr val="tx1"/>
                </a:solidFill>
                <a:effectLst/>
                <a:latin typeface="+mn-lt"/>
                <a:ea typeface="+mn-ea"/>
                <a:cs typeface="+mn-cs"/>
              </a:rPr>
              <a:t>seated us with him in the heavenly realms </a:t>
            </a:r>
            <a:r>
              <a:rPr lang="en-GB" sz="1200" b="0" i="0" kern="1200" dirty="0">
                <a:solidFill>
                  <a:schemeClr val="tx1"/>
                </a:solidFill>
                <a:effectLst/>
                <a:latin typeface="+mn-lt"/>
                <a:ea typeface="+mn-ea"/>
                <a:cs typeface="+mn-cs"/>
              </a:rPr>
              <a:t>because we are </a:t>
            </a:r>
            <a:r>
              <a:rPr lang="en-GB" sz="1200" b="1" i="0" kern="1200" dirty="0">
                <a:solidFill>
                  <a:schemeClr val="tx1"/>
                </a:solidFill>
                <a:effectLst/>
                <a:latin typeface="+mn-lt"/>
                <a:ea typeface="+mn-ea"/>
                <a:cs typeface="+mn-cs"/>
              </a:rPr>
              <a:t>united with Christ Jesus</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5"/>
              </a:rPr>
              <a:t>7</a:t>
            </a:r>
            <a:r>
              <a:rPr lang="en-GB" sz="1200" b="0" i="0" kern="1200" dirty="0">
                <a:solidFill>
                  <a:schemeClr val="tx1"/>
                </a:solidFill>
                <a:effectLst/>
                <a:latin typeface="+mn-lt"/>
                <a:ea typeface="+mn-ea"/>
                <a:cs typeface="+mn-cs"/>
              </a:rPr>
              <a:t>So God can point to us in all future ages as </a:t>
            </a:r>
            <a:r>
              <a:rPr lang="en-GB" sz="1200" b="1" i="0" kern="1200" dirty="0">
                <a:solidFill>
                  <a:schemeClr val="tx1"/>
                </a:solidFill>
                <a:effectLst/>
                <a:latin typeface="+mn-lt"/>
                <a:ea typeface="+mn-ea"/>
                <a:cs typeface="+mn-cs"/>
              </a:rPr>
              <a:t>examples of the incredible wealth of his grace and kindness </a:t>
            </a:r>
            <a:r>
              <a:rPr lang="en-GB" sz="1200" b="0" i="0" kern="1200" dirty="0">
                <a:solidFill>
                  <a:schemeClr val="tx1"/>
                </a:solidFill>
                <a:effectLst/>
                <a:latin typeface="+mn-lt"/>
                <a:ea typeface="+mn-ea"/>
                <a:cs typeface="+mn-cs"/>
              </a:rPr>
              <a:t>toward us, as shown in all he has done for us who are united with Christ Jesus.</a:t>
            </a:r>
          </a:p>
          <a:p>
            <a:r>
              <a:rPr lang="en-GB" sz="1200" b="0" i="0" kern="1200" dirty="0">
                <a:solidFill>
                  <a:schemeClr val="tx1"/>
                </a:solidFill>
                <a:effectLst/>
                <a:latin typeface="+mn-lt"/>
                <a:ea typeface="+mn-ea"/>
                <a:cs typeface="+mn-cs"/>
              </a:rPr>
              <a:t>Eph 2 (NLT) </a:t>
            </a:r>
          </a:p>
          <a:p>
            <a:endParaRPr lang="en-GB" dirty="0"/>
          </a:p>
        </p:txBody>
      </p:sp>
      <p:sp>
        <p:nvSpPr>
          <p:cNvPr id="4" name="Slide Number Placeholder 3">
            <a:extLst>
              <a:ext uri="{FF2B5EF4-FFF2-40B4-BE49-F238E27FC236}">
                <a16:creationId xmlns:a16="http://schemas.microsoft.com/office/drawing/2014/main" id="{A31091F9-66C4-6BF5-DE0B-E94FDC80FE18}"/>
              </a:ext>
            </a:extLst>
          </p:cNvPr>
          <p:cNvSpPr>
            <a:spLocks noGrp="1"/>
          </p:cNvSpPr>
          <p:nvPr>
            <p:ph type="sldNum" sz="quarter" idx="5"/>
          </p:nvPr>
        </p:nvSpPr>
        <p:spPr/>
        <p:txBody>
          <a:bodyPr/>
          <a:lstStyle/>
          <a:p>
            <a:fld id="{FB627741-0B52-4363-8491-DF49266BC822}" type="slidenum">
              <a:rPr lang="en-GB" smtClean="0"/>
              <a:t>28</a:t>
            </a:fld>
            <a:endParaRPr lang="en-GB"/>
          </a:p>
        </p:txBody>
      </p:sp>
    </p:spTree>
    <p:extLst>
      <p:ext uri="{BB962C8B-B14F-4D97-AF65-F5344CB8AC3E}">
        <p14:creationId xmlns:p14="http://schemas.microsoft.com/office/powerpoint/2010/main" val="2307558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system-ui"/>
              </a:rPr>
              <a:t>Now some teachers of the law were sitting there, thinking to themselves,  “Why does this fellow talk like that? He’s blaspheming! Who can forgive sins but God alone?”</a:t>
            </a:r>
          </a:p>
          <a:p>
            <a:r>
              <a:rPr lang="en-GB" sz="1200" kern="1200" dirty="0">
                <a:solidFill>
                  <a:schemeClr val="tx1"/>
                </a:solidFill>
                <a:effectLst/>
                <a:latin typeface="+mn-lt"/>
                <a:ea typeface="+mn-ea"/>
                <a:cs typeface="+mn-cs"/>
              </a:rPr>
              <a:t>Thinking to themselves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Not speaking out loud</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Trying to figure it out themselves whilst the teacher/author is in the room – why not ask Him?</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Heart not eager to discover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Blasphemy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First time getting angry reaction to Jesus – one step closer to the edge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Who can forgive sins but God alone?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Bingo – Messiah + Son of God right in front of you, allow your logic train to reach your last stop.</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Sin is against God/Jesus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Knew in his spirit…what they were thinking in their hearts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Discernment – same way He saw their faith? </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29</a:t>
            </a:fld>
            <a:endParaRPr lang="en-GB"/>
          </a:p>
        </p:txBody>
      </p:sp>
    </p:spTree>
    <p:extLst>
      <p:ext uri="{BB962C8B-B14F-4D97-AF65-F5344CB8AC3E}">
        <p14:creationId xmlns:p14="http://schemas.microsoft.com/office/powerpoint/2010/main" val="3429000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0ED3-BE47-CFB8-F230-8EB9F88F0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01D3F-EDC2-3BB9-4B8A-9C1D3CEB3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93C61-17D5-7E35-52B8-C5EF1CF3E6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system-ui"/>
              </a:rPr>
              <a:t>Which is easier: to say to this paralyzed man, ‘Your sins are forgiven,’ or to say, ‘Get up, take your mat and walk’?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system-ui"/>
              </a:rPr>
              <a:t>Think of the work Jesus would have to do in the background for Jesus to forgive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bg1"/>
              </a:solidFill>
              <a:latin typeface="system-ui"/>
            </a:endParaRPr>
          </a:p>
        </p:txBody>
      </p:sp>
      <p:sp>
        <p:nvSpPr>
          <p:cNvPr id="4" name="Slide Number Placeholder 3">
            <a:extLst>
              <a:ext uri="{FF2B5EF4-FFF2-40B4-BE49-F238E27FC236}">
                <a16:creationId xmlns:a16="http://schemas.microsoft.com/office/drawing/2014/main" id="{330390F3-D110-1602-129C-0B9F42369869}"/>
              </a:ext>
            </a:extLst>
          </p:cNvPr>
          <p:cNvSpPr>
            <a:spLocks noGrp="1"/>
          </p:cNvSpPr>
          <p:nvPr>
            <p:ph type="sldNum" sz="quarter" idx="5"/>
          </p:nvPr>
        </p:nvSpPr>
        <p:spPr/>
        <p:txBody>
          <a:bodyPr/>
          <a:lstStyle/>
          <a:p>
            <a:fld id="{FB627741-0B52-4363-8491-DF49266BC822}" type="slidenum">
              <a:rPr lang="en-GB" smtClean="0"/>
              <a:t>30</a:t>
            </a:fld>
            <a:endParaRPr lang="en-GB"/>
          </a:p>
        </p:txBody>
      </p:sp>
    </p:spTree>
    <p:extLst>
      <p:ext uri="{BB962C8B-B14F-4D97-AF65-F5344CB8AC3E}">
        <p14:creationId xmlns:p14="http://schemas.microsoft.com/office/powerpoint/2010/main" val="3813539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Healing proves authority to forgive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Way to know for sure I have permission to go into airport VIP lounge is to enter and see if they admit 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Got up, took mat and walked out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would they say when he WALKED home?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Amazed</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This is our Jesus. Can you see Him yet? </a:t>
            </a:r>
          </a:p>
          <a:p>
            <a:endParaRPr lang="en-GB" dirty="0"/>
          </a:p>
        </p:txBody>
      </p:sp>
      <p:sp>
        <p:nvSpPr>
          <p:cNvPr id="4" name="Slide Number Placeholder 3"/>
          <p:cNvSpPr>
            <a:spLocks noGrp="1"/>
          </p:cNvSpPr>
          <p:nvPr>
            <p:ph type="sldNum" sz="quarter" idx="5"/>
          </p:nvPr>
        </p:nvSpPr>
        <p:spPr/>
        <p:txBody>
          <a:bodyPr/>
          <a:lstStyle/>
          <a:p>
            <a:fld id="{FB627741-0B52-4363-8491-DF49266BC822}" type="slidenum">
              <a:rPr lang="en-GB" smtClean="0"/>
              <a:t>31</a:t>
            </a:fld>
            <a:endParaRPr lang="en-GB"/>
          </a:p>
        </p:txBody>
      </p:sp>
    </p:spTree>
    <p:extLst>
      <p:ext uri="{BB962C8B-B14F-4D97-AF65-F5344CB8AC3E}">
        <p14:creationId xmlns:p14="http://schemas.microsoft.com/office/powerpoint/2010/main" val="787028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B627741-0B52-4363-8491-DF49266BC822}" type="slidenum">
              <a:rPr lang="en-GB" smtClean="0"/>
              <a:t>32</a:t>
            </a:fld>
            <a:endParaRPr lang="en-GB"/>
          </a:p>
        </p:txBody>
      </p:sp>
    </p:spTree>
    <p:extLst>
      <p:ext uri="{BB962C8B-B14F-4D97-AF65-F5344CB8AC3E}">
        <p14:creationId xmlns:p14="http://schemas.microsoft.com/office/powerpoint/2010/main" val="78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532BD-620D-2D67-95E6-2090324BEF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755C3A-E8FE-B5CB-7B38-4DDFDC89BA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8750A4C-756E-E7BB-FD7A-08677D9056DD}"/>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3F3A8DCA-DB6B-39B7-E092-580FE3A5FA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8A4F73-9E5D-F7AF-0B44-2178D1D442E7}"/>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1709352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563C-A1E5-DE33-030E-B833D8C9E6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EAAF4A-A055-D276-BA0C-3C3A54A2E7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E22419-60DC-3770-FA02-8A0EB7CD6480}"/>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35FFD34A-AFED-12A1-443D-CCB99B1657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EC900C-DA77-CDE9-C46C-894231387389}"/>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272453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01B5C-CF3C-F492-1A07-1A99F63C26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941548-0301-19A7-6D20-4CDC60FBA8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BB250-4795-D5EB-3004-868912337035}"/>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1490804A-E552-BC33-41D8-013DD4A54C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3042D4-DCCA-16FC-A676-A5B4B85B7916}"/>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1606516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FD8A4-BE3C-FC72-AEF2-208EC73B3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CA7E5B-2D27-D483-0070-73DEAB2072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CBD48C-085D-5274-C18D-72A0C64AA3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C6FA31-8551-703B-11BE-F2CC4D477D19}"/>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6" name="Footer Placeholder 5">
            <a:extLst>
              <a:ext uri="{FF2B5EF4-FFF2-40B4-BE49-F238E27FC236}">
                <a16:creationId xmlns:a16="http://schemas.microsoft.com/office/drawing/2014/main" id="{BEA95AD2-C687-8881-DEAA-641C63EAC0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B7470C-046F-371C-93F7-1448FA575AA5}"/>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2331123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DE43-CAF9-BD26-697E-606498CEB2E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7400A3-6AF8-BA85-60D7-92D0FDC3C7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5664AD-6A6F-D1AA-AF75-6475C60521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C221A0-3D7E-9D2E-8A6A-35B622B297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C07719-149E-8DC6-2725-B71CD03108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3106E6-1A05-759E-25AF-0DE783AC5033}"/>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8" name="Footer Placeholder 7">
            <a:extLst>
              <a:ext uri="{FF2B5EF4-FFF2-40B4-BE49-F238E27FC236}">
                <a16:creationId xmlns:a16="http://schemas.microsoft.com/office/drawing/2014/main" id="{580B86CF-E993-35C4-6747-E85BB5276C7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1CB4A54-1C9A-306A-21A6-3878C8D1D7FA}"/>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3442568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47B6-6A75-4323-D0C5-616AB5B185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EE99F68-2214-BB2F-5CED-52C5219F9E7F}"/>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4" name="Footer Placeholder 3">
            <a:extLst>
              <a:ext uri="{FF2B5EF4-FFF2-40B4-BE49-F238E27FC236}">
                <a16:creationId xmlns:a16="http://schemas.microsoft.com/office/drawing/2014/main" id="{AB18355E-93A3-11E4-7DCA-8FD0DA2D3C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82E4670-AAC3-D39E-6651-1ECCCAD2D938}"/>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177440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13CD24-0076-0EA7-E3B4-FB005D8DEE85}"/>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3" name="Footer Placeholder 2">
            <a:extLst>
              <a:ext uri="{FF2B5EF4-FFF2-40B4-BE49-F238E27FC236}">
                <a16:creationId xmlns:a16="http://schemas.microsoft.com/office/drawing/2014/main" id="{7225D402-7E06-1783-AF0C-170AC59ABB6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C493E9-7971-56BE-93B4-B973E406168E}"/>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316270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0A25-EC62-DB5F-7203-1BE070407A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DBDCE03-6976-4252-DD83-0D7DCEF240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26EA74-59E3-F23C-FE7D-A7253D683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8DCFAB-0FC7-E109-938B-CE24FDDDB424}"/>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6" name="Footer Placeholder 5">
            <a:extLst>
              <a:ext uri="{FF2B5EF4-FFF2-40B4-BE49-F238E27FC236}">
                <a16:creationId xmlns:a16="http://schemas.microsoft.com/office/drawing/2014/main" id="{75F77309-8782-47FB-96B6-0540F1EE7C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AE90DF-33C2-6BBD-B9D0-0ABFA82D1AC5}"/>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4031898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36D34-2682-1E68-B5F0-33BB09F6D2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387BC9-705B-9AEE-3898-78DBEF9858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32AA22A-839F-C26A-5CE6-0318E27690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992336-A4FE-33EF-2766-48644F0CDDE0}"/>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6" name="Footer Placeholder 5">
            <a:extLst>
              <a:ext uri="{FF2B5EF4-FFF2-40B4-BE49-F238E27FC236}">
                <a16:creationId xmlns:a16="http://schemas.microsoft.com/office/drawing/2014/main" id="{06542C7F-B99A-1526-3267-1AE7CADC54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19ECD9-DDF0-2750-530E-87B2FBADE9D6}"/>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1525026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9DFD-E675-03FD-C5A1-0AE8ED3BF4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592A74-84AB-C3E2-A8E3-4CFAD12FA7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7A2613-1B70-DB17-F2A3-91E5D5F034BC}"/>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26143667-9CA0-388D-C583-94D110B71A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F14478-AE0B-2B0B-3A79-EAE8BFB1C69F}"/>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53237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7D658E-FD15-8406-2985-7E0DE2BD5F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21CAA1-BFC8-EF6A-CFB3-A8D74A38C5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950384-D2AB-F522-754C-1A3039C5BE22}"/>
              </a:ext>
            </a:extLst>
          </p:cNvPr>
          <p:cNvSpPr>
            <a:spLocks noGrp="1"/>
          </p:cNvSpPr>
          <p:nvPr>
            <p:ph type="dt" sz="half" idx="10"/>
          </p:nvPr>
        </p:nvSpPr>
        <p:spPr/>
        <p:txBody>
          <a:body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93F7C386-EB01-762B-41F6-C3460AFF47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135DD-561C-6425-6AD3-298C26DE3D7A}"/>
              </a:ext>
            </a:extLst>
          </p:cNvPr>
          <p:cNvSpPr>
            <a:spLocks noGrp="1"/>
          </p:cNvSpPr>
          <p:nvPr>
            <p:ph type="sldNum" sz="quarter" idx="12"/>
          </p:nvPr>
        </p:nvSpPr>
        <p:spPr/>
        <p:txBody>
          <a:bodyPr/>
          <a:lstStyle/>
          <a:p>
            <a:fld id="{1679B1ED-1229-46DD-BAE5-EEF1C90A90D2}" type="slidenum">
              <a:rPr lang="en-GB" smtClean="0"/>
              <a:t>‹#›</a:t>
            </a:fld>
            <a:endParaRPr lang="en-GB"/>
          </a:p>
        </p:txBody>
      </p:sp>
    </p:spTree>
    <p:extLst>
      <p:ext uri="{BB962C8B-B14F-4D97-AF65-F5344CB8AC3E}">
        <p14:creationId xmlns:p14="http://schemas.microsoft.com/office/powerpoint/2010/main" val="125757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81494-BE02-DE2F-B557-D5E775D156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686AC5-9918-4629-05C5-D60C6E8F0B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2F700A-9374-A34E-07A2-80768371B8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ACB3C-4DB4-40DB-AB76-D6F93309BAB5}" type="datetimeFigureOut">
              <a:rPr lang="en-GB" smtClean="0"/>
              <a:t>10/07/2026</a:t>
            </a:fld>
            <a:endParaRPr lang="en-GB"/>
          </a:p>
        </p:txBody>
      </p:sp>
      <p:sp>
        <p:nvSpPr>
          <p:cNvPr id="5" name="Footer Placeholder 4">
            <a:extLst>
              <a:ext uri="{FF2B5EF4-FFF2-40B4-BE49-F238E27FC236}">
                <a16:creationId xmlns:a16="http://schemas.microsoft.com/office/drawing/2014/main" id="{E5C8259B-486B-BE71-9973-413A397C2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2459D08-FEFE-B8D5-4F4F-47EFC89B11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79B1ED-1229-46DD-BAE5-EEF1C90A90D2}" type="slidenum">
              <a:rPr lang="en-GB" smtClean="0"/>
              <a:t>‹#›</a:t>
            </a:fld>
            <a:endParaRPr lang="en-GB"/>
          </a:p>
        </p:txBody>
      </p:sp>
    </p:spTree>
    <p:extLst>
      <p:ext uri="{BB962C8B-B14F-4D97-AF65-F5344CB8AC3E}">
        <p14:creationId xmlns:p14="http://schemas.microsoft.com/office/powerpoint/2010/main" val="613230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e.kahoot.it/share/marks-gospel-origins-audience-and-christology/9e973584-40fc-4fd2-bd6f-33ace0613e1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 is Kahoot! and How Does it Work for Teachers? Tips &amp; Tricks | Tech &amp;  Learning">
            <a:hlinkClick r:id="rId3"/>
            <a:extLst>
              <a:ext uri="{FF2B5EF4-FFF2-40B4-BE49-F238E27FC236}">
                <a16:creationId xmlns:a16="http://schemas.microsoft.com/office/drawing/2014/main" id="{AF553C68-A772-3A2A-B924-08952DB16C39}"/>
              </a:ext>
            </a:extLst>
          </p:cNvPr>
          <p:cNvPicPr>
            <a:picLocks noChangeAspect="1"/>
          </p:cNvPicPr>
          <p:nvPr/>
        </p:nvPicPr>
        <p:blipFill>
          <a:blip r:embed="rId4"/>
          <a:stretch>
            <a:fillRect/>
          </a:stretch>
        </p:blipFill>
        <p:spPr>
          <a:xfrm>
            <a:off x="1" y="-71336"/>
            <a:ext cx="12191998" cy="6929336"/>
          </a:xfrm>
          <a:prstGeom prst="rect">
            <a:avLst/>
          </a:prstGeom>
        </p:spPr>
      </p:pic>
    </p:spTree>
    <p:extLst>
      <p:ext uri="{BB962C8B-B14F-4D97-AF65-F5344CB8AC3E}">
        <p14:creationId xmlns:p14="http://schemas.microsoft.com/office/powerpoint/2010/main" val="3031170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51D386-A70D-7C1D-1CA1-8A2D698E4C2C}"/>
              </a:ext>
            </a:extLst>
          </p:cNvPr>
          <p:cNvSpPr>
            <a:spLocks noGrp="1"/>
          </p:cNvSpPr>
          <p:nvPr>
            <p:ph type="ctrTitle"/>
          </p:nvPr>
        </p:nvSpPr>
        <p:spPr>
          <a:xfrm>
            <a:off x="5297762" y="640080"/>
            <a:ext cx="6251110" cy="3566160"/>
          </a:xfrm>
        </p:spPr>
        <p:txBody>
          <a:bodyPr anchor="b">
            <a:normAutofit/>
          </a:bodyPr>
          <a:lstStyle/>
          <a:p>
            <a:pPr algn="l"/>
            <a:r>
              <a:rPr lang="en-GB" sz="5400"/>
              <a:t>Gospel of Mark</a:t>
            </a:r>
          </a:p>
        </p:txBody>
      </p:sp>
      <p:sp>
        <p:nvSpPr>
          <p:cNvPr id="3" name="Subtitle 2">
            <a:extLst>
              <a:ext uri="{FF2B5EF4-FFF2-40B4-BE49-F238E27FC236}">
                <a16:creationId xmlns:a16="http://schemas.microsoft.com/office/drawing/2014/main" id="{FDB481E7-3955-21DE-B9A2-772BF8BD8E90}"/>
              </a:ext>
            </a:extLst>
          </p:cNvPr>
          <p:cNvSpPr>
            <a:spLocks noGrp="1"/>
          </p:cNvSpPr>
          <p:nvPr>
            <p:ph type="subTitle" idx="1"/>
          </p:nvPr>
        </p:nvSpPr>
        <p:spPr>
          <a:xfrm>
            <a:off x="5297760" y="4636008"/>
            <a:ext cx="6251111" cy="1572768"/>
          </a:xfrm>
        </p:spPr>
        <p:txBody>
          <a:bodyPr>
            <a:normAutofit/>
          </a:bodyPr>
          <a:lstStyle/>
          <a:p>
            <a:pPr algn="l"/>
            <a:r>
              <a:rPr lang="en-GB" dirty="0"/>
              <a:t>Episode 3</a:t>
            </a:r>
            <a:endParaRPr lang="en-GB"/>
          </a:p>
          <a:p>
            <a:pPr algn="l"/>
            <a:endParaRPr lang="en-GB"/>
          </a:p>
          <a:p>
            <a:pPr algn="l"/>
            <a:r>
              <a:rPr lang="en-GB" dirty="0"/>
              <a:t>12/07/26</a:t>
            </a:r>
            <a:endParaRPr lang="en-GB"/>
          </a:p>
        </p:txBody>
      </p:sp>
      <p:pic>
        <p:nvPicPr>
          <p:cNvPr id="4" name="Picture 3">
            <a:extLst>
              <a:ext uri="{FF2B5EF4-FFF2-40B4-BE49-F238E27FC236}">
                <a16:creationId xmlns:a16="http://schemas.microsoft.com/office/drawing/2014/main" id="{C86BAFBB-DF7D-8B2A-A284-B4F25DEAB505}"/>
              </a:ext>
            </a:extLst>
          </p:cNvPr>
          <p:cNvPicPr>
            <a:picLocks noChangeAspect="1"/>
          </p:cNvPicPr>
          <p:nvPr/>
        </p:nvPicPr>
        <p:blipFill>
          <a:blip r:embed="rId3"/>
          <a:srcRect l="2707" r="1293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6134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A883C-7D68-7727-7D06-A6B7FD3A7441}"/>
              </a:ext>
            </a:extLst>
          </p:cNvPr>
          <p:cNvSpPr>
            <a:spLocks noGrp="1"/>
          </p:cNvSpPr>
          <p:nvPr>
            <p:ph type="title"/>
          </p:nvPr>
        </p:nvSpPr>
        <p:spPr>
          <a:xfrm>
            <a:off x="838200" y="106705"/>
            <a:ext cx="10515600" cy="1325563"/>
          </a:xfrm>
        </p:spPr>
        <p:txBody>
          <a:bodyPr>
            <a:normAutofit/>
          </a:bodyPr>
          <a:lstStyle/>
          <a:p>
            <a:pPr algn="ctr"/>
            <a:r>
              <a:rPr lang="en-GB" b="1" dirty="0">
                <a:solidFill>
                  <a:schemeClr val="bg1"/>
                </a:solidFill>
              </a:rPr>
              <a:t>Mark 2:1-12</a:t>
            </a:r>
            <a:endParaRPr lang="en-GB" dirty="0">
              <a:solidFill>
                <a:schemeClr val="bg1"/>
              </a:solidFill>
            </a:endParaRPr>
          </a:p>
        </p:txBody>
      </p:sp>
      <p:sp>
        <p:nvSpPr>
          <p:cNvPr id="4" name="TextBox 3">
            <a:extLst>
              <a:ext uri="{FF2B5EF4-FFF2-40B4-BE49-F238E27FC236}">
                <a16:creationId xmlns:a16="http://schemas.microsoft.com/office/drawing/2014/main" id="{10A2C860-0043-F82D-9E19-4EA54C3BBB01}"/>
              </a:ext>
            </a:extLst>
          </p:cNvPr>
          <p:cNvSpPr txBox="1"/>
          <p:nvPr/>
        </p:nvSpPr>
        <p:spPr>
          <a:xfrm>
            <a:off x="674205" y="1257300"/>
            <a:ext cx="10843590" cy="5262979"/>
          </a:xfrm>
          <a:prstGeom prst="rect">
            <a:avLst/>
          </a:prstGeom>
          <a:noFill/>
        </p:spPr>
        <p:txBody>
          <a:bodyPr wrap="square">
            <a:spAutoFit/>
          </a:bodyPr>
          <a:lstStyle/>
          <a:p>
            <a:pPr algn="ctr"/>
            <a:r>
              <a:rPr lang="en-GB" sz="2800" dirty="0">
                <a:solidFill>
                  <a:schemeClr val="bg1"/>
                </a:solidFill>
                <a:latin typeface="system-ui"/>
              </a:rPr>
              <a:t>A few days later, when Jesus again entered Capernaum, the people heard that he had come home. They gathered in such large numbers that there was no room left, not even outside the door, and he preached the word to them. Some men came, bringing to him a paralyzed man, carried by four of them. Since they could not get him to Jesus because of the crowd, they made an opening in the roof above Jesus by digging through it and then lowered the mat the man was lying on. When Jesus saw their faith, he said to the paralyzed man, “Son, your sins are forgiven.”</a:t>
            </a:r>
          </a:p>
          <a:p>
            <a:pPr algn="ctr"/>
            <a:r>
              <a:rPr lang="en-GB" sz="2800" dirty="0">
                <a:solidFill>
                  <a:schemeClr val="bg1"/>
                </a:solidFill>
                <a:latin typeface="system-ui"/>
              </a:rPr>
              <a:t>Now some teachers of the law were sitting there, thinking to themselves,  “Why does this fellow talk like that? He’s blaspheming! Who can forgive sins but God alone?”</a:t>
            </a:r>
          </a:p>
          <a:p>
            <a:pPr algn="ctr">
              <a:buNone/>
            </a:pPr>
            <a:endParaRPr lang="en-GB" sz="2800" b="0" i="0" dirty="0">
              <a:solidFill>
                <a:schemeClr val="bg1"/>
              </a:solidFill>
              <a:effectLst/>
              <a:latin typeface="system-ui"/>
            </a:endParaRPr>
          </a:p>
        </p:txBody>
      </p:sp>
    </p:spTree>
    <p:extLst>
      <p:ext uri="{BB962C8B-B14F-4D97-AF65-F5344CB8AC3E}">
        <p14:creationId xmlns:p14="http://schemas.microsoft.com/office/powerpoint/2010/main" val="1337473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B3DD12-B19E-5471-F970-235EB9B39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D5D30-B134-9996-C1E1-658805A22D13}"/>
              </a:ext>
            </a:extLst>
          </p:cNvPr>
          <p:cNvSpPr>
            <a:spLocks noGrp="1"/>
          </p:cNvSpPr>
          <p:nvPr>
            <p:ph type="title"/>
          </p:nvPr>
        </p:nvSpPr>
        <p:spPr>
          <a:xfrm>
            <a:off x="838200" y="553970"/>
            <a:ext cx="10515600" cy="1325563"/>
          </a:xfrm>
        </p:spPr>
        <p:txBody>
          <a:bodyPr>
            <a:normAutofit/>
          </a:bodyPr>
          <a:lstStyle/>
          <a:p>
            <a:pPr algn="ctr"/>
            <a:r>
              <a:rPr lang="en-GB" b="1" dirty="0">
                <a:solidFill>
                  <a:schemeClr val="bg1"/>
                </a:solidFill>
              </a:rPr>
              <a:t>Mark 2:1-12</a:t>
            </a:r>
            <a:endParaRPr lang="en-GB" dirty="0">
              <a:solidFill>
                <a:schemeClr val="bg1"/>
              </a:solidFill>
            </a:endParaRPr>
          </a:p>
        </p:txBody>
      </p:sp>
      <p:sp>
        <p:nvSpPr>
          <p:cNvPr id="4" name="TextBox 3">
            <a:extLst>
              <a:ext uri="{FF2B5EF4-FFF2-40B4-BE49-F238E27FC236}">
                <a16:creationId xmlns:a16="http://schemas.microsoft.com/office/drawing/2014/main" id="{5E269348-FCDF-F420-7B2D-0BA3533FA769}"/>
              </a:ext>
            </a:extLst>
          </p:cNvPr>
          <p:cNvSpPr txBox="1"/>
          <p:nvPr/>
        </p:nvSpPr>
        <p:spPr>
          <a:xfrm>
            <a:off x="960770" y="1779104"/>
            <a:ext cx="10608377" cy="4401205"/>
          </a:xfrm>
          <a:prstGeom prst="rect">
            <a:avLst/>
          </a:prstGeom>
          <a:noFill/>
        </p:spPr>
        <p:txBody>
          <a:bodyPr wrap="square">
            <a:spAutoFit/>
          </a:bodyPr>
          <a:lstStyle/>
          <a:p>
            <a:pPr algn="ctr"/>
            <a:r>
              <a:rPr lang="en-GB" sz="2800" dirty="0">
                <a:solidFill>
                  <a:schemeClr val="bg1"/>
                </a:solidFill>
                <a:latin typeface="system-ui"/>
              </a:rPr>
              <a:t>Immediately Jesus knew in his spirit that this was what they were thinking in their hearts, and he said to them, “Why are you thinking these things? Which is easier: to say to this paralyzed man, ‘Your sins are forgiven,’ or to say, ‘Get up, take your mat and walk’? But I want you to know that the Son of Man has authority on earth to forgive sins.” So he said to the man, “I tell you, get up, take your mat and go home.” He got up, took his mat and walked out in full view of them all. This amazed everyone and they praised God, saying, “We have never seen anything like this!”</a:t>
            </a:r>
          </a:p>
          <a:p>
            <a:pPr algn="ctr">
              <a:buNone/>
            </a:pPr>
            <a:endParaRPr lang="en-GB" sz="2800" b="0" i="0" dirty="0">
              <a:solidFill>
                <a:schemeClr val="bg1"/>
              </a:solidFill>
              <a:effectLst/>
              <a:latin typeface="system-ui"/>
            </a:endParaRPr>
          </a:p>
        </p:txBody>
      </p:sp>
    </p:spTree>
    <p:extLst>
      <p:ext uri="{BB962C8B-B14F-4D97-AF65-F5344CB8AC3E}">
        <p14:creationId xmlns:p14="http://schemas.microsoft.com/office/powerpoint/2010/main" val="3219502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Jesus was in the town of Capernaum. Pharisees and Teachers of the law from all over Galilee had come to hear him. The building they were in was crammed full to overflowing. – Slide 1">
            <a:extLst>
              <a:ext uri="{FF2B5EF4-FFF2-40B4-BE49-F238E27FC236}">
                <a16:creationId xmlns:a16="http://schemas.microsoft.com/office/drawing/2014/main" id="{D943D180-431C-2D2D-44E9-68731752B847}"/>
              </a:ext>
            </a:extLst>
          </p:cNvPr>
          <p:cNvPicPr>
            <a:picLocks noChangeAspect="1"/>
          </p:cNvPicPr>
          <p:nvPr/>
        </p:nvPicPr>
        <p:blipFill>
          <a:blip r:embed="rId3"/>
          <a:stretch>
            <a:fillRect/>
          </a:stretch>
        </p:blipFill>
        <p:spPr>
          <a:xfrm>
            <a:off x="1504545" y="-8108"/>
            <a:ext cx="9176425" cy="6882319"/>
          </a:xfrm>
          <a:prstGeom prst="rect">
            <a:avLst/>
          </a:prstGeom>
        </p:spPr>
      </p:pic>
      <p:sp>
        <p:nvSpPr>
          <p:cNvPr id="4" name="TextBox 3">
            <a:extLst>
              <a:ext uri="{FF2B5EF4-FFF2-40B4-BE49-F238E27FC236}">
                <a16:creationId xmlns:a16="http://schemas.microsoft.com/office/drawing/2014/main" id="{41EB7172-707A-9F51-B96F-A0E0D7C7D1FC}"/>
              </a:ext>
            </a:extLst>
          </p:cNvPr>
          <p:cNvSpPr txBox="1"/>
          <p:nvPr/>
        </p:nvSpPr>
        <p:spPr>
          <a:xfrm>
            <a:off x="1906621" y="0"/>
            <a:ext cx="8482519" cy="523220"/>
          </a:xfrm>
          <a:prstGeom prst="rect">
            <a:avLst/>
          </a:prstGeom>
          <a:solidFill>
            <a:schemeClr val="tx1"/>
          </a:solidFill>
        </p:spPr>
        <p:txBody>
          <a:bodyPr wrap="square">
            <a:spAutoFit/>
          </a:bodyPr>
          <a:lstStyle/>
          <a:p>
            <a:r>
              <a:rPr lang="en-GB" sz="2800" dirty="0">
                <a:solidFill>
                  <a:schemeClr val="bg1"/>
                </a:solidFill>
                <a:latin typeface="system-ui"/>
              </a:rPr>
              <a:t>A few days later, when Jesus again entered Capernaum…</a:t>
            </a:r>
            <a:endParaRPr lang="en-GB" dirty="0"/>
          </a:p>
        </p:txBody>
      </p:sp>
    </p:spTree>
    <p:extLst>
      <p:ext uri="{BB962C8B-B14F-4D97-AF65-F5344CB8AC3E}">
        <p14:creationId xmlns:p14="http://schemas.microsoft.com/office/powerpoint/2010/main" val="1555035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ur men arrived bringing a paralysed friend they wanted Jesus to heal. But the crowd around the house was so big they had no chance of getting inside. – Slide 2">
            <a:extLst>
              <a:ext uri="{FF2B5EF4-FFF2-40B4-BE49-F238E27FC236}">
                <a16:creationId xmlns:a16="http://schemas.microsoft.com/office/drawing/2014/main" id="{F6FF6F5F-D689-6EE1-49FB-A98C4B075812}"/>
              </a:ext>
            </a:extLst>
          </p:cNvPr>
          <p:cNvPicPr>
            <a:picLocks noChangeAspect="1"/>
          </p:cNvPicPr>
          <p:nvPr/>
        </p:nvPicPr>
        <p:blipFill>
          <a:blip r:embed="rId3"/>
          <a:stretch>
            <a:fillRect/>
          </a:stretch>
        </p:blipFill>
        <p:spPr>
          <a:xfrm>
            <a:off x="22401" y="5980"/>
            <a:ext cx="9138684" cy="6854014"/>
          </a:xfrm>
          <a:prstGeom prst="rect">
            <a:avLst/>
          </a:prstGeom>
        </p:spPr>
      </p:pic>
      <p:sp>
        <p:nvSpPr>
          <p:cNvPr id="4" name="TextBox 3">
            <a:extLst>
              <a:ext uri="{FF2B5EF4-FFF2-40B4-BE49-F238E27FC236}">
                <a16:creationId xmlns:a16="http://schemas.microsoft.com/office/drawing/2014/main" id="{373C11CD-5617-3AFA-6D97-E8C238308729}"/>
              </a:ext>
            </a:extLst>
          </p:cNvPr>
          <p:cNvSpPr txBox="1"/>
          <p:nvPr/>
        </p:nvSpPr>
        <p:spPr>
          <a:xfrm>
            <a:off x="8644647" y="0"/>
            <a:ext cx="3547354" cy="1384995"/>
          </a:xfrm>
          <a:prstGeom prst="rect">
            <a:avLst/>
          </a:prstGeom>
          <a:solidFill>
            <a:schemeClr val="tx1"/>
          </a:solidFill>
        </p:spPr>
        <p:txBody>
          <a:bodyPr wrap="square">
            <a:spAutoFit/>
          </a:bodyPr>
          <a:lstStyle/>
          <a:p>
            <a:r>
              <a:rPr lang="en-GB" sz="2800" dirty="0">
                <a:solidFill>
                  <a:schemeClr val="bg1"/>
                </a:solidFill>
                <a:latin typeface="system-ui"/>
              </a:rPr>
              <a:t>Since they could not get him to Jesus because of the crowd…</a:t>
            </a:r>
            <a:endParaRPr lang="en-GB" dirty="0"/>
          </a:p>
        </p:txBody>
      </p:sp>
    </p:spTree>
    <p:extLst>
      <p:ext uri="{BB962C8B-B14F-4D97-AF65-F5344CB8AC3E}">
        <p14:creationId xmlns:p14="http://schemas.microsoft.com/office/powerpoint/2010/main" val="342738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 they climbed up the stairs on the outside of the building to get onto the flat roof. (Such roofs were often made of beams covered with branches and a thick layer of mud plaster). The men then started clawing at the mud plaster and wood to make a hole in the roof. – Slide 3">
            <a:extLst>
              <a:ext uri="{FF2B5EF4-FFF2-40B4-BE49-F238E27FC236}">
                <a16:creationId xmlns:a16="http://schemas.microsoft.com/office/drawing/2014/main" id="{80C9297B-E4EC-700D-3F7E-52619DF2A47F}"/>
              </a:ext>
            </a:extLst>
          </p:cNvPr>
          <p:cNvPicPr>
            <a:picLocks noChangeAspect="1"/>
          </p:cNvPicPr>
          <p:nvPr/>
        </p:nvPicPr>
        <p:blipFill>
          <a:blip r:embed="rId3"/>
          <a:stretch>
            <a:fillRect/>
          </a:stretch>
        </p:blipFill>
        <p:spPr>
          <a:xfrm>
            <a:off x="2658" y="0"/>
            <a:ext cx="9141342" cy="6856007"/>
          </a:xfrm>
          <a:prstGeom prst="rect">
            <a:avLst/>
          </a:prstGeom>
        </p:spPr>
      </p:pic>
      <p:sp>
        <p:nvSpPr>
          <p:cNvPr id="4" name="TextBox 3">
            <a:extLst>
              <a:ext uri="{FF2B5EF4-FFF2-40B4-BE49-F238E27FC236}">
                <a16:creationId xmlns:a16="http://schemas.microsoft.com/office/drawing/2014/main" id="{237D28D2-3834-0B6A-B843-FA2FBCFB60F5}"/>
              </a:ext>
            </a:extLst>
          </p:cNvPr>
          <p:cNvSpPr txBox="1"/>
          <p:nvPr/>
        </p:nvSpPr>
        <p:spPr>
          <a:xfrm>
            <a:off x="9267217" y="649920"/>
            <a:ext cx="2658893" cy="3539430"/>
          </a:xfrm>
          <a:prstGeom prst="rect">
            <a:avLst/>
          </a:prstGeom>
          <a:solidFill>
            <a:schemeClr val="tx1"/>
          </a:solidFill>
        </p:spPr>
        <p:txBody>
          <a:bodyPr wrap="square">
            <a:spAutoFit/>
          </a:bodyPr>
          <a:lstStyle/>
          <a:p>
            <a:pPr algn="ctr"/>
            <a:r>
              <a:rPr lang="en-GB" sz="2800" dirty="0">
                <a:solidFill>
                  <a:schemeClr val="bg1"/>
                </a:solidFill>
                <a:latin typeface="system-ui"/>
              </a:rPr>
              <a:t>they made an opening in the roof above Jesus by digging through it and then lowered the mat the man was lying on. </a:t>
            </a:r>
            <a:endParaRPr lang="en-GB" dirty="0"/>
          </a:p>
        </p:txBody>
      </p:sp>
    </p:spTree>
    <p:extLst>
      <p:ext uri="{BB962C8B-B14F-4D97-AF65-F5344CB8AC3E}">
        <p14:creationId xmlns:p14="http://schemas.microsoft.com/office/powerpoint/2010/main" val="3613417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99CA55-CEBE-60D9-1C19-02C821DDA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8" y="0"/>
            <a:ext cx="8569444" cy="6858000"/>
          </a:xfrm>
          <a:prstGeom prst="rect">
            <a:avLst/>
          </a:prstGeom>
        </p:spPr>
      </p:pic>
    </p:spTree>
    <p:extLst>
      <p:ext uri="{BB962C8B-B14F-4D97-AF65-F5344CB8AC3E}">
        <p14:creationId xmlns:p14="http://schemas.microsoft.com/office/powerpoint/2010/main" val="2307628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se below saw the hole appear and get bigger until it was large enough for the paralysed man to be lowered on his bed mat to Jesus. – Slide 4">
            <a:extLst>
              <a:ext uri="{FF2B5EF4-FFF2-40B4-BE49-F238E27FC236}">
                <a16:creationId xmlns:a16="http://schemas.microsoft.com/office/drawing/2014/main" id="{9B940051-75FA-25EF-074B-526555F940F6}"/>
              </a:ext>
            </a:extLst>
          </p:cNvPr>
          <p:cNvPicPr>
            <a:picLocks noChangeAspect="1"/>
          </p:cNvPicPr>
          <p:nvPr/>
        </p:nvPicPr>
        <p:blipFill>
          <a:blip r:embed="rId3"/>
          <a:stretch>
            <a:fillRect/>
          </a:stretch>
        </p:blipFill>
        <p:spPr>
          <a:xfrm>
            <a:off x="1523114" y="5980"/>
            <a:ext cx="9136026" cy="6852020"/>
          </a:xfrm>
          <a:prstGeom prst="rect">
            <a:avLst/>
          </a:prstGeom>
        </p:spPr>
      </p:pic>
      <p:sp>
        <p:nvSpPr>
          <p:cNvPr id="4" name="TextBox 3">
            <a:extLst>
              <a:ext uri="{FF2B5EF4-FFF2-40B4-BE49-F238E27FC236}">
                <a16:creationId xmlns:a16="http://schemas.microsoft.com/office/drawing/2014/main" id="{5593182F-3459-546E-1352-6006695A9812}"/>
              </a:ext>
            </a:extLst>
          </p:cNvPr>
          <p:cNvSpPr txBox="1"/>
          <p:nvPr/>
        </p:nvSpPr>
        <p:spPr>
          <a:xfrm>
            <a:off x="6835303" y="464722"/>
            <a:ext cx="4610910" cy="523220"/>
          </a:xfrm>
          <a:prstGeom prst="rect">
            <a:avLst/>
          </a:prstGeom>
          <a:solidFill>
            <a:schemeClr val="tx1"/>
          </a:solidFill>
        </p:spPr>
        <p:txBody>
          <a:bodyPr wrap="square">
            <a:spAutoFit/>
          </a:bodyPr>
          <a:lstStyle/>
          <a:p>
            <a:r>
              <a:rPr lang="en-GB" sz="2800" dirty="0">
                <a:solidFill>
                  <a:schemeClr val="bg1"/>
                </a:solidFill>
                <a:latin typeface="system-ui"/>
              </a:rPr>
              <a:t>When Jesus saw their faith…</a:t>
            </a:r>
            <a:endParaRPr lang="en-GB" dirty="0"/>
          </a:p>
        </p:txBody>
      </p:sp>
    </p:spTree>
    <p:extLst>
      <p:ext uri="{BB962C8B-B14F-4D97-AF65-F5344CB8AC3E}">
        <p14:creationId xmlns:p14="http://schemas.microsoft.com/office/powerpoint/2010/main" val="205538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en Jesus saw the men’s faith he said to the paralysed man, ‘Son, your sins are forgiven.’ – Slide 5">
            <a:extLst>
              <a:ext uri="{FF2B5EF4-FFF2-40B4-BE49-F238E27FC236}">
                <a16:creationId xmlns:a16="http://schemas.microsoft.com/office/drawing/2014/main" id="{A5B72393-99BE-E24E-4541-5CF2BDF4DAEA}"/>
              </a:ext>
            </a:extLst>
          </p:cNvPr>
          <p:cNvPicPr>
            <a:picLocks noChangeAspect="1"/>
          </p:cNvPicPr>
          <p:nvPr/>
        </p:nvPicPr>
        <p:blipFill>
          <a:blip r:embed="rId3"/>
          <a:stretch>
            <a:fillRect/>
          </a:stretch>
        </p:blipFill>
        <p:spPr>
          <a:xfrm>
            <a:off x="2503250" y="1534684"/>
            <a:ext cx="6919609" cy="5189707"/>
          </a:xfrm>
          <a:prstGeom prst="rect">
            <a:avLst/>
          </a:prstGeom>
        </p:spPr>
      </p:pic>
      <p:sp>
        <p:nvSpPr>
          <p:cNvPr id="3" name="Speech Bubble: Rectangle with Corners Rounded 2">
            <a:extLst>
              <a:ext uri="{FF2B5EF4-FFF2-40B4-BE49-F238E27FC236}">
                <a16:creationId xmlns:a16="http://schemas.microsoft.com/office/drawing/2014/main" id="{B0353A58-F0ED-BB53-D9C8-36C6DBF4B8E3}"/>
              </a:ext>
            </a:extLst>
          </p:cNvPr>
          <p:cNvSpPr/>
          <p:nvPr/>
        </p:nvSpPr>
        <p:spPr>
          <a:xfrm>
            <a:off x="1595338" y="0"/>
            <a:ext cx="3813242" cy="1640732"/>
          </a:xfrm>
          <a:prstGeom prst="wedgeRoundRectCallout">
            <a:avLst>
              <a:gd name="adj1" fmla="val 68792"/>
              <a:gd name="adj2" fmla="val 68428"/>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4000" dirty="0">
                <a:solidFill>
                  <a:schemeClr val="bg1"/>
                </a:solidFill>
                <a:latin typeface="system-ui"/>
              </a:rPr>
              <a:t>Son, your sins are forgiven.</a:t>
            </a:r>
            <a:endParaRPr lang="en-GB" sz="4000" dirty="0"/>
          </a:p>
        </p:txBody>
      </p:sp>
    </p:spTree>
    <p:extLst>
      <p:ext uri="{BB962C8B-B14F-4D97-AF65-F5344CB8AC3E}">
        <p14:creationId xmlns:p14="http://schemas.microsoft.com/office/powerpoint/2010/main" val="1808874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B2ACC-3FA2-28CE-3D9C-15E393A1F6DF}"/>
            </a:ext>
          </a:extLst>
        </p:cNvPr>
        <p:cNvGrpSpPr/>
        <p:nvPr/>
      </p:nvGrpSpPr>
      <p:grpSpPr>
        <a:xfrm>
          <a:off x="0" y="0"/>
          <a:ext cx="0" cy="0"/>
          <a:chOff x="0" y="0"/>
          <a:chExt cx="0" cy="0"/>
        </a:xfrm>
      </p:grpSpPr>
      <p:pic>
        <p:nvPicPr>
          <p:cNvPr id="2" name="Picture 1" descr="When Jesus saw the men’s faith he said to the paralysed man, ‘Son, your sins are forgiven.’ – Slide 5">
            <a:extLst>
              <a:ext uri="{FF2B5EF4-FFF2-40B4-BE49-F238E27FC236}">
                <a16:creationId xmlns:a16="http://schemas.microsoft.com/office/drawing/2014/main" id="{708BDA32-2D48-2842-909B-87F86DF70A17}"/>
              </a:ext>
            </a:extLst>
          </p:cNvPr>
          <p:cNvPicPr>
            <a:picLocks noChangeAspect="1"/>
          </p:cNvPicPr>
          <p:nvPr/>
        </p:nvPicPr>
        <p:blipFill>
          <a:blip r:embed="rId3"/>
          <a:stretch>
            <a:fillRect/>
          </a:stretch>
        </p:blipFill>
        <p:spPr>
          <a:xfrm>
            <a:off x="2503250" y="1534684"/>
            <a:ext cx="6919609" cy="5189707"/>
          </a:xfrm>
          <a:prstGeom prst="rect">
            <a:avLst/>
          </a:prstGeom>
        </p:spPr>
      </p:pic>
      <p:sp>
        <p:nvSpPr>
          <p:cNvPr id="3" name="Speech Bubble: Rectangle with Corners Rounded 2">
            <a:extLst>
              <a:ext uri="{FF2B5EF4-FFF2-40B4-BE49-F238E27FC236}">
                <a16:creationId xmlns:a16="http://schemas.microsoft.com/office/drawing/2014/main" id="{F7D22643-7A4D-170E-F377-E712C3A51643}"/>
              </a:ext>
            </a:extLst>
          </p:cNvPr>
          <p:cNvSpPr/>
          <p:nvPr/>
        </p:nvSpPr>
        <p:spPr>
          <a:xfrm>
            <a:off x="1595338" y="0"/>
            <a:ext cx="3813242" cy="1640732"/>
          </a:xfrm>
          <a:prstGeom prst="wedgeRoundRectCallout">
            <a:avLst>
              <a:gd name="adj1" fmla="val 68792"/>
              <a:gd name="adj2" fmla="val 68428"/>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4000" dirty="0">
                <a:solidFill>
                  <a:schemeClr val="bg1"/>
                </a:solidFill>
                <a:latin typeface="system-ui"/>
              </a:rPr>
              <a:t>Son, your sins are forgiven.</a:t>
            </a:r>
            <a:endParaRPr lang="en-GB" sz="4000" dirty="0"/>
          </a:p>
        </p:txBody>
      </p:sp>
      <p:sp>
        <p:nvSpPr>
          <p:cNvPr id="5" name="Thought Bubble: Cloud 4">
            <a:extLst>
              <a:ext uri="{FF2B5EF4-FFF2-40B4-BE49-F238E27FC236}">
                <a16:creationId xmlns:a16="http://schemas.microsoft.com/office/drawing/2014/main" id="{848F7C94-FCA8-B669-31F9-BA72F155FA77}"/>
              </a:ext>
            </a:extLst>
          </p:cNvPr>
          <p:cNvSpPr/>
          <p:nvPr/>
        </p:nvSpPr>
        <p:spPr>
          <a:xfrm>
            <a:off x="6258128" y="4552545"/>
            <a:ext cx="4824919" cy="2219155"/>
          </a:xfrm>
          <a:prstGeom prst="cloudCallout">
            <a:avLst>
              <a:gd name="adj1" fmla="val -55792"/>
              <a:gd name="adj2" fmla="val -62215"/>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4000" dirty="0" err="1">
                <a:solidFill>
                  <a:sysClr val="windowText" lastClr="000000"/>
                </a:solidFill>
                <a:latin typeface="system-ui"/>
              </a:rPr>
              <a:t>Ummm</a:t>
            </a:r>
            <a:r>
              <a:rPr lang="en-GB" sz="4000" dirty="0">
                <a:solidFill>
                  <a:sysClr val="windowText" lastClr="000000"/>
                </a:solidFill>
                <a:latin typeface="system-ui"/>
              </a:rPr>
              <a:t>… I came because I can’t walk …</a:t>
            </a:r>
            <a:endParaRPr lang="en-GB" sz="4000" dirty="0">
              <a:solidFill>
                <a:sysClr val="windowText" lastClr="000000"/>
              </a:solidFill>
            </a:endParaRPr>
          </a:p>
        </p:txBody>
      </p:sp>
    </p:spTree>
    <p:extLst>
      <p:ext uri="{BB962C8B-B14F-4D97-AF65-F5344CB8AC3E}">
        <p14:creationId xmlns:p14="http://schemas.microsoft.com/office/powerpoint/2010/main" val="3069309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FA378-02E4-9BB8-BB9A-255B89FB8608}"/>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E832B3E7-CA83-DD71-163F-487EA3A3D641}"/>
              </a:ext>
            </a:extLst>
          </p:cNvPr>
          <p:cNvSpPr/>
          <p:nvPr/>
        </p:nvSpPr>
        <p:spPr>
          <a:xfrm>
            <a:off x="0" y="0"/>
            <a:ext cx="6640749" cy="6858000"/>
          </a:xfrm>
          <a:custGeom>
            <a:avLst/>
            <a:gdLst>
              <a:gd name="csX0" fmla="*/ 5093326 w 6728298"/>
              <a:gd name="csY0" fmla="*/ 4550113 h 6858000"/>
              <a:gd name="csX1" fmla="*/ 6728298 w 6728298"/>
              <a:gd name="csY1" fmla="*/ 5700410 h 6858000"/>
              <a:gd name="csX2" fmla="*/ 5087566 w 6728298"/>
              <a:gd name="csY2" fmla="*/ 6854757 h 6858000"/>
              <a:gd name="csX3" fmla="*/ 5087566 w 6728298"/>
              <a:gd name="csY3" fmla="*/ 4554166 h 6858000"/>
              <a:gd name="csX4" fmla="*/ 5087566 w 6728298"/>
              <a:gd name="csY4" fmla="*/ 4546061 h 6858000"/>
              <a:gd name="csX5" fmla="*/ 5087566 w 6728298"/>
              <a:gd name="csY5" fmla="*/ 4546061 h 6858000"/>
              <a:gd name="csX6" fmla="*/ 5087566 w 6728298"/>
              <a:gd name="csY6" fmla="*/ 4554166 h 6858000"/>
              <a:gd name="csX7" fmla="*/ 5087566 w 6728298"/>
              <a:gd name="csY7" fmla="*/ 4554166 h 6858000"/>
              <a:gd name="csX8" fmla="*/ 5132501 w 6728298"/>
              <a:gd name="csY8" fmla="*/ 2277083 h 6858000"/>
              <a:gd name="csX9" fmla="*/ 6728297 w 6728298"/>
              <a:gd name="csY9" fmla="*/ 3399818 h 6858000"/>
              <a:gd name="csX10" fmla="*/ 5093326 w 6728298"/>
              <a:gd name="csY10" fmla="*/ 4550113 h 6858000"/>
              <a:gd name="csX11" fmla="*/ 5087566 w 6728298"/>
              <a:gd name="csY11" fmla="*/ 4546061 h 6858000"/>
              <a:gd name="csX12" fmla="*/ 5087566 w 6728298"/>
              <a:gd name="csY12" fmla="*/ 2308697 h 6858000"/>
              <a:gd name="csX13" fmla="*/ 5087566 w 6728298"/>
              <a:gd name="csY13" fmla="*/ 1 h 6858000"/>
              <a:gd name="csX14" fmla="*/ 6728297 w 6728298"/>
              <a:gd name="csY14" fmla="*/ 1154349 h 6858000"/>
              <a:gd name="csX15" fmla="*/ 5132501 w 6728298"/>
              <a:gd name="csY15" fmla="*/ 2277083 h 6858000"/>
              <a:gd name="csX16" fmla="*/ 5087566 w 6728298"/>
              <a:gd name="csY16" fmla="*/ 2245469 h 6858000"/>
              <a:gd name="csX17" fmla="*/ 5087565 w 6728298"/>
              <a:gd name="csY17" fmla="*/ 0 h 6858000"/>
              <a:gd name="csX18" fmla="*/ 5087566 w 6728298"/>
              <a:gd name="csY18" fmla="*/ 0 h 6858000"/>
              <a:gd name="csX19" fmla="*/ 5087566 w 6728298"/>
              <a:gd name="csY19" fmla="*/ 1 h 6858000"/>
              <a:gd name="csX20" fmla="*/ 0 w 6728298"/>
              <a:gd name="csY20" fmla="*/ 0 h 6858000"/>
              <a:gd name="csX21" fmla="*/ 5087565 w 6728298"/>
              <a:gd name="csY21" fmla="*/ 0 h 6858000"/>
              <a:gd name="csX22" fmla="*/ 5087565 w 6728298"/>
              <a:gd name="csY22" fmla="*/ 2245468 h 6858000"/>
              <a:gd name="csX23" fmla="*/ 5087566 w 6728298"/>
              <a:gd name="csY23" fmla="*/ 2245469 h 6858000"/>
              <a:gd name="csX24" fmla="*/ 5087566 w 6728298"/>
              <a:gd name="csY24" fmla="*/ 2308697 h 6858000"/>
              <a:gd name="csX25" fmla="*/ 5087565 w 6728298"/>
              <a:gd name="csY25" fmla="*/ 2308698 h 6858000"/>
              <a:gd name="csX26" fmla="*/ 5087565 w 6728298"/>
              <a:gd name="csY26" fmla="*/ 4554166 h 6858000"/>
              <a:gd name="csX27" fmla="*/ 5087566 w 6728298"/>
              <a:gd name="csY27" fmla="*/ 4554166 h 6858000"/>
              <a:gd name="csX28" fmla="*/ 5087566 w 6728298"/>
              <a:gd name="csY28" fmla="*/ 6854758 h 6858000"/>
              <a:gd name="csX29" fmla="*/ 5087566 w 6728298"/>
              <a:gd name="csY29" fmla="*/ 6854757 h 6858000"/>
              <a:gd name="csX30" fmla="*/ 5087566 w 6728298"/>
              <a:gd name="csY30" fmla="*/ 6858000 h 6858000"/>
              <a:gd name="csX31" fmla="*/ 0 w 6728298"/>
              <a:gd name="csY31" fmla="*/ 6858000 h 6858000"/>
              <a:gd name="csX32" fmla="*/ 5087565 w 6728298"/>
              <a:gd name="csY32" fmla="*/ 0 h 6858000"/>
              <a:gd name="csX33" fmla="*/ 5087565 w 6728298"/>
              <a:gd name="csY33" fmla="*/ 0 h 6858000"/>
              <a:gd name="csX34" fmla="*/ 5087565 w 6728298"/>
              <a:gd name="csY34" fmla="*/ 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728298" h="6858000">
                <a:moveTo>
                  <a:pt x="5093326" y="4550113"/>
                </a:moveTo>
                <a:lnTo>
                  <a:pt x="6728298" y="5700410"/>
                </a:lnTo>
                <a:lnTo>
                  <a:pt x="5087566" y="6854757"/>
                </a:lnTo>
                <a:lnTo>
                  <a:pt x="5087566" y="4554166"/>
                </a:lnTo>
                <a:close/>
                <a:moveTo>
                  <a:pt x="5087566" y="4546061"/>
                </a:moveTo>
                <a:lnTo>
                  <a:pt x="5087566" y="4546061"/>
                </a:lnTo>
                <a:lnTo>
                  <a:pt x="5087566" y="4554166"/>
                </a:lnTo>
                <a:lnTo>
                  <a:pt x="5087566" y="4554166"/>
                </a:lnTo>
                <a:close/>
                <a:moveTo>
                  <a:pt x="5132501" y="2277083"/>
                </a:moveTo>
                <a:lnTo>
                  <a:pt x="6728297" y="3399818"/>
                </a:lnTo>
                <a:lnTo>
                  <a:pt x="5093326" y="4550113"/>
                </a:lnTo>
                <a:lnTo>
                  <a:pt x="5087566" y="4546061"/>
                </a:lnTo>
                <a:lnTo>
                  <a:pt x="5087566" y="2308697"/>
                </a:lnTo>
                <a:close/>
                <a:moveTo>
                  <a:pt x="5087566" y="1"/>
                </a:moveTo>
                <a:lnTo>
                  <a:pt x="6728297" y="1154349"/>
                </a:lnTo>
                <a:lnTo>
                  <a:pt x="5132501" y="2277083"/>
                </a:lnTo>
                <a:lnTo>
                  <a:pt x="5087566" y="2245469"/>
                </a:lnTo>
                <a:close/>
                <a:moveTo>
                  <a:pt x="5087565" y="0"/>
                </a:moveTo>
                <a:lnTo>
                  <a:pt x="5087566" y="0"/>
                </a:lnTo>
                <a:lnTo>
                  <a:pt x="5087566" y="1"/>
                </a:lnTo>
                <a:close/>
                <a:moveTo>
                  <a:pt x="0" y="0"/>
                </a:moveTo>
                <a:lnTo>
                  <a:pt x="5087565" y="0"/>
                </a:lnTo>
                <a:lnTo>
                  <a:pt x="5087565" y="2245468"/>
                </a:lnTo>
                <a:lnTo>
                  <a:pt x="5087566" y="2245469"/>
                </a:lnTo>
                <a:lnTo>
                  <a:pt x="5087566" y="2308697"/>
                </a:lnTo>
                <a:lnTo>
                  <a:pt x="5087565" y="2308698"/>
                </a:lnTo>
                <a:lnTo>
                  <a:pt x="5087565" y="4554166"/>
                </a:lnTo>
                <a:lnTo>
                  <a:pt x="5087566" y="4554166"/>
                </a:lnTo>
                <a:lnTo>
                  <a:pt x="5087566" y="6854758"/>
                </a:lnTo>
                <a:lnTo>
                  <a:pt x="5087566" y="6854757"/>
                </a:lnTo>
                <a:lnTo>
                  <a:pt x="5087566" y="6858000"/>
                </a:lnTo>
                <a:lnTo>
                  <a:pt x="0" y="6858000"/>
                </a:lnTo>
                <a:close/>
                <a:moveTo>
                  <a:pt x="5087565" y="0"/>
                </a:moveTo>
                <a:lnTo>
                  <a:pt x="5087565" y="0"/>
                </a:lnTo>
                <a:lnTo>
                  <a:pt x="5087565" y="0"/>
                </a:lnTo>
                <a:close/>
              </a:path>
            </a:pathLst>
          </a:custGeom>
        </p:spPr>
        <p:style>
          <a:lnRef idx="2">
            <a:schemeClr val="dk1">
              <a:shade val="15000"/>
            </a:schemeClr>
          </a:lnRef>
          <a:fillRef idx="1">
            <a:schemeClr val="dk1"/>
          </a:fillRef>
          <a:effectRef idx="0">
            <a:schemeClr val="dk1"/>
          </a:effectRef>
          <a:fontRef idx="minor">
            <a:schemeClr val="lt1"/>
          </a:fontRef>
        </p:style>
        <p:txBody>
          <a:bodyPr wrap="square" rtlCol="0" anchor="ctr">
            <a:noAutofit/>
          </a:bodyPr>
          <a:lstStyle/>
          <a:p>
            <a:pPr algn="ctr"/>
            <a:endParaRPr lang="en-GB"/>
          </a:p>
        </p:txBody>
      </p:sp>
      <p:sp>
        <p:nvSpPr>
          <p:cNvPr id="18" name="TextBox 17">
            <a:extLst>
              <a:ext uri="{FF2B5EF4-FFF2-40B4-BE49-F238E27FC236}">
                <a16:creationId xmlns:a16="http://schemas.microsoft.com/office/drawing/2014/main" id="{176BB985-59B7-5C05-2601-E4ACFF1308F2}"/>
              </a:ext>
            </a:extLst>
          </p:cNvPr>
          <p:cNvSpPr txBox="1"/>
          <p:nvPr/>
        </p:nvSpPr>
        <p:spPr>
          <a:xfrm>
            <a:off x="1940668" y="-41218"/>
            <a:ext cx="1716932" cy="769441"/>
          </a:xfrm>
          <a:prstGeom prst="rect">
            <a:avLst/>
          </a:prstGeom>
          <a:noFill/>
        </p:spPr>
        <p:txBody>
          <a:bodyPr wrap="square">
            <a:spAutoFit/>
          </a:bodyPr>
          <a:lstStyle/>
          <a:p>
            <a:pPr algn="ctr"/>
            <a:r>
              <a:rPr lang="en-GB" sz="4400" dirty="0">
                <a:solidFill>
                  <a:schemeClr val="bg1"/>
                </a:solidFill>
              </a:rPr>
              <a:t>Sin</a:t>
            </a:r>
          </a:p>
        </p:txBody>
      </p:sp>
      <p:sp>
        <p:nvSpPr>
          <p:cNvPr id="22" name="TextBox 21">
            <a:extLst>
              <a:ext uri="{FF2B5EF4-FFF2-40B4-BE49-F238E27FC236}">
                <a16:creationId xmlns:a16="http://schemas.microsoft.com/office/drawing/2014/main" id="{6CA22A2D-705C-2212-7127-CAD0228BC62C}"/>
              </a:ext>
            </a:extLst>
          </p:cNvPr>
          <p:cNvSpPr txBox="1"/>
          <p:nvPr/>
        </p:nvSpPr>
        <p:spPr>
          <a:xfrm>
            <a:off x="-45394" y="593871"/>
            <a:ext cx="6178686" cy="6217087"/>
          </a:xfrm>
          <a:prstGeom prst="rect">
            <a:avLst/>
          </a:prstGeom>
          <a:noFill/>
        </p:spPr>
        <p:txBody>
          <a:bodyPr wrap="square">
            <a:spAutoFit/>
          </a:bodyPr>
          <a:lstStyle/>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For all have sinned and fall short of the glory of God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(Rom 3:23) </a:t>
            </a:r>
          </a:p>
          <a:p>
            <a:pPr>
              <a:buNone/>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our righteous acts are like filthy rags </a:t>
            </a:r>
          </a:p>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Isa 64:6)</a:t>
            </a: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…Although I want to do good, evil is right there with me... What a wretched man I am! Who will rescue me (Rom 7:21, 24)</a:t>
            </a:r>
          </a:p>
          <a:p>
            <a:pPr>
              <a:buNone/>
            </a:pPr>
            <a:r>
              <a:rPr lang="en-GB" sz="1400" kern="100" dirty="0">
                <a:solidFill>
                  <a:schemeClr val="bg1"/>
                </a:solidFill>
                <a:latin typeface="Aptos" panose="020B0004020202020204" pitchFamily="34" charset="0"/>
                <a:cs typeface="Times New Roman" panose="02020603050405020304" pitchFamily="18" charset="0"/>
              </a:rPr>
              <a:t> </a:t>
            </a:r>
          </a:p>
          <a:p>
            <a:r>
              <a:rPr lang="en-GB" sz="2400" kern="100" dirty="0">
                <a:solidFill>
                  <a:schemeClr val="bg1"/>
                </a:solidFill>
                <a:latin typeface="Aptos" panose="020B0004020202020204" pitchFamily="34" charset="0"/>
                <a:cs typeface="Times New Roman" panose="02020603050405020304" pitchFamily="18" charset="0"/>
              </a:rPr>
              <a:t>It’s your sins that have cut you </a:t>
            </a:r>
          </a:p>
          <a:p>
            <a:r>
              <a:rPr lang="en-GB" sz="2400" kern="100" dirty="0">
                <a:solidFill>
                  <a:schemeClr val="bg1"/>
                </a:solidFill>
                <a:latin typeface="Aptos" panose="020B0004020202020204" pitchFamily="34" charset="0"/>
                <a:cs typeface="Times New Roman" panose="02020603050405020304" pitchFamily="18" charset="0"/>
              </a:rPr>
              <a:t>off from God…(Isa 59:2)</a:t>
            </a:r>
          </a:p>
          <a:p>
            <a:pPr>
              <a:buNone/>
            </a:pPr>
            <a:r>
              <a:rPr lang="en-GB" sz="1600" kern="100" dirty="0">
                <a:solidFill>
                  <a:schemeClr val="bg1"/>
                </a:solidFill>
                <a:latin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Once you were alienated from God and </a:t>
            </a:r>
          </a:p>
          <a:p>
            <a:pPr>
              <a:buNone/>
            </a:pPr>
            <a:r>
              <a:rPr lang="en-GB" sz="2400" kern="100" dirty="0">
                <a:solidFill>
                  <a:schemeClr val="bg1"/>
                </a:solidFill>
                <a:latin typeface="Aptos" panose="020B0004020202020204" pitchFamily="34" charset="0"/>
                <a:cs typeface="Times New Roman" panose="02020603050405020304" pitchFamily="18" charset="0"/>
              </a:rPr>
              <a:t>were enemies in your minds because of your evil behaviour. (Col 1:21)</a:t>
            </a:r>
          </a:p>
          <a:p>
            <a:pPr>
              <a:buNone/>
            </a:pPr>
            <a:r>
              <a:rPr lang="en-GB" sz="1600" kern="100" dirty="0">
                <a:solidFill>
                  <a:schemeClr val="bg1"/>
                </a:solidFill>
                <a:latin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Defend: </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Deny,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istract,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eflect, Discharge</a:t>
            </a:r>
          </a:p>
        </p:txBody>
      </p:sp>
    </p:spTree>
    <p:extLst>
      <p:ext uri="{BB962C8B-B14F-4D97-AF65-F5344CB8AC3E}">
        <p14:creationId xmlns:p14="http://schemas.microsoft.com/office/powerpoint/2010/main" val="537962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5C5F-C04F-925D-06F7-3FDEA7E16567}"/>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AEF88788-380C-9858-22C7-EE9E299765D6}"/>
              </a:ext>
            </a:extLst>
          </p:cNvPr>
          <p:cNvSpPr/>
          <p:nvPr/>
        </p:nvSpPr>
        <p:spPr>
          <a:xfrm>
            <a:off x="0" y="0"/>
            <a:ext cx="6640749" cy="6858000"/>
          </a:xfrm>
          <a:custGeom>
            <a:avLst/>
            <a:gdLst>
              <a:gd name="csX0" fmla="*/ 5093326 w 6728298"/>
              <a:gd name="csY0" fmla="*/ 4550113 h 6858000"/>
              <a:gd name="csX1" fmla="*/ 6728298 w 6728298"/>
              <a:gd name="csY1" fmla="*/ 5700410 h 6858000"/>
              <a:gd name="csX2" fmla="*/ 5087566 w 6728298"/>
              <a:gd name="csY2" fmla="*/ 6854757 h 6858000"/>
              <a:gd name="csX3" fmla="*/ 5087566 w 6728298"/>
              <a:gd name="csY3" fmla="*/ 4554166 h 6858000"/>
              <a:gd name="csX4" fmla="*/ 5087566 w 6728298"/>
              <a:gd name="csY4" fmla="*/ 4546061 h 6858000"/>
              <a:gd name="csX5" fmla="*/ 5087566 w 6728298"/>
              <a:gd name="csY5" fmla="*/ 4546061 h 6858000"/>
              <a:gd name="csX6" fmla="*/ 5087566 w 6728298"/>
              <a:gd name="csY6" fmla="*/ 4554166 h 6858000"/>
              <a:gd name="csX7" fmla="*/ 5087566 w 6728298"/>
              <a:gd name="csY7" fmla="*/ 4554166 h 6858000"/>
              <a:gd name="csX8" fmla="*/ 5132501 w 6728298"/>
              <a:gd name="csY8" fmla="*/ 2277083 h 6858000"/>
              <a:gd name="csX9" fmla="*/ 6728297 w 6728298"/>
              <a:gd name="csY9" fmla="*/ 3399818 h 6858000"/>
              <a:gd name="csX10" fmla="*/ 5093326 w 6728298"/>
              <a:gd name="csY10" fmla="*/ 4550113 h 6858000"/>
              <a:gd name="csX11" fmla="*/ 5087566 w 6728298"/>
              <a:gd name="csY11" fmla="*/ 4546061 h 6858000"/>
              <a:gd name="csX12" fmla="*/ 5087566 w 6728298"/>
              <a:gd name="csY12" fmla="*/ 2308697 h 6858000"/>
              <a:gd name="csX13" fmla="*/ 5087566 w 6728298"/>
              <a:gd name="csY13" fmla="*/ 1 h 6858000"/>
              <a:gd name="csX14" fmla="*/ 6728297 w 6728298"/>
              <a:gd name="csY14" fmla="*/ 1154349 h 6858000"/>
              <a:gd name="csX15" fmla="*/ 5132501 w 6728298"/>
              <a:gd name="csY15" fmla="*/ 2277083 h 6858000"/>
              <a:gd name="csX16" fmla="*/ 5087566 w 6728298"/>
              <a:gd name="csY16" fmla="*/ 2245469 h 6858000"/>
              <a:gd name="csX17" fmla="*/ 5087565 w 6728298"/>
              <a:gd name="csY17" fmla="*/ 0 h 6858000"/>
              <a:gd name="csX18" fmla="*/ 5087566 w 6728298"/>
              <a:gd name="csY18" fmla="*/ 0 h 6858000"/>
              <a:gd name="csX19" fmla="*/ 5087566 w 6728298"/>
              <a:gd name="csY19" fmla="*/ 1 h 6858000"/>
              <a:gd name="csX20" fmla="*/ 0 w 6728298"/>
              <a:gd name="csY20" fmla="*/ 0 h 6858000"/>
              <a:gd name="csX21" fmla="*/ 5087565 w 6728298"/>
              <a:gd name="csY21" fmla="*/ 0 h 6858000"/>
              <a:gd name="csX22" fmla="*/ 5087565 w 6728298"/>
              <a:gd name="csY22" fmla="*/ 2245468 h 6858000"/>
              <a:gd name="csX23" fmla="*/ 5087566 w 6728298"/>
              <a:gd name="csY23" fmla="*/ 2245469 h 6858000"/>
              <a:gd name="csX24" fmla="*/ 5087566 w 6728298"/>
              <a:gd name="csY24" fmla="*/ 2308697 h 6858000"/>
              <a:gd name="csX25" fmla="*/ 5087565 w 6728298"/>
              <a:gd name="csY25" fmla="*/ 2308698 h 6858000"/>
              <a:gd name="csX26" fmla="*/ 5087565 w 6728298"/>
              <a:gd name="csY26" fmla="*/ 4554166 h 6858000"/>
              <a:gd name="csX27" fmla="*/ 5087566 w 6728298"/>
              <a:gd name="csY27" fmla="*/ 4554166 h 6858000"/>
              <a:gd name="csX28" fmla="*/ 5087566 w 6728298"/>
              <a:gd name="csY28" fmla="*/ 6854758 h 6858000"/>
              <a:gd name="csX29" fmla="*/ 5087566 w 6728298"/>
              <a:gd name="csY29" fmla="*/ 6854757 h 6858000"/>
              <a:gd name="csX30" fmla="*/ 5087566 w 6728298"/>
              <a:gd name="csY30" fmla="*/ 6858000 h 6858000"/>
              <a:gd name="csX31" fmla="*/ 0 w 6728298"/>
              <a:gd name="csY31" fmla="*/ 6858000 h 6858000"/>
              <a:gd name="csX32" fmla="*/ 5087565 w 6728298"/>
              <a:gd name="csY32" fmla="*/ 0 h 6858000"/>
              <a:gd name="csX33" fmla="*/ 5087565 w 6728298"/>
              <a:gd name="csY33" fmla="*/ 0 h 6858000"/>
              <a:gd name="csX34" fmla="*/ 5087565 w 6728298"/>
              <a:gd name="csY34" fmla="*/ 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728298" h="6858000">
                <a:moveTo>
                  <a:pt x="5093326" y="4550113"/>
                </a:moveTo>
                <a:lnTo>
                  <a:pt x="6728298" y="5700410"/>
                </a:lnTo>
                <a:lnTo>
                  <a:pt x="5087566" y="6854757"/>
                </a:lnTo>
                <a:lnTo>
                  <a:pt x="5087566" y="4554166"/>
                </a:lnTo>
                <a:close/>
                <a:moveTo>
                  <a:pt x="5087566" y="4546061"/>
                </a:moveTo>
                <a:lnTo>
                  <a:pt x="5087566" y="4546061"/>
                </a:lnTo>
                <a:lnTo>
                  <a:pt x="5087566" y="4554166"/>
                </a:lnTo>
                <a:lnTo>
                  <a:pt x="5087566" y="4554166"/>
                </a:lnTo>
                <a:close/>
                <a:moveTo>
                  <a:pt x="5132501" y="2277083"/>
                </a:moveTo>
                <a:lnTo>
                  <a:pt x="6728297" y="3399818"/>
                </a:lnTo>
                <a:lnTo>
                  <a:pt x="5093326" y="4550113"/>
                </a:lnTo>
                <a:lnTo>
                  <a:pt x="5087566" y="4546061"/>
                </a:lnTo>
                <a:lnTo>
                  <a:pt x="5087566" y="2308697"/>
                </a:lnTo>
                <a:close/>
                <a:moveTo>
                  <a:pt x="5087566" y="1"/>
                </a:moveTo>
                <a:lnTo>
                  <a:pt x="6728297" y="1154349"/>
                </a:lnTo>
                <a:lnTo>
                  <a:pt x="5132501" y="2277083"/>
                </a:lnTo>
                <a:lnTo>
                  <a:pt x="5087566" y="2245469"/>
                </a:lnTo>
                <a:close/>
                <a:moveTo>
                  <a:pt x="5087565" y="0"/>
                </a:moveTo>
                <a:lnTo>
                  <a:pt x="5087566" y="0"/>
                </a:lnTo>
                <a:lnTo>
                  <a:pt x="5087566" y="1"/>
                </a:lnTo>
                <a:close/>
                <a:moveTo>
                  <a:pt x="0" y="0"/>
                </a:moveTo>
                <a:lnTo>
                  <a:pt x="5087565" y="0"/>
                </a:lnTo>
                <a:lnTo>
                  <a:pt x="5087565" y="2245468"/>
                </a:lnTo>
                <a:lnTo>
                  <a:pt x="5087566" y="2245469"/>
                </a:lnTo>
                <a:lnTo>
                  <a:pt x="5087566" y="2308697"/>
                </a:lnTo>
                <a:lnTo>
                  <a:pt x="5087565" y="2308698"/>
                </a:lnTo>
                <a:lnTo>
                  <a:pt x="5087565" y="4554166"/>
                </a:lnTo>
                <a:lnTo>
                  <a:pt x="5087566" y="4554166"/>
                </a:lnTo>
                <a:lnTo>
                  <a:pt x="5087566" y="6854758"/>
                </a:lnTo>
                <a:lnTo>
                  <a:pt x="5087566" y="6854757"/>
                </a:lnTo>
                <a:lnTo>
                  <a:pt x="5087566" y="6858000"/>
                </a:lnTo>
                <a:lnTo>
                  <a:pt x="0" y="6858000"/>
                </a:lnTo>
                <a:close/>
                <a:moveTo>
                  <a:pt x="5087565" y="0"/>
                </a:moveTo>
                <a:lnTo>
                  <a:pt x="5087565" y="0"/>
                </a:lnTo>
                <a:lnTo>
                  <a:pt x="5087565" y="0"/>
                </a:lnTo>
                <a:close/>
              </a:path>
            </a:pathLst>
          </a:custGeom>
        </p:spPr>
        <p:style>
          <a:lnRef idx="2">
            <a:schemeClr val="dk1">
              <a:shade val="15000"/>
            </a:schemeClr>
          </a:lnRef>
          <a:fillRef idx="1">
            <a:schemeClr val="dk1"/>
          </a:fillRef>
          <a:effectRef idx="0">
            <a:schemeClr val="dk1"/>
          </a:effectRef>
          <a:fontRef idx="minor">
            <a:schemeClr val="lt1"/>
          </a:fontRef>
        </p:style>
        <p:txBody>
          <a:bodyPr wrap="square" rtlCol="0" anchor="ctr">
            <a:noAutofit/>
          </a:bodyPr>
          <a:lstStyle/>
          <a:p>
            <a:pPr algn="ctr"/>
            <a:endParaRPr lang="en-GB"/>
          </a:p>
        </p:txBody>
      </p:sp>
      <p:sp>
        <p:nvSpPr>
          <p:cNvPr id="18" name="TextBox 17">
            <a:extLst>
              <a:ext uri="{FF2B5EF4-FFF2-40B4-BE49-F238E27FC236}">
                <a16:creationId xmlns:a16="http://schemas.microsoft.com/office/drawing/2014/main" id="{525734C3-86F1-836F-4AD2-E84B9BFD3A55}"/>
              </a:ext>
            </a:extLst>
          </p:cNvPr>
          <p:cNvSpPr txBox="1"/>
          <p:nvPr/>
        </p:nvSpPr>
        <p:spPr>
          <a:xfrm>
            <a:off x="1940668" y="-80128"/>
            <a:ext cx="1716932" cy="769441"/>
          </a:xfrm>
          <a:prstGeom prst="rect">
            <a:avLst/>
          </a:prstGeom>
          <a:noFill/>
        </p:spPr>
        <p:txBody>
          <a:bodyPr wrap="square">
            <a:spAutoFit/>
          </a:bodyPr>
          <a:lstStyle/>
          <a:p>
            <a:pPr algn="ctr"/>
            <a:r>
              <a:rPr lang="en-GB" sz="4400" dirty="0">
                <a:solidFill>
                  <a:schemeClr val="bg1"/>
                </a:solidFill>
              </a:rPr>
              <a:t>Sin</a:t>
            </a:r>
          </a:p>
        </p:txBody>
      </p:sp>
      <p:sp>
        <p:nvSpPr>
          <p:cNvPr id="20" name="TextBox 19">
            <a:extLst>
              <a:ext uri="{FF2B5EF4-FFF2-40B4-BE49-F238E27FC236}">
                <a16:creationId xmlns:a16="http://schemas.microsoft.com/office/drawing/2014/main" id="{AE60722A-E71F-174C-9FFB-9B8ED19D0D9E}"/>
              </a:ext>
            </a:extLst>
          </p:cNvPr>
          <p:cNvSpPr txBox="1"/>
          <p:nvPr/>
        </p:nvSpPr>
        <p:spPr>
          <a:xfrm>
            <a:off x="8120974" y="-80128"/>
            <a:ext cx="2864796" cy="769441"/>
          </a:xfrm>
          <a:prstGeom prst="rect">
            <a:avLst/>
          </a:prstGeom>
          <a:noFill/>
        </p:spPr>
        <p:txBody>
          <a:bodyPr wrap="square">
            <a:spAutoFit/>
          </a:bodyPr>
          <a:lstStyle/>
          <a:p>
            <a:pPr algn="ctr"/>
            <a:r>
              <a:rPr lang="en-GB" sz="4400" dirty="0"/>
              <a:t>Salvation</a:t>
            </a:r>
          </a:p>
        </p:txBody>
      </p:sp>
      <p:sp>
        <p:nvSpPr>
          <p:cNvPr id="22" name="TextBox 21">
            <a:extLst>
              <a:ext uri="{FF2B5EF4-FFF2-40B4-BE49-F238E27FC236}">
                <a16:creationId xmlns:a16="http://schemas.microsoft.com/office/drawing/2014/main" id="{C832ECC5-1D58-9AE2-E5CC-0091087FA605}"/>
              </a:ext>
            </a:extLst>
          </p:cNvPr>
          <p:cNvSpPr txBox="1"/>
          <p:nvPr/>
        </p:nvSpPr>
        <p:spPr>
          <a:xfrm>
            <a:off x="-45394" y="593871"/>
            <a:ext cx="6178686" cy="6217087"/>
          </a:xfrm>
          <a:prstGeom prst="rect">
            <a:avLst/>
          </a:prstGeom>
          <a:noFill/>
        </p:spPr>
        <p:txBody>
          <a:bodyPr wrap="square">
            <a:spAutoFit/>
          </a:bodyPr>
          <a:lstStyle/>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For all have sinned and fall short of the glory of God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(Rom 3:23) </a:t>
            </a:r>
          </a:p>
          <a:p>
            <a:pPr>
              <a:buNone/>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p>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our righteous acts are like filthy rags </a:t>
            </a:r>
          </a:p>
          <a:p>
            <a:pPr>
              <a:buNone/>
            </a:pP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Isa 64:6)</a:t>
            </a: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…Although I want to do good, evil is right there with me... What a wretched man I am! Who will rescue me (Rom 7:21, 24)</a:t>
            </a:r>
          </a:p>
          <a:p>
            <a:pPr>
              <a:buNone/>
            </a:pPr>
            <a:r>
              <a:rPr lang="en-GB" sz="1400" kern="100" dirty="0">
                <a:solidFill>
                  <a:schemeClr val="bg1"/>
                </a:solidFill>
                <a:latin typeface="Aptos" panose="020B0004020202020204" pitchFamily="34" charset="0"/>
                <a:cs typeface="Times New Roman" panose="02020603050405020304" pitchFamily="18" charset="0"/>
              </a:rPr>
              <a:t> </a:t>
            </a:r>
          </a:p>
          <a:p>
            <a:r>
              <a:rPr lang="en-GB" sz="2400" kern="100" dirty="0">
                <a:solidFill>
                  <a:schemeClr val="bg1"/>
                </a:solidFill>
                <a:latin typeface="Aptos" panose="020B0004020202020204" pitchFamily="34" charset="0"/>
                <a:cs typeface="Times New Roman" panose="02020603050405020304" pitchFamily="18" charset="0"/>
              </a:rPr>
              <a:t>It’s your sins that have cut you </a:t>
            </a:r>
          </a:p>
          <a:p>
            <a:r>
              <a:rPr lang="en-GB" sz="2400" kern="100" dirty="0">
                <a:solidFill>
                  <a:schemeClr val="bg1"/>
                </a:solidFill>
                <a:latin typeface="Aptos" panose="020B0004020202020204" pitchFamily="34" charset="0"/>
                <a:cs typeface="Times New Roman" panose="02020603050405020304" pitchFamily="18" charset="0"/>
              </a:rPr>
              <a:t>off from God…(Isa 59:2)</a:t>
            </a:r>
          </a:p>
          <a:p>
            <a:pPr>
              <a:buNone/>
            </a:pPr>
            <a:r>
              <a:rPr lang="en-GB" sz="1600" kern="100" dirty="0">
                <a:solidFill>
                  <a:schemeClr val="bg1"/>
                </a:solidFill>
                <a:latin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Once you were alienated from God and </a:t>
            </a:r>
          </a:p>
          <a:p>
            <a:pPr>
              <a:buNone/>
            </a:pPr>
            <a:r>
              <a:rPr lang="en-GB" sz="2400" kern="100" dirty="0">
                <a:solidFill>
                  <a:schemeClr val="bg1"/>
                </a:solidFill>
                <a:latin typeface="Aptos" panose="020B0004020202020204" pitchFamily="34" charset="0"/>
                <a:cs typeface="Times New Roman" panose="02020603050405020304" pitchFamily="18" charset="0"/>
              </a:rPr>
              <a:t>were enemies in your minds because of your evil behaviour. (Col 1:21)</a:t>
            </a:r>
          </a:p>
          <a:p>
            <a:pPr>
              <a:buNone/>
            </a:pPr>
            <a:r>
              <a:rPr lang="en-GB" sz="1600" kern="100" dirty="0">
                <a:solidFill>
                  <a:schemeClr val="bg1"/>
                </a:solidFill>
                <a:latin typeface="Aptos" panose="020B0004020202020204" pitchFamily="34" charset="0"/>
                <a:cs typeface="Times New Roman" panose="02020603050405020304" pitchFamily="18" charset="0"/>
              </a:rPr>
              <a:t> </a:t>
            </a:r>
          </a:p>
          <a:p>
            <a:pPr>
              <a:buNone/>
            </a:pPr>
            <a:r>
              <a:rPr lang="en-GB" sz="2400" kern="100" dirty="0">
                <a:solidFill>
                  <a:schemeClr val="bg1"/>
                </a:solidFill>
                <a:latin typeface="Aptos" panose="020B0004020202020204" pitchFamily="34" charset="0"/>
                <a:cs typeface="Times New Roman" panose="02020603050405020304" pitchFamily="18" charset="0"/>
              </a:rPr>
              <a:t>Defend: </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Deny,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istract, </a:t>
            </a:r>
            <a:r>
              <a:rPr lang="en-GB"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a:t>
            </a:r>
            <a:r>
              <a:rPr lang="en-GB"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eflect, Discharge</a:t>
            </a:r>
          </a:p>
        </p:txBody>
      </p:sp>
      <p:sp>
        <p:nvSpPr>
          <p:cNvPr id="24" name="TextBox 23">
            <a:extLst>
              <a:ext uri="{FF2B5EF4-FFF2-40B4-BE49-F238E27FC236}">
                <a16:creationId xmlns:a16="http://schemas.microsoft.com/office/drawing/2014/main" id="{41BCF751-82BC-075B-9EE1-7A1D1427DED3}"/>
              </a:ext>
            </a:extLst>
          </p:cNvPr>
          <p:cNvSpPr txBox="1"/>
          <p:nvPr/>
        </p:nvSpPr>
        <p:spPr>
          <a:xfrm>
            <a:off x="5616102" y="859441"/>
            <a:ext cx="6438088" cy="6001643"/>
          </a:xfrm>
          <a:prstGeom prst="rect">
            <a:avLst/>
          </a:prstGeom>
          <a:noFill/>
        </p:spPr>
        <p:txBody>
          <a:bodyPr wrap="square">
            <a:spAutoFit/>
          </a:bodyPr>
          <a:lstStyle/>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though your sins are like scarlet, they </a:t>
            </a:r>
          </a:p>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shall be as white as snow; though they are </a:t>
            </a:r>
          </a:p>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red like crimson, they shall become like wool. </a:t>
            </a:r>
          </a:p>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(Isa 1:18)</a:t>
            </a:r>
          </a:p>
          <a:p>
            <a:pPr algn="r">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 </a:t>
            </a:r>
          </a:p>
          <a:p>
            <a:pPr algn="r">
              <a:buNone/>
            </a:pPr>
            <a:r>
              <a:rPr lang="en-GB" sz="2400" kern="100" dirty="0">
                <a:latin typeface="Aptos" panose="020B0004020202020204" pitchFamily="34" charset="0"/>
                <a:ea typeface="Aptos" panose="020B0004020202020204" pitchFamily="34" charset="0"/>
                <a:cs typeface="Times New Roman" panose="02020603050405020304" pitchFamily="18" charset="0"/>
              </a:rPr>
              <a:t>“I, even I, am He who blots out your transgressions for My own sake; </a:t>
            </a:r>
          </a:p>
          <a:p>
            <a:pPr algn="r">
              <a:buNone/>
            </a:pPr>
            <a:r>
              <a:rPr lang="en-GB" sz="2400" kern="100" dirty="0">
                <a:latin typeface="Aptos" panose="020B0004020202020204" pitchFamily="34" charset="0"/>
                <a:ea typeface="Aptos" panose="020B0004020202020204" pitchFamily="34" charset="0"/>
                <a:cs typeface="Times New Roman" panose="02020603050405020304" pitchFamily="18" charset="0"/>
              </a:rPr>
              <a:t>And I will not remember your sins” </a:t>
            </a:r>
          </a:p>
          <a:p>
            <a:pPr algn="r">
              <a:buNone/>
            </a:pPr>
            <a:r>
              <a:rPr lang="en-GB" sz="2400" kern="100" dirty="0">
                <a:latin typeface="Aptos" panose="020B0004020202020204" pitchFamily="34" charset="0"/>
                <a:ea typeface="Aptos" panose="020B0004020202020204" pitchFamily="34" charset="0"/>
                <a:cs typeface="Times New Roman" panose="02020603050405020304" pitchFamily="18" charset="0"/>
              </a:rPr>
              <a:t>(Isa 43:25)</a:t>
            </a:r>
          </a:p>
          <a:p>
            <a:pPr algn="r">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 </a:t>
            </a:r>
          </a:p>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“You will again have compassion on us; you will tread our sins underfoot and hurl all our iniquities into the depths of the sea” </a:t>
            </a:r>
          </a:p>
          <a:p>
            <a:pPr algn="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t>
            </a:r>
            <a:r>
              <a:rPr lang="en-GB" sz="2400" kern="100" dirty="0">
                <a:latin typeface="Aptos" panose="020B0004020202020204" pitchFamily="34" charset="0"/>
                <a:ea typeface="Aptos" panose="020B0004020202020204" pitchFamily="34" charset="0"/>
                <a:cs typeface="Times New Roman" panose="02020603050405020304" pitchFamily="18" charset="0"/>
              </a:rPr>
              <a:t>Micah 7:19)</a:t>
            </a:r>
          </a:p>
          <a:p>
            <a:pPr algn="r">
              <a:buNone/>
            </a:pPr>
            <a:r>
              <a:rPr lang="en-GB" sz="1600" kern="100" dirty="0">
                <a:latin typeface="Aptos" panose="020B0004020202020204" pitchFamily="34" charset="0"/>
                <a:ea typeface="Aptos" panose="020B0004020202020204" pitchFamily="34" charset="0"/>
                <a:cs typeface="Times New Roman" panose="02020603050405020304" pitchFamily="18" charset="0"/>
              </a:rPr>
              <a:t> </a:t>
            </a:r>
          </a:p>
          <a:p>
            <a:pPr algn="r">
              <a:buNone/>
            </a:pPr>
            <a:r>
              <a:rPr lang="en-GB" sz="2400" kern="100" dirty="0">
                <a:latin typeface="Aptos" panose="020B0004020202020204" pitchFamily="34" charset="0"/>
                <a:cs typeface="Times New Roman" panose="02020603050405020304" pitchFamily="18" charset="0"/>
              </a:rPr>
              <a:t>you were redeemed from the empty </a:t>
            </a:r>
          </a:p>
          <a:p>
            <a:pPr algn="r">
              <a:buNone/>
            </a:pPr>
            <a:r>
              <a:rPr lang="en-GB" sz="2400" kern="100" dirty="0">
                <a:latin typeface="Aptos" panose="020B0004020202020204" pitchFamily="34" charset="0"/>
                <a:cs typeface="Times New Roman" panose="02020603050405020304" pitchFamily="18" charset="0"/>
              </a:rPr>
              <a:t>way of life (1 Pet 1:18)</a:t>
            </a:r>
          </a:p>
        </p:txBody>
      </p:sp>
    </p:spTree>
    <p:extLst>
      <p:ext uri="{BB962C8B-B14F-4D97-AF65-F5344CB8AC3E}">
        <p14:creationId xmlns:p14="http://schemas.microsoft.com/office/powerpoint/2010/main" val="2483084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Distress and Eustace (Wait…) – The Soapbox">
            <a:extLst>
              <a:ext uri="{FF2B5EF4-FFF2-40B4-BE49-F238E27FC236}">
                <a16:creationId xmlns:a16="http://schemas.microsoft.com/office/drawing/2014/main" id="{8C153802-9E04-4139-1929-429DD71D9181}"/>
              </a:ext>
            </a:extLst>
          </p:cNvPr>
          <p:cNvPicPr>
            <a:picLocks noChangeAspect="1"/>
          </p:cNvPicPr>
          <p:nvPr/>
        </p:nvPicPr>
        <p:blipFill>
          <a:blip r:embed="rId3"/>
          <a:srcRect r="11096" b="1"/>
          <a:stretch>
            <a:fillRect/>
          </a:stretch>
        </p:blipFill>
        <p:spPr>
          <a:xfrm>
            <a:off x="20" y="1282"/>
            <a:ext cx="12191980" cy="6856718"/>
          </a:xfrm>
          <a:prstGeom prst="rect">
            <a:avLst/>
          </a:prstGeom>
        </p:spPr>
      </p:pic>
    </p:spTree>
    <p:extLst>
      <p:ext uri="{BB962C8B-B14F-4D97-AF65-F5344CB8AC3E}">
        <p14:creationId xmlns:p14="http://schemas.microsoft.com/office/powerpoint/2010/main" val="1621715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8D69E-AF85-7E0A-8962-8D45CC2945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F6FDBB-E2DA-1E8E-A1D2-7AB8C1ADCD9B}"/>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cxnSp>
        <p:nvCxnSpPr>
          <p:cNvPr id="2" name="Connector: Elbow 1">
            <a:extLst>
              <a:ext uri="{FF2B5EF4-FFF2-40B4-BE49-F238E27FC236}">
                <a16:creationId xmlns:a16="http://schemas.microsoft.com/office/drawing/2014/main" id="{8382B821-A21A-3FB5-5978-BE96436C856C}"/>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14717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6ACC-5EB0-DE42-0098-141A097107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D3E16F-10D0-562B-C7C7-15B4644F9E45}"/>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sp>
        <p:nvSpPr>
          <p:cNvPr id="5" name="TextBox 4">
            <a:extLst>
              <a:ext uri="{FF2B5EF4-FFF2-40B4-BE49-F238E27FC236}">
                <a16:creationId xmlns:a16="http://schemas.microsoft.com/office/drawing/2014/main" id="{A18CFF68-5E8D-0A81-3439-6A86BB6B59F8}"/>
              </a:ext>
            </a:extLst>
          </p:cNvPr>
          <p:cNvSpPr txBox="1"/>
          <p:nvPr/>
        </p:nvSpPr>
        <p:spPr>
          <a:xfrm>
            <a:off x="1647217" y="1931153"/>
            <a:ext cx="4111558"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You used to live in sin</a:t>
            </a:r>
            <a:endParaRPr lang="en-GB" sz="4400" dirty="0"/>
          </a:p>
        </p:txBody>
      </p:sp>
      <p:cxnSp>
        <p:nvCxnSpPr>
          <p:cNvPr id="2" name="Connector: Elbow 1">
            <a:extLst>
              <a:ext uri="{FF2B5EF4-FFF2-40B4-BE49-F238E27FC236}">
                <a16:creationId xmlns:a16="http://schemas.microsoft.com/office/drawing/2014/main" id="{3875B98C-BE1D-373C-20F5-CDABAA5E3BBE}"/>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0" name="Connector: Elbow 9">
            <a:extLst>
              <a:ext uri="{FF2B5EF4-FFF2-40B4-BE49-F238E27FC236}">
                <a16:creationId xmlns:a16="http://schemas.microsoft.com/office/drawing/2014/main" id="{FBD63850-02D6-5B36-E0C6-E287E3EEF1B7}"/>
              </a:ext>
            </a:extLst>
          </p:cNvPr>
          <p:cNvCxnSpPr>
            <a:cxnSpLocks/>
          </p:cNvCxnSpPr>
          <p:nvPr/>
        </p:nvCxnSpPr>
        <p:spPr>
          <a:xfrm rot="16200000" flipH="1">
            <a:off x="1301353" y="1869862"/>
            <a:ext cx="1852563" cy="1433210"/>
          </a:xfrm>
          <a:prstGeom prst="bentConnector3">
            <a:avLst>
              <a:gd name="adj1" fmla="val 521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96700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E3DE-0081-67FB-F140-8418544F11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D7F522-2812-4101-312D-623BE6F04BE6}"/>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sp>
        <p:nvSpPr>
          <p:cNvPr id="5" name="TextBox 4">
            <a:extLst>
              <a:ext uri="{FF2B5EF4-FFF2-40B4-BE49-F238E27FC236}">
                <a16:creationId xmlns:a16="http://schemas.microsoft.com/office/drawing/2014/main" id="{B5F505D5-DA15-7C91-AC0B-F26F8B4FE7E4}"/>
              </a:ext>
            </a:extLst>
          </p:cNvPr>
          <p:cNvSpPr txBox="1"/>
          <p:nvPr/>
        </p:nvSpPr>
        <p:spPr>
          <a:xfrm>
            <a:off x="1647217" y="1931153"/>
            <a:ext cx="4111558"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You used to live in sin</a:t>
            </a:r>
            <a:endParaRPr lang="en-GB" sz="4400" dirty="0"/>
          </a:p>
        </p:txBody>
      </p:sp>
      <p:sp>
        <p:nvSpPr>
          <p:cNvPr id="7" name="TextBox 6">
            <a:extLst>
              <a:ext uri="{FF2B5EF4-FFF2-40B4-BE49-F238E27FC236}">
                <a16:creationId xmlns:a16="http://schemas.microsoft.com/office/drawing/2014/main" id="{49C533C1-842B-F0C5-C039-9CE16B2BDE87}"/>
              </a:ext>
            </a:extLst>
          </p:cNvPr>
          <p:cNvSpPr txBox="1"/>
          <p:nvPr/>
        </p:nvSpPr>
        <p:spPr>
          <a:xfrm>
            <a:off x="2944237" y="2773870"/>
            <a:ext cx="3508444"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obeying the devil</a:t>
            </a:r>
            <a:endParaRPr lang="en-GB" sz="4400" dirty="0"/>
          </a:p>
        </p:txBody>
      </p:sp>
      <p:cxnSp>
        <p:nvCxnSpPr>
          <p:cNvPr id="2" name="Connector: Elbow 1">
            <a:extLst>
              <a:ext uri="{FF2B5EF4-FFF2-40B4-BE49-F238E27FC236}">
                <a16:creationId xmlns:a16="http://schemas.microsoft.com/office/drawing/2014/main" id="{AD600DC1-8327-0D1A-2CEE-BD39565E602F}"/>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0" name="Connector: Elbow 9">
            <a:extLst>
              <a:ext uri="{FF2B5EF4-FFF2-40B4-BE49-F238E27FC236}">
                <a16:creationId xmlns:a16="http://schemas.microsoft.com/office/drawing/2014/main" id="{1880374C-434B-7BBF-BDCC-6BE0F841F307}"/>
              </a:ext>
            </a:extLst>
          </p:cNvPr>
          <p:cNvCxnSpPr>
            <a:cxnSpLocks/>
          </p:cNvCxnSpPr>
          <p:nvPr/>
        </p:nvCxnSpPr>
        <p:spPr>
          <a:xfrm rot="16200000" flipH="1">
            <a:off x="1301353" y="1869862"/>
            <a:ext cx="1852563" cy="1433210"/>
          </a:xfrm>
          <a:prstGeom prst="bentConnector3">
            <a:avLst>
              <a:gd name="adj1" fmla="val 521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6" name="Connector: Elbow 15">
            <a:extLst>
              <a:ext uri="{FF2B5EF4-FFF2-40B4-BE49-F238E27FC236}">
                <a16:creationId xmlns:a16="http://schemas.microsoft.com/office/drawing/2014/main" id="{FA097DAF-DF06-5D61-FCDD-833E95D7351E}"/>
              </a:ext>
            </a:extLst>
          </p:cNvPr>
          <p:cNvCxnSpPr>
            <a:cxnSpLocks/>
          </p:cNvCxnSpPr>
          <p:nvPr/>
        </p:nvCxnSpPr>
        <p:spPr>
          <a:xfrm rot="16200000" flipH="1">
            <a:off x="2507635" y="3076041"/>
            <a:ext cx="1787603" cy="914398"/>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25971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B22AD-058C-83F5-B8EB-DDEB849E58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0561F2-97EB-6E4E-D717-554420B6BCF0}"/>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sp>
        <p:nvSpPr>
          <p:cNvPr id="5" name="TextBox 4">
            <a:extLst>
              <a:ext uri="{FF2B5EF4-FFF2-40B4-BE49-F238E27FC236}">
                <a16:creationId xmlns:a16="http://schemas.microsoft.com/office/drawing/2014/main" id="{152ED361-E036-21A6-B8CD-C6B504960F7C}"/>
              </a:ext>
            </a:extLst>
          </p:cNvPr>
          <p:cNvSpPr txBox="1"/>
          <p:nvPr/>
        </p:nvSpPr>
        <p:spPr>
          <a:xfrm>
            <a:off x="1647217" y="1931153"/>
            <a:ext cx="4111558"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You used to live in sin</a:t>
            </a:r>
            <a:endParaRPr lang="en-GB" sz="4400" dirty="0"/>
          </a:p>
        </p:txBody>
      </p:sp>
      <p:sp>
        <p:nvSpPr>
          <p:cNvPr id="7" name="TextBox 6">
            <a:extLst>
              <a:ext uri="{FF2B5EF4-FFF2-40B4-BE49-F238E27FC236}">
                <a16:creationId xmlns:a16="http://schemas.microsoft.com/office/drawing/2014/main" id="{D71B3B0C-B580-9740-50C5-C6698D88F7D4}"/>
              </a:ext>
            </a:extLst>
          </p:cNvPr>
          <p:cNvSpPr txBox="1"/>
          <p:nvPr/>
        </p:nvSpPr>
        <p:spPr>
          <a:xfrm>
            <a:off x="2944237" y="2773870"/>
            <a:ext cx="3508444"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obeying the devil</a:t>
            </a:r>
            <a:endParaRPr lang="en-GB" sz="4400" dirty="0"/>
          </a:p>
        </p:txBody>
      </p:sp>
      <p:sp>
        <p:nvSpPr>
          <p:cNvPr id="9" name="TextBox 8">
            <a:extLst>
              <a:ext uri="{FF2B5EF4-FFF2-40B4-BE49-F238E27FC236}">
                <a16:creationId xmlns:a16="http://schemas.microsoft.com/office/drawing/2014/main" id="{C7BE17A5-58F2-FB1A-20A7-39B49030F148}"/>
              </a:ext>
            </a:extLst>
          </p:cNvPr>
          <p:cNvSpPr txBox="1"/>
          <p:nvPr/>
        </p:nvSpPr>
        <p:spPr>
          <a:xfrm>
            <a:off x="3858638" y="3512747"/>
            <a:ext cx="3920246"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refuse to obey God</a:t>
            </a:r>
            <a:endParaRPr lang="en-GB" sz="4400" dirty="0"/>
          </a:p>
        </p:txBody>
      </p:sp>
      <p:cxnSp>
        <p:nvCxnSpPr>
          <p:cNvPr id="2" name="Connector: Elbow 1">
            <a:extLst>
              <a:ext uri="{FF2B5EF4-FFF2-40B4-BE49-F238E27FC236}">
                <a16:creationId xmlns:a16="http://schemas.microsoft.com/office/drawing/2014/main" id="{68B22A49-02A8-F651-0662-EC3B2CAED94B}"/>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0" name="Connector: Elbow 9">
            <a:extLst>
              <a:ext uri="{FF2B5EF4-FFF2-40B4-BE49-F238E27FC236}">
                <a16:creationId xmlns:a16="http://schemas.microsoft.com/office/drawing/2014/main" id="{CD89FB38-57A4-DD0E-5489-104524EDBB65}"/>
              </a:ext>
            </a:extLst>
          </p:cNvPr>
          <p:cNvCxnSpPr>
            <a:cxnSpLocks/>
          </p:cNvCxnSpPr>
          <p:nvPr/>
        </p:nvCxnSpPr>
        <p:spPr>
          <a:xfrm rot="16200000" flipH="1">
            <a:off x="1301353" y="1869862"/>
            <a:ext cx="1852563" cy="1433210"/>
          </a:xfrm>
          <a:prstGeom prst="bentConnector3">
            <a:avLst>
              <a:gd name="adj1" fmla="val 521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6" name="Connector: Elbow 15">
            <a:extLst>
              <a:ext uri="{FF2B5EF4-FFF2-40B4-BE49-F238E27FC236}">
                <a16:creationId xmlns:a16="http://schemas.microsoft.com/office/drawing/2014/main" id="{D0C69ED8-F8E8-F8AD-7B64-8EEFBC0477C2}"/>
              </a:ext>
            </a:extLst>
          </p:cNvPr>
          <p:cNvCxnSpPr>
            <a:cxnSpLocks/>
          </p:cNvCxnSpPr>
          <p:nvPr/>
        </p:nvCxnSpPr>
        <p:spPr>
          <a:xfrm rot="16200000" flipH="1">
            <a:off x="2507635" y="3076041"/>
            <a:ext cx="1787603" cy="914398"/>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98D4D67C-D960-8DEE-7848-49DE3327CE67}"/>
              </a:ext>
            </a:extLst>
          </p:cNvPr>
          <p:cNvCxnSpPr>
            <a:cxnSpLocks/>
          </p:cNvCxnSpPr>
          <p:nvPr/>
        </p:nvCxnSpPr>
        <p:spPr>
          <a:xfrm rot="16200000" flipH="1">
            <a:off x="3417757" y="3953629"/>
            <a:ext cx="1796161" cy="91439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12049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A728-972E-5B31-8C48-89B2C125F8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0B47AE-FC72-12EE-356A-8BEF31BD3D0E}"/>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sp>
        <p:nvSpPr>
          <p:cNvPr id="5" name="TextBox 4">
            <a:extLst>
              <a:ext uri="{FF2B5EF4-FFF2-40B4-BE49-F238E27FC236}">
                <a16:creationId xmlns:a16="http://schemas.microsoft.com/office/drawing/2014/main" id="{86589221-97F0-CEB9-62BC-835D5713562D}"/>
              </a:ext>
            </a:extLst>
          </p:cNvPr>
          <p:cNvSpPr txBox="1"/>
          <p:nvPr/>
        </p:nvSpPr>
        <p:spPr>
          <a:xfrm>
            <a:off x="1647217" y="1931153"/>
            <a:ext cx="4111558"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You used to live in sin</a:t>
            </a:r>
            <a:endParaRPr lang="en-GB" sz="4400" dirty="0"/>
          </a:p>
        </p:txBody>
      </p:sp>
      <p:sp>
        <p:nvSpPr>
          <p:cNvPr id="7" name="TextBox 6">
            <a:extLst>
              <a:ext uri="{FF2B5EF4-FFF2-40B4-BE49-F238E27FC236}">
                <a16:creationId xmlns:a16="http://schemas.microsoft.com/office/drawing/2014/main" id="{73DCF2A0-1C5D-D0CF-BED3-31A3D7B3E681}"/>
              </a:ext>
            </a:extLst>
          </p:cNvPr>
          <p:cNvSpPr txBox="1"/>
          <p:nvPr/>
        </p:nvSpPr>
        <p:spPr>
          <a:xfrm>
            <a:off x="2944237" y="2773870"/>
            <a:ext cx="3508444"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obeying the devil</a:t>
            </a:r>
            <a:endParaRPr lang="en-GB" sz="4400" dirty="0"/>
          </a:p>
        </p:txBody>
      </p:sp>
      <p:sp>
        <p:nvSpPr>
          <p:cNvPr id="9" name="TextBox 8">
            <a:extLst>
              <a:ext uri="{FF2B5EF4-FFF2-40B4-BE49-F238E27FC236}">
                <a16:creationId xmlns:a16="http://schemas.microsoft.com/office/drawing/2014/main" id="{954A9E6E-4160-F9E1-DAA8-70E95A2EFF20}"/>
              </a:ext>
            </a:extLst>
          </p:cNvPr>
          <p:cNvSpPr txBox="1"/>
          <p:nvPr/>
        </p:nvSpPr>
        <p:spPr>
          <a:xfrm>
            <a:off x="3858638" y="3512747"/>
            <a:ext cx="3920246"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refuse to obey God</a:t>
            </a:r>
            <a:endParaRPr lang="en-GB" sz="4400" dirty="0"/>
          </a:p>
        </p:txBody>
      </p:sp>
      <p:sp>
        <p:nvSpPr>
          <p:cNvPr id="11" name="TextBox 10">
            <a:extLst>
              <a:ext uri="{FF2B5EF4-FFF2-40B4-BE49-F238E27FC236}">
                <a16:creationId xmlns:a16="http://schemas.microsoft.com/office/drawing/2014/main" id="{7A21FEAD-FECF-E372-D3E9-CEC3EACC86DD}"/>
              </a:ext>
            </a:extLst>
          </p:cNvPr>
          <p:cNvSpPr txBox="1"/>
          <p:nvPr/>
        </p:nvSpPr>
        <p:spPr>
          <a:xfrm>
            <a:off x="4857345" y="4264118"/>
            <a:ext cx="6750997"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following the passionate desires and inclinations of our sinful nature</a:t>
            </a:r>
            <a:endParaRPr lang="en-GB" sz="4400" dirty="0"/>
          </a:p>
        </p:txBody>
      </p:sp>
      <p:cxnSp>
        <p:nvCxnSpPr>
          <p:cNvPr id="2" name="Connector: Elbow 1">
            <a:extLst>
              <a:ext uri="{FF2B5EF4-FFF2-40B4-BE49-F238E27FC236}">
                <a16:creationId xmlns:a16="http://schemas.microsoft.com/office/drawing/2014/main" id="{680C3D8B-47BC-3430-788E-CA8BA5BD5297}"/>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0" name="Connector: Elbow 9">
            <a:extLst>
              <a:ext uri="{FF2B5EF4-FFF2-40B4-BE49-F238E27FC236}">
                <a16:creationId xmlns:a16="http://schemas.microsoft.com/office/drawing/2014/main" id="{B87BC1F8-70F9-9EDE-ECEB-0AFC5B01740D}"/>
              </a:ext>
            </a:extLst>
          </p:cNvPr>
          <p:cNvCxnSpPr>
            <a:cxnSpLocks/>
          </p:cNvCxnSpPr>
          <p:nvPr/>
        </p:nvCxnSpPr>
        <p:spPr>
          <a:xfrm rot="16200000" flipH="1">
            <a:off x="1301353" y="1869862"/>
            <a:ext cx="1852563" cy="1433210"/>
          </a:xfrm>
          <a:prstGeom prst="bentConnector3">
            <a:avLst>
              <a:gd name="adj1" fmla="val 521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6" name="Connector: Elbow 15">
            <a:extLst>
              <a:ext uri="{FF2B5EF4-FFF2-40B4-BE49-F238E27FC236}">
                <a16:creationId xmlns:a16="http://schemas.microsoft.com/office/drawing/2014/main" id="{27E09A96-18B2-9D9B-AAE9-A0ECADA17F04}"/>
              </a:ext>
            </a:extLst>
          </p:cNvPr>
          <p:cNvCxnSpPr>
            <a:cxnSpLocks/>
          </p:cNvCxnSpPr>
          <p:nvPr/>
        </p:nvCxnSpPr>
        <p:spPr>
          <a:xfrm rot="16200000" flipH="1">
            <a:off x="2507635" y="3076041"/>
            <a:ext cx="1787603" cy="914398"/>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210FD8A9-B023-4484-1813-0AFEE533800E}"/>
              </a:ext>
            </a:extLst>
          </p:cNvPr>
          <p:cNvCxnSpPr>
            <a:cxnSpLocks/>
          </p:cNvCxnSpPr>
          <p:nvPr/>
        </p:nvCxnSpPr>
        <p:spPr>
          <a:xfrm rot="16200000" flipH="1">
            <a:off x="3401541" y="3969839"/>
            <a:ext cx="1828591" cy="91440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9" name="Connector: Elbow 18">
            <a:extLst>
              <a:ext uri="{FF2B5EF4-FFF2-40B4-BE49-F238E27FC236}">
                <a16:creationId xmlns:a16="http://schemas.microsoft.com/office/drawing/2014/main" id="{8F973522-8221-CBD5-50C4-018BA914E8FE}"/>
              </a:ext>
            </a:extLst>
          </p:cNvPr>
          <p:cNvCxnSpPr>
            <a:cxnSpLocks/>
          </p:cNvCxnSpPr>
          <p:nvPr/>
        </p:nvCxnSpPr>
        <p:spPr>
          <a:xfrm rot="16200000" flipH="1">
            <a:off x="4525191" y="4977019"/>
            <a:ext cx="1818656" cy="1322962"/>
          </a:xfrm>
          <a:prstGeom prst="bentConnector3">
            <a:avLst>
              <a:gd name="adj1" fmla="val 3324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168171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9FA89-5EC1-0641-2ED9-0EBCC04074A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7C3AD2-299D-DA4C-DE97-8118D809E910}"/>
              </a:ext>
            </a:extLst>
          </p:cNvPr>
          <p:cNvSpPr txBox="1"/>
          <p:nvPr/>
        </p:nvSpPr>
        <p:spPr>
          <a:xfrm>
            <a:off x="496110" y="523832"/>
            <a:ext cx="6413771"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dead because of your disobedience and your many sins</a:t>
            </a:r>
            <a:endParaRPr lang="en-GB" sz="4400" dirty="0"/>
          </a:p>
        </p:txBody>
      </p:sp>
      <p:sp>
        <p:nvSpPr>
          <p:cNvPr id="5" name="TextBox 4">
            <a:extLst>
              <a:ext uri="{FF2B5EF4-FFF2-40B4-BE49-F238E27FC236}">
                <a16:creationId xmlns:a16="http://schemas.microsoft.com/office/drawing/2014/main" id="{BD90600E-C96E-7A2B-165A-B39DAAB4FDDD}"/>
              </a:ext>
            </a:extLst>
          </p:cNvPr>
          <p:cNvSpPr txBox="1"/>
          <p:nvPr/>
        </p:nvSpPr>
        <p:spPr>
          <a:xfrm>
            <a:off x="1647217" y="1931153"/>
            <a:ext cx="4111558"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You used to live in sin</a:t>
            </a:r>
            <a:endParaRPr lang="en-GB" sz="4400" dirty="0"/>
          </a:p>
        </p:txBody>
      </p:sp>
      <p:sp>
        <p:nvSpPr>
          <p:cNvPr id="7" name="TextBox 6">
            <a:extLst>
              <a:ext uri="{FF2B5EF4-FFF2-40B4-BE49-F238E27FC236}">
                <a16:creationId xmlns:a16="http://schemas.microsoft.com/office/drawing/2014/main" id="{87978E95-9698-C6EA-E1DA-3AD0BC221F3E}"/>
              </a:ext>
            </a:extLst>
          </p:cNvPr>
          <p:cNvSpPr txBox="1"/>
          <p:nvPr/>
        </p:nvSpPr>
        <p:spPr>
          <a:xfrm>
            <a:off x="2944237" y="2773870"/>
            <a:ext cx="3508444"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obeying the devil</a:t>
            </a:r>
            <a:endParaRPr lang="en-GB" sz="4400" dirty="0"/>
          </a:p>
        </p:txBody>
      </p:sp>
      <p:sp>
        <p:nvSpPr>
          <p:cNvPr id="9" name="TextBox 8">
            <a:extLst>
              <a:ext uri="{FF2B5EF4-FFF2-40B4-BE49-F238E27FC236}">
                <a16:creationId xmlns:a16="http://schemas.microsoft.com/office/drawing/2014/main" id="{F8DC21C4-03E8-E2EC-8166-EB45E321892A}"/>
              </a:ext>
            </a:extLst>
          </p:cNvPr>
          <p:cNvSpPr txBox="1"/>
          <p:nvPr/>
        </p:nvSpPr>
        <p:spPr>
          <a:xfrm>
            <a:off x="3858638" y="3512747"/>
            <a:ext cx="3920246"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refuse to obey God</a:t>
            </a:r>
            <a:endParaRPr lang="en-GB" sz="4400" dirty="0"/>
          </a:p>
        </p:txBody>
      </p:sp>
      <p:sp>
        <p:nvSpPr>
          <p:cNvPr id="11" name="TextBox 10">
            <a:extLst>
              <a:ext uri="{FF2B5EF4-FFF2-40B4-BE49-F238E27FC236}">
                <a16:creationId xmlns:a16="http://schemas.microsoft.com/office/drawing/2014/main" id="{C8179B27-9D06-80B3-772E-B7176F787F51}"/>
              </a:ext>
            </a:extLst>
          </p:cNvPr>
          <p:cNvSpPr txBox="1"/>
          <p:nvPr/>
        </p:nvSpPr>
        <p:spPr>
          <a:xfrm>
            <a:off x="4857345" y="4264118"/>
            <a:ext cx="6750997"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following the passionate desires and inclinations of our sinful nature</a:t>
            </a:r>
            <a:endParaRPr lang="en-GB" sz="4400" dirty="0"/>
          </a:p>
        </p:txBody>
      </p:sp>
      <p:sp>
        <p:nvSpPr>
          <p:cNvPr id="13" name="TextBox 12">
            <a:extLst>
              <a:ext uri="{FF2B5EF4-FFF2-40B4-BE49-F238E27FC236}">
                <a16:creationId xmlns:a16="http://schemas.microsoft.com/office/drawing/2014/main" id="{E5661F61-7B29-038E-B3E1-DCA7B956291D}"/>
              </a:ext>
            </a:extLst>
          </p:cNvPr>
          <p:cNvSpPr txBox="1"/>
          <p:nvPr/>
        </p:nvSpPr>
        <p:spPr>
          <a:xfrm>
            <a:off x="6206250" y="5470610"/>
            <a:ext cx="4954622"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By our very nature we were subject to God’s anger</a:t>
            </a:r>
            <a:endParaRPr lang="en-GB" sz="4400" dirty="0"/>
          </a:p>
        </p:txBody>
      </p:sp>
      <p:cxnSp>
        <p:nvCxnSpPr>
          <p:cNvPr id="2" name="Connector: Elbow 1">
            <a:extLst>
              <a:ext uri="{FF2B5EF4-FFF2-40B4-BE49-F238E27FC236}">
                <a16:creationId xmlns:a16="http://schemas.microsoft.com/office/drawing/2014/main" id="{68268FDC-942E-7747-2A27-A296A6E0348E}"/>
              </a:ext>
            </a:extLst>
          </p:cNvPr>
          <p:cNvCxnSpPr>
            <a:cxnSpLocks/>
          </p:cNvCxnSpPr>
          <p:nvPr/>
        </p:nvCxnSpPr>
        <p:spPr>
          <a:xfrm rot="16200000" flipH="1">
            <a:off x="-40726" y="1087681"/>
            <a:ext cx="1988073" cy="1115439"/>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0" name="Connector: Elbow 9">
            <a:extLst>
              <a:ext uri="{FF2B5EF4-FFF2-40B4-BE49-F238E27FC236}">
                <a16:creationId xmlns:a16="http://schemas.microsoft.com/office/drawing/2014/main" id="{594CA5FE-E2EE-8BB1-EE01-FA4F3BF88C70}"/>
              </a:ext>
            </a:extLst>
          </p:cNvPr>
          <p:cNvCxnSpPr>
            <a:cxnSpLocks/>
          </p:cNvCxnSpPr>
          <p:nvPr/>
        </p:nvCxnSpPr>
        <p:spPr>
          <a:xfrm rot="16200000" flipH="1">
            <a:off x="1301353" y="1869862"/>
            <a:ext cx="1852563" cy="1433210"/>
          </a:xfrm>
          <a:prstGeom prst="bentConnector3">
            <a:avLst>
              <a:gd name="adj1" fmla="val 521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6" name="Connector: Elbow 15">
            <a:extLst>
              <a:ext uri="{FF2B5EF4-FFF2-40B4-BE49-F238E27FC236}">
                <a16:creationId xmlns:a16="http://schemas.microsoft.com/office/drawing/2014/main" id="{940AFBC3-B5B2-03FE-1F52-0D9A171A881E}"/>
              </a:ext>
            </a:extLst>
          </p:cNvPr>
          <p:cNvCxnSpPr>
            <a:cxnSpLocks/>
          </p:cNvCxnSpPr>
          <p:nvPr/>
        </p:nvCxnSpPr>
        <p:spPr>
          <a:xfrm rot="16200000" flipH="1">
            <a:off x="2507635" y="3076041"/>
            <a:ext cx="1787603" cy="914398"/>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38FF63A0-E21B-6A01-7DF2-4D09857E2F83}"/>
              </a:ext>
            </a:extLst>
          </p:cNvPr>
          <p:cNvCxnSpPr>
            <a:cxnSpLocks/>
          </p:cNvCxnSpPr>
          <p:nvPr/>
        </p:nvCxnSpPr>
        <p:spPr>
          <a:xfrm rot="16200000" flipH="1">
            <a:off x="3401541" y="3969839"/>
            <a:ext cx="1828591" cy="91440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9" name="Connector: Elbow 18">
            <a:extLst>
              <a:ext uri="{FF2B5EF4-FFF2-40B4-BE49-F238E27FC236}">
                <a16:creationId xmlns:a16="http://schemas.microsoft.com/office/drawing/2014/main" id="{B4DE3DF4-640B-0ACA-25A2-62826A057E24}"/>
              </a:ext>
            </a:extLst>
          </p:cNvPr>
          <p:cNvCxnSpPr>
            <a:cxnSpLocks/>
          </p:cNvCxnSpPr>
          <p:nvPr/>
        </p:nvCxnSpPr>
        <p:spPr>
          <a:xfrm rot="16200000" flipH="1">
            <a:off x="4525191" y="4977019"/>
            <a:ext cx="1818656" cy="1322962"/>
          </a:xfrm>
          <a:prstGeom prst="bentConnector3">
            <a:avLst>
              <a:gd name="adj1" fmla="val 3324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1853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E9485-C512-7DD8-EC2D-70F9C70EAD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39A2E1C-F892-DB16-0911-2E149ECFD054}"/>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cxnSp>
        <p:nvCxnSpPr>
          <p:cNvPr id="2" name="Connector: Elbow 1">
            <a:extLst>
              <a:ext uri="{FF2B5EF4-FFF2-40B4-BE49-F238E27FC236}">
                <a16:creationId xmlns:a16="http://schemas.microsoft.com/office/drawing/2014/main" id="{FDA2DA0C-C7AA-6CE8-7B99-7EAF87E61552}"/>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82902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A8D5E-D45A-08F6-B364-1B6FFF35E6D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BE6C49A-AC31-1371-C6A4-EEEE273B4DE0}"/>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C57467A9-4DD0-FDDD-A0E6-E4114E74A178}"/>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cxnSp>
        <p:nvCxnSpPr>
          <p:cNvPr id="2" name="Connector: Elbow 1">
            <a:extLst>
              <a:ext uri="{FF2B5EF4-FFF2-40B4-BE49-F238E27FC236}">
                <a16:creationId xmlns:a16="http://schemas.microsoft.com/office/drawing/2014/main" id="{2282127A-F969-1670-F22E-818606EC192F}"/>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A8F0A0B1-4A6E-F332-71A9-3C354A0F19D6}"/>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87465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CD230-CA59-C0BC-FBE1-BECE0C63C3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A497E5E-C20D-233E-118D-B1697E0D0491}"/>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7E18FA80-46B7-5AD2-B0AE-9A9AAD40B863}"/>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D16C94F8-61D3-7753-DD14-90A12704E5ED}"/>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cxnSp>
        <p:nvCxnSpPr>
          <p:cNvPr id="2" name="Connector: Elbow 1">
            <a:extLst>
              <a:ext uri="{FF2B5EF4-FFF2-40B4-BE49-F238E27FC236}">
                <a16:creationId xmlns:a16="http://schemas.microsoft.com/office/drawing/2014/main" id="{C1E6664F-9377-9B88-AD23-E7679498573D}"/>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9EE1AEFF-1857-71E4-B611-4549207B6C09}"/>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01F58419-5F9A-19B2-CBCB-6DCFE82B86B8}"/>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139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402AD-712A-9C4E-2651-748B8BAC65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F22ECD2-834E-DE3B-3C89-297509D824F1}"/>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E236F10C-AEA6-141D-EF1A-02C7187BC75C}"/>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BA878902-7B36-1858-4BFE-4F8CC24B021E}"/>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sp>
        <p:nvSpPr>
          <p:cNvPr id="15" name="TextBox 14">
            <a:extLst>
              <a:ext uri="{FF2B5EF4-FFF2-40B4-BE49-F238E27FC236}">
                <a16:creationId xmlns:a16="http://schemas.microsoft.com/office/drawing/2014/main" id="{41039623-1D09-76C9-4072-51A9707EE17F}"/>
              </a:ext>
            </a:extLst>
          </p:cNvPr>
          <p:cNvSpPr txBox="1"/>
          <p:nvPr/>
        </p:nvSpPr>
        <p:spPr>
          <a:xfrm>
            <a:off x="3047999" y="4059929"/>
            <a:ext cx="8313907"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only by God’s grace that you have been saved!</a:t>
            </a:r>
            <a:endParaRPr lang="en-GB" sz="3200" dirty="0"/>
          </a:p>
        </p:txBody>
      </p:sp>
      <p:cxnSp>
        <p:nvCxnSpPr>
          <p:cNvPr id="2" name="Connector: Elbow 1">
            <a:extLst>
              <a:ext uri="{FF2B5EF4-FFF2-40B4-BE49-F238E27FC236}">
                <a16:creationId xmlns:a16="http://schemas.microsoft.com/office/drawing/2014/main" id="{465BE079-2D26-0177-1103-3B5D45C4A310}"/>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5AF4F13B-78AC-D289-1054-6340FFD2B6E7}"/>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CF5FBEB9-F647-9294-AF88-CE3C5C7D9D7B}"/>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DDD9F1DC-588D-C794-BF0A-B4C4D80CA591}"/>
              </a:ext>
            </a:extLst>
          </p:cNvPr>
          <p:cNvCxnSpPr>
            <a:cxnSpLocks/>
          </p:cNvCxnSpPr>
          <p:nvPr/>
        </p:nvCxnSpPr>
        <p:spPr>
          <a:xfrm rot="5400000" flipH="1" flipV="1">
            <a:off x="2718160" y="3608752"/>
            <a:ext cx="1347100" cy="817123"/>
          </a:xfrm>
          <a:prstGeom prst="bentConnector3">
            <a:avLst>
              <a:gd name="adj1" fmla="val 45667"/>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27105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7DE89-9772-5B06-E86C-6021B7E2A2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D3CFC85-97AE-0741-DF7B-A855EE69CF44}"/>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FE8EC742-23F0-3094-EA0F-B80BF667082B}"/>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4E935C50-39F5-7074-FCD1-C6EF116BCF7F}"/>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sp>
        <p:nvSpPr>
          <p:cNvPr id="15" name="TextBox 14">
            <a:extLst>
              <a:ext uri="{FF2B5EF4-FFF2-40B4-BE49-F238E27FC236}">
                <a16:creationId xmlns:a16="http://schemas.microsoft.com/office/drawing/2014/main" id="{FD5DDF91-26FD-230F-AF0C-622AF493E467}"/>
              </a:ext>
            </a:extLst>
          </p:cNvPr>
          <p:cNvSpPr txBox="1"/>
          <p:nvPr/>
        </p:nvSpPr>
        <p:spPr>
          <a:xfrm>
            <a:off x="3047999" y="4059929"/>
            <a:ext cx="8313907"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only by God’s grace that you have been saved!</a:t>
            </a:r>
            <a:endParaRPr lang="en-GB" sz="3200" dirty="0"/>
          </a:p>
        </p:txBody>
      </p:sp>
      <p:sp>
        <p:nvSpPr>
          <p:cNvPr id="17" name="TextBox 16">
            <a:extLst>
              <a:ext uri="{FF2B5EF4-FFF2-40B4-BE49-F238E27FC236}">
                <a16:creationId xmlns:a16="http://schemas.microsoft.com/office/drawing/2014/main" id="{0D14AACC-1FC3-7B00-FDE3-D2CE4B7CB17C}"/>
              </a:ext>
            </a:extLst>
          </p:cNvPr>
          <p:cNvSpPr txBox="1"/>
          <p:nvPr/>
        </p:nvSpPr>
        <p:spPr>
          <a:xfrm>
            <a:off x="3897549" y="334376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raised us from the dead </a:t>
            </a:r>
            <a:endParaRPr lang="en-GB" sz="3200" dirty="0"/>
          </a:p>
        </p:txBody>
      </p:sp>
      <p:cxnSp>
        <p:nvCxnSpPr>
          <p:cNvPr id="2" name="Connector: Elbow 1">
            <a:extLst>
              <a:ext uri="{FF2B5EF4-FFF2-40B4-BE49-F238E27FC236}">
                <a16:creationId xmlns:a16="http://schemas.microsoft.com/office/drawing/2014/main" id="{E5574617-246D-C63E-0407-18A135C9FB7D}"/>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0FCA8E16-AA61-C0A6-1206-6EB895602F70}"/>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23416C15-3AA3-6745-7FF6-1467CAD53D05}"/>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62A21642-D26C-3E2B-E67E-7989D796A6DF}"/>
              </a:ext>
            </a:extLst>
          </p:cNvPr>
          <p:cNvCxnSpPr>
            <a:cxnSpLocks/>
          </p:cNvCxnSpPr>
          <p:nvPr/>
        </p:nvCxnSpPr>
        <p:spPr>
          <a:xfrm rot="5400000" flipH="1" flipV="1">
            <a:off x="2718160" y="3608752"/>
            <a:ext cx="1347100" cy="817123"/>
          </a:xfrm>
          <a:prstGeom prst="bentConnector3">
            <a:avLst>
              <a:gd name="adj1" fmla="val 45667"/>
            </a:avLst>
          </a:prstGeom>
          <a:ln w="57150">
            <a:tailEnd type="triangle"/>
          </a:ln>
        </p:spPr>
        <p:style>
          <a:lnRef idx="2">
            <a:schemeClr val="dk1"/>
          </a:lnRef>
          <a:fillRef idx="0">
            <a:schemeClr val="dk1"/>
          </a:fillRef>
          <a:effectRef idx="1">
            <a:schemeClr val="dk1"/>
          </a:effectRef>
          <a:fontRef idx="minor">
            <a:schemeClr val="tx1"/>
          </a:fontRef>
        </p:style>
      </p:cxnSp>
      <p:cxnSp>
        <p:nvCxnSpPr>
          <p:cNvPr id="27" name="Connector: Elbow 26">
            <a:extLst>
              <a:ext uri="{FF2B5EF4-FFF2-40B4-BE49-F238E27FC236}">
                <a16:creationId xmlns:a16="http://schemas.microsoft.com/office/drawing/2014/main" id="{2D38D19C-9F48-DA70-9B65-45FC71B27C11}"/>
              </a:ext>
            </a:extLst>
          </p:cNvPr>
          <p:cNvCxnSpPr>
            <a:cxnSpLocks/>
          </p:cNvCxnSpPr>
          <p:nvPr/>
        </p:nvCxnSpPr>
        <p:spPr>
          <a:xfrm rot="5400000" flipH="1" flipV="1">
            <a:off x="3307698" y="2723449"/>
            <a:ext cx="1763361" cy="778214"/>
          </a:xfrm>
          <a:prstGeom prst="bentConnector3">
            <a:avLst>
              <a:gd name="adj1" fmla="val 39702"/>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07471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6FD5-D361-7F6F-283B-E385CD41B75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03FF85-91E5-4F4F-B0DF-225ED8F75B62}"/>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72228393-21FC-F330-633E-2EC9B619B860}"/>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09D7936E-49F7-32A7-9466-048295D3D6F2}"/>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sp>
        <p:nvSpPr>
          <p:cNvPr id="15" name="TextBox 14">
            <a:extLst>
              <a:ext uri="{FF2B5EF4-FFF2-40B4-BE49-F238E27FC236}">
                <a16:creationId xmlns:a16="http://schemas.microsoft.com/office/drawing/2014/main" id="{1C1336A9-1E11-15FD-70E0-7D7F4DD85329}"/>
              </a:ext>
            </a:extLst>
          </p:cNvPr>
          <p:cNvSpPr txBox="1"/>
          <p:nvPr/>
        </p:nvSpPr>
        <p:spPr>
          <a:xfrm>
            <a:off x="3047999" y="4059929"/>
            <a:ext cx="8313907"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only by God’s grace that you have been saved!</a:t>
            </a:r>
            <a:endParaRPr lang="en-GB" sz="3200" dirty="0"/>
          </a:p>
        </p:txBody>
      </p:sp>
      <p:sp>
        <p:nvSpPr>
          <p:cNvPr id="17" name="TextBox 16">
            <a:extLst>
              <a:ext uri="{FF2B5EF4-FFF2-40B4-BE49-F238E27FC236}">
                <a16:creationId xmlns:a16="http://schemas.microsoft.com/office/drawing/2014/main" id="{54403A43-EAA1-C4ED-5857-1ED1266ADD9C}"/>
              </a:ext>
            </a:extLst>
          </p:cNvPr>
          <p:cNvSpPr txBox="1"/>
          <p:nvPr/>
        </p:nvSpPr>
        <p:spPr>
          <a:xfrm>
            <a:off x="3897549" y="334376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raised us from the dead </a:t>
            </a:r>
            <a:endParaRPr lang="en-GB" sz="3200" dirty="0"/>
          </a:p>
        </p:txBody>
      </p:sp>
      <p:sp>
        <p:nvSpPr>
          <p:cNvPr id="19" name="TextBox 18">
            <a:extLst>
              <a:ext uri="{FF2B5EF4-FFF2-40B4-BE49-F238E27FC236}">
                <a16:creationId xmlns:a16="http://schemas.microsoft.com/office/drawing/2014/main" id="{738D7C8F-1BA3-515A-C9E2-849C1124AC67}"/>
              </a:ext>
            </a:extLst>
          </p:cNvPr>
          <p:cNvSpPr txBox="1"/>
          <p:nvPr/>
        </p:nvSpPr>
        <p:spPr>
          <a:xfrm>
            <a:off x="4662791" y="2230875"/>
            <a:ext cx="6193277"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seated us with him in the heavenly realms </a:t>
            </a:r>
            <a:endParaRPr lang="en-GB" sz="3200" dirty="0"/>
          </a:p>
        </p:txBody>
      </p:sp>
      <p:cxnSp>
        <p:nvCxnSpPr>
          <p:cNvPr id="2" name="Connector: Elbow 1">
            <a:extLst>
              <a:ext uri="{FF2B5EF4-FFF2-40B4-BE49-F238E27FC236}">
                <a16:creationId xmlns:a16="http://schemas.microsoft.com/office/drawing/2014/main" id="{47BF1117-E06A-DC3A-0FCE-5BF804996A92}"/>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FCB1ACF1-1419-D9CC-4B08-3910B65779D0}"/>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39B43CF2-E5B1-62D9-E35C-AD21A8A6D981}"/>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DC7E1BB9-E770-C7AC-5D33-57069AE9806B}"/>
              </a:ext>
            </a:extLst>
          </p:cNvPr>
          <p:cNvCxnSpPr>
            <a:cxnSpLocks/>
          </p:cNvCxnSpPr>
          <p:nvPr/>
        </p:nvCxnSpPr>
        <p:spPr>
          <a:xfrm rot="5400000" flipH="1" flipV="1">
            <a:off x="2718160" y="3608752"/>
            <a:ext cx="1347100" cy="817123"/>
          </a:xfrm>
          <a:prstGeom prst="bentConnector3">
            <a:avLst>
              <a:gd name="adj1" fmla="val 45667"/>
            </a:avLst>
          </a:prstGeom>
          <a:ln w="57150">
            <a:tailEnd type="triangle"/>
          </a:ln>
        </p:spPr>
        <p:style>
          <a:lnRef idx="2">
            <a:schemeClr val="dk1"/>
          </a:lnRef>
          <a:fillRef idx="0">
            <a:schemeClr val="dk1"/>
          </a:fillRef>
          <a:effectRef idx="1">
            <a:schemeClr val="dk1"/>
          </a:effectRef>
          <a:fontRef idx="minor">
            <a:schemeClr val="tx1"/>
          </a:fontRef>
        </p:style>
      </p:cxnSp>
      <p:cxnSp>
        <p:nvCxnSpPr>
          <p:cNvPr id="27" name="Connector: Elbow 26">
            <a:extLst>
              <a:ext uri="{FF2B5EF4-FFF2-40B4-BE49-F238E27FC236}">
                <a16:creationId xmlns:a16="http://schemas.microsoft.com/office/drawing/2014/main" id="{273F328C-20C9-55A7-4B33-57E2F7C694E1}"/>
              </a:ext>
            </a:extLst>
          </p:cNvPr>
          <p:cNvCxnSpPr>
            <a:cxnSpLocks/>
          </p:cNvCxnSpPr>
          <p:nvPr/>
        </p:nvCxnSpPr>
        <p:spPr>
          <a:xfrm rot="5400000" flipH="1" flipV="1">
            <a:off x="3307698" y="2723449"/>
            <a:ext cx="1763361" cy="778214"/>
          </a:xfrm>
          <a:prstGeom prst="bentConnector3">
            <a:avLst>
              <a:gd name="adj1" fmla="val 37863"/>
            </a:avLst>
          </a:prstGeom>
          <a:ln w="57150">
            <a:tailEnd type="triangle"/>
          </a:ln>
        </p:spPr>
        <p:style>
          <a:lnRef idx="2">
            <a:schemeClr val="dk1"/>
          </a:lnRef>
          <a:fillRef idx="0">
            <a:schemeClr val="dk1"/>
          </a:fillRef>
          <a:effectRef idx="1">
            <a:schemeClr val="dk1"/>
          </a:effectRef>
          <a:fontRef idx="minor">
            <a:schemeClr val="tx1"/>
          </a:fontRef>
        </p:style>
      </p:cxnSp>
      <p:cxnSp>
        <p:nvCxnSpPr>
          <p:cNvPr id="30" name="Connector: Elbow 29">
            <a:extLst>
              <a:ext uri="{FF2B5EF4-FFF2-40B4-BE49-F238E27FC236}">
                <a16:creationId xmlns:a16="http://schemas.microsoft.com/office/drawing/2014/main" id="{129E3F9D-2B6F-3009-5793-D4E18A19FC93}"/>
              </a:ext>
            </a:extLst>
          </p:cNvPr>
          <p:cNvCxnSpPr>
            <a:cxnSpLocks/>
          </p:cNvCxnSpPr>
          <p:nvPr/>
        </p:nvCxnSpPr>
        <p:spPr>
          <a:xfrm rot="5400000" flipH="1" flipV="1">
            <a:off x="4569819" y="1619097"/>
            <a:ext cx="1346778" cy="1329446"/>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60341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044C-8091-6BCF-06DE-4FFA011B341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C579BEA-E3A3-0532-01FC-74C47E88DE8F}"/>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3003B685-083B-AFD8-36AE-26C29D38A985}"/>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85F34B92-48A6-2BB7-5623-65EC3E678674}"/>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sp>
        <p:nvSpPr>
          <p:cNvPr id="15" name="TextBox 14">
            <a:extLst>
              <a:ext uri="{FF2B5EF4-FFF2-40B4-BE49-F238E27FC236}">
                <a16:creationId xmlns:a16="http://schemas.microsoft.com/office/drawing/2014/main" id="{3A20C6D3-4857-6973-68F4-EFE4B78902B0}"/>
              </a:ext>
            </a:extLst>
          </p:cNvPr>
          <p:cNvSpPr txBox="1"/>
          <p:nvPr/>
        </p:nvSpPr>
        <p:spPr>
          <a:xfrm>
            <a:off x="3047999" y="4059929"/>
            <a:ext cx="8313907"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only by God’s grace that you have been saved!</a:t>
            </a:r>
            <a:endParaRPr lang="en-GB" sz="3200" dirty="0"/>
          </a:p>
        </p:txBody>
      </p:sp>
      <p:sp>
        <p:nvSpPr>
          <p:cNvPr id="17" name="TextBox 16">
            <a:extLst>
              <a:ext uri="{FF2B5EF4-FFF2-40B4-BE49-F238E27FC236}">
                <a16:creationId xmlns:a16="http://schemas.microsoft.com/office/drawing/2014/main" id="{ED1C6D80-488C-7D3D-DD28-1CA4F828B9A7}"/>
              </a:ext>
            </a:extLst>
          </p:cNvPr>
          <p:cNvSpPr txBox="1"/>
          <p:nvPr/>
        </p:nvSpPr>
        <p:spPr>
          <a:xfrm>
            <a:off x="3897549" y="334376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raised us from the dead </a:t>
            </a:r>
            <a:endParaRPr lang="en-GB" sz="3200" dirty="0"/>
          </a:p>
        </p:txBody>
      </p:sp>
      <p:sp>
        <p:nvSpPr>
          <p:cNvPr id="19" name="TextBox 18">
            <a:extLst>
              <a:ext uri="{FF2B5EF4-FFF2-40B4-BE49-F238E27FC236}">
                <a16:creationId xmlns:a16="http://schemas.microsoft.com/office/drawing/2014/main" id="{F28E1CD8-A4F3-3FE6-749D-5C6B5D48B2C9}"/>
              </a:ext>
            </a:extLst>
          </p:cNvPr>
          <p:cNvSpPr txBox="1"/>
          <p:nvPr/>
        </p:nvSpPr>
        <p:spPr>
          <a:xfrm>
            <a:off x="4662791" y="2230875"/>
            <a:ext cx="6193277"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seated us with him in the heavenly realms </a:t>
            </a:r>
            <a:endParaRPr lang="en-GB" sz="3200" dirty="0"/>
          </a:p>
        </p:txBody>
      </p:sp>
      <p:sp>
        <p:nvSpPr>
          <p:cNvPr id="21" name="TextBox 20">
            <a:extLst>
              <a:ext uri="{FF2B5EF4-FFF2-40B4-BE49-F238E27FC236}">
                <a16:creationId xmlns:a16="http://schemas.microsoft.com/office/drawing/2014/main" id="{4EDE4FD5-E9A3-10E9-CDD5-B76F95CAF85E}"/>
              </a:ext>
            </a:extLst>
          </p:cNvPr>
          <p:cNvSpPr txBox="1"/>
          <p:nvPr/>
        </p:nvSpPr>
        <p:spPr>
          <a:xfrm>
            <a:off x="5966298" y="1610431"/>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united with Christ Jesus</a:t>
            </a:r>
            <a:endParaRPr lang="en-GB" sz="3200" dirty="0"/>
          </a:p>
        </p:txBody>
      </p:sp>
      <p:cxnSp>
        <p:nvCxnSpPr>
          <p:cNvPr id="2" name="Connector: Elbow 1">
            <a:extLst>
              <a:ext uri="{FF2B5EF4-FFF2-40B4-BE49-F238E27FC236}">
                <a16:creationId xmlns:a16="http://schemas.microsoft.com/office/drawing/2014/main" id="{D34F410D-455A-492F-420A-FA2E6CBDB018}"/>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7D544524-DC94-6127-610B-D9C84DDE61AA}"/>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D19D729B-50C1-1280-938E-24ECE051405D}"/>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3F52FE8F-89A3-33A7-B974-DFC7278AAB6D}"/>
              </a:ext>
            </a:extLst>
          </p:cNvPr>
          <p:cNvCxnSpPr>
            <a:cxnSpLocks/>
          </p:cNvCxnSpPr>
          <p:nvPr/>
        </p:nvCxnSpPr>
        <p:spPr>
          <a:xfrm rot="5400000" flipH="1" flipV="1">
            <a:off x="2718160" y="3608752"/>
            <a:ext cx="1347100" cy="817123"/>
          </a:xfrm>
          <a:prstGeom prst="bentConnector3">
            <a:avLst>
              <a:gd name="adj1" fmla="val 45667"/>
            </a:avLst>
          </a:prstGeom>
          <a:ln w="57150">
            <a:tailEnd type="triangle"/>
          </a:ln>
        </p:spPr>
        <p:style>
          <a:lnRef idx="2">
            <a:schemeClr val="dk1"/>
          </a:lnRef>
          <a:fillRef idx="0">
            <a:schemeClr val="dk1"/>
          </a:fillRef>
          <a:effectRef idx="1">
            <a:schemeClr val="dk1"/>
          </a:effectRef>
          <a:fontRef idx="minor">
            <a:schemeClr val="tx1"/>
          </a:fontRef>
        </p:style>
      </p:cxnSp>
      <p:cxnSp>
        <p:nvCxnSpPr>
          <p:cNvPr id="27" name="Connector: Elbow 26">
            <a:extLst>
              <a:ext uri="{FF2B5EF4-FFF2-40B4-BE49-F238E27FC236}">
                <a16:creationId xmlns:a16="http://schemas.microsoft.com/office/drawing/2014/main" id="{0A53471D-4DBC-3597-130F-D3A19A5C6F8C}"/>
              </a:ext>
            </a:extLst>
          </p:cNvPr>
          <p:cNvCxnSpPr>
            <a:cxnSpLocks/>
          </p:cNvCxnSpPr>
          <p:nvPr/>
        </p:nvCxnSpPr>
        <p:spPr>
          <a:xfrm rot="5400000" flipH="1" flipV="1">
            <a:off x="3307698" y="2723449"/>
            <a:ext cx="1763361" cy="77821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30" name="Connector: Elbow 29">
            <a:extLst>
              <a:ext uri="{FF2B5EF4-FFF2-40B4-BE49-F238E27FC236}">
                <a16:creationId xmlns:a16="http://schemas.microsoft.com/office/drawing/2014/main" id="{807EB2A6-A998-C183-0C19-79408F43800F}"/>
              </a:ext>
            </a:extLst>
          </p:cNvPr>
          <p:cNvCxnSpPr>
            <a:cxnSpLocks/>
          </p:cNvCxnSpPr>
          <p:nvPr/>
        </p:nvCxnSpPr>
        <p:spPr>
          <a:xfrm rot="5400000" flipH="1" flipV="1">
            <a:off x="4569819" y="1619097"/>
            <a:ext cx="1346778" cy="1329446"/>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35" name="Connector: Elbow 34">
            <a:extLst>
              <a:ext uri="{FF2B5EF4-FFF2-40B4-BE49-F238E27FC236}">
                <a16:creationId xmlns:a16="http://schemas.microsoft.com/office/drawing/2014/main" id="{FF92E844-8D44-32B1-F659-9A2DFB488B08}"/>
              </a:ext>
            </a:extLst>
          </p:cNvPr>
          <p:cNvCxnSpPr>
            <a:cxnSpLocks/>
          </p:cNvCxnSpPr>
          <p:nvPr/>
        </p:nvCxnSpPr>
        <p:spPr>
          <a:xfrm rot="5400000" flipH="1" flipV="1">
            <a:off x="5504832" y="465904"/>
            <a:ext cx="2168070" cy="1361873"/>
          </a:xfrm>
          <a:prstGeom prst="bentConnector3">
            <a:avLst>
              <a:gd name="adj1" fmla="val 27865"/>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73557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15DA-D571-95EF-C8E7-5F49CC7822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FC3EA75-06D5-17E2-A586-82DEADF1FE15}"/>
              </a:ext>
            </a:extLst>
          </p:cNvPr>
          <p:cNvSpPr txBox="1"/>
          <p:nvPr/>
        </p:nvSpPr>
        <p:spPr>
          <a:xfrm>
            <a:off x="142672" y="6210420"/>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But God is so rich in mercy</a:t>
            </a:r>
            <a:endParaRPr lang="en-GB" sz="3200" dirty="0"/>
          </a:p>
        </p:txBody>
      </p:sp>
      <p:sp>
        <p:nvSpPr>
          <p:cNvPr id="8" name="TextBox 7">
            <a:extLst>
              <a:ext uri="{FF2B5EF4-FFF2-40B4-BE49-F238E27FC236}">
                <a16:creationId xmlns:a16="http://schemas.microsoft.com/office/drawing/2014/main" id="{B526CD04-4D9C-89C3-7A8F-9C640F3AE1D8}"/>
              </a:ext>
            </a:extLst>
          </p:cNvPr>
          <p:cNvSpPr txBox="1"/>
          <p:nvPr/>
        </p:nvSpPr>
        <p:spPr>
          <a:xfrm>
            <a:off x="1108953" y="552067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loved us so much</a:t>
            </a:r>
            <a:endParaRPr lang="en-GB" sz="3200" dirty="0"/>
          </a:p>
        </p:txBody>
      </p:sp>
      <p:sp>
        <p:nvSpPr>
          <p:cNvPr id="12" name="TextBox 11">
            <a:extLst>
              <a:ext uri="{FF2B5EF4-FFF2-40B4-BE49-F238E27FC236}">
                <a16:creationId xmlns:a16="http://schemas.microsoft.com/office/drawing/2014/main" id="{910385C7-0B9F-AE10-0DB2-3A9C10C70A82}"/>
              </a:ext>
            </a:extLst>
          </p:cNvPr>
          <p:cNvSpPr txBox="1"/>
          <p:nvPr/>
        </p:nvSpPr>
        <p:spPr>
          <a:xfrm>
            <a:off x="2308699" y="4776095"/>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he gave us life </a:t>
            </a:r>
            <a:endParaRPr lang="en-GB" sz="3200" dirty="0"/>
          </a:p>
        </p:txBody>
      </p:sp>
      <p:sp>
        <p:nvSpPr>
          <p:cNvPr id="15" name="TextBox 14">
            <a:extLst>
              <a:ext uri="{FF2B5EF4-FFF2-40B4-BE49-F238E27FC236}">
                <a16:creationId xmlns:a16="http://schemas.microsoft.com/office/drawing/2014/main" id="{08AC0786-DC06-B072-1B75-D65230F5887A}"/>
              </a:ext>
            </a:extLst>
          </p:cNvPr>
          <p:cNvSpPr txBox="1"/>
          <p:nvPr/>
        </p:nvSpPr>
        <p:spPr>
          <a:xfrm>
            <a:off x="3047999" y="4059929"/>
            <a:ext cx="8313907"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only by God’s grace that you have been saved!</a:t>
            </a:r>
            <a:endParaRPr lang="en-GB" sz="3200" dirty="0"/>
          </a:p>
        </p:txBody>
      </p:sp>
      <p:sp>
        <p:nvSpPr>
          <p:cNvPr id="17" name="TextBox 16">
            <a:extLst>
              <a:ext uri="{FF2B5EF4-FFF2-40B4-BE49-F238E27FC236}">
                <a16:creationId xmlns:a16="http://schemas.microsoft.com/office/drawing/2014/main" id="{2FD31730-B8BF-5FDB-582D-DCD26D188C1A}"/>
              </a:ext>
            </a:extLst>
          </p:cNvPr>
          <p:cNvSpPr txBox="1"/>
          <p:nvPr/>
        </p:nvSpPr>
        <p:spPr>
          <a:xfrm>
            <a:off x="3897549" y="3343763"/>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raised us from the dead </a:t>
            </a:r>
            <a:endParaRPr lang="en-GB" sz="3200" dirty="0"/>
          </a:p>
        </p:txBody>
      </p:sp>
      <p:sp>
        <p:nvSpPr>
          <p:cNvPr id="19" name="TextBox 18">
            <a:extLst>
              <a:ext uri="{FF2B5EF4-FFF2-40B4-BE49-F238E27FC236}">
                <a16:creationId xmlns:a16="http://schemas.microsoft.com/office/drawing/2014/main" id="{AD85AB7E-AA07-B05B-EF87-2078A58D44EE}"/>
              </a:ext>
            </a:extLst>
          </p:cNvPr>
          <p:cNvSpPr txBox="1"/>
          <p:nvPr/>
        </p:nvSpPr>
        <p:spPr>
          <a:xfrm>
            <a:off x="4662791" y="2230875"/>
            <a:ext cx="6193277" cy="1077218"/>
          </a:xfrm>
          <a:prstGeom prst="rect">
            <a:avLst/>
          </a:prstGeom>
          <a:noFill/>
        </p:spPr>
        <p:txBody>
          <a:bodyPr wrap="square">
            <a:spAutoFit/>
          </a:bodyPr>
          <a:lstStyle/>
          <a:p>
            <a:r>
              <a:rPr lang="en-GB" sz="3200" b="0" i="0" kern="1200" dirty="0">
                <a:solidFill>
                  <a:schemeClr val="tx1"/>
                </a:solidFill>
                <a:effectLst/>
                <a:latin typeface="+mn-lt"/>
                <a:ea typeface="+mn-ea"/>
                <a:cs typeface="+mn-cs"/>
              </a:rPr>
              <a:t>seated us with him in the heavenly realms </a:t>
            </a:r>
            <a:endParaRPr lang="en-GB" sz="3200" dirty="0"/>
          </a:p>
        </p:txBody>
      </p:sp>
      <p:sp>
        <p:nvSpPr>
          <p:cNvPr id="21" name="TextBox 20">
            <a:extLst>
              <a:ext uri="{FF2B5EF4-FFF2-40B4-BE49-F238E27FC236}">
                <a16:creationId xmlns:a16="http://schemas.microsoft.com/office/drawing/2014/main" id="{FE7BF6AB-E236-D41D-4C15-FABFCC2FA1E8}"/>
              </a:ext>
            </a:extLst>
          </p:cNvPr>
          <p:cNvSpPr txBox="1"/>
          <p:nvPr/>
        </p:nvSpPr>
        <p:spPr>
          <a:xfrm>
            <a:off x="5966298" y="1610431"/>
            <a:ext cx="6096000" cy="584775"/>
          </a:xfrm>
          <a:prstGeom prst="rect">
            <a:avLst/>
          </a:prstGeom>
          <a:noFill/>
        </p:spPr>
        <p:txBody>
          <a:bodyPr wrap="square">
            <a:spAutoFit/>
          </a:bodyPr>
          <a:lstStyle/>
          <a:p>
            <a:r>
              <a:rPr lang="en-GB" sz="3200" b="0" i="0" kern="1200" dirty="0">
                <a:solidFill>
                  <a:schemeClr val="tx1"/>
                </a:solidFill>
                <a:effectLst/>
                <a:latin typeface="+mn-lt"/>
                <a:ea typeface="+mn-ea"/>
                <a:cs typeface="+mn-cs"/>
              </a:rPr>
              <a:t>united with Christ Jesus</a:t>
            </a:r>
            <a:endParaRPr lang="en-GB" sz="3200" dirty="0"/>
          </a:p>
        </p:txBody>
      </p:sp>
      <p:sp>
        <p:nvSpPr>
          <p:cNvPr id="23" name="TextBox 22">
            <a:extLst>
              <a:ext uri="{FF2B5EF4-FFF2-40B4-BE49-F238E27FC236}">
                <a16:creationId xmlns:a16="http://schemas.microsoft.com/office/drawing/2014/main" id="{2285A8B6-2A49-AB5D-4174-469E6DB172F2}"/>
              </a:ext>
            </a:extLst>
          </p:cNvPr>
          <p:cNvSpPr txBox="1"/>
          <p:nvPr/>
        </p:nvSpPr>
        <p:spPr>
          <a:xfrm>
            <a:off x="7431934" y="0"/>
            <a:ext cx="4993530" cy="1569660"/>
          </a:xfrm>
          <a:prstGeom prst="rect">
            <a:avLst/>
          </a:prstGeom>
          <a:noFill/>
        </p:spPr>
        <p:txBody>
          <a:bodyPr wrap="square">
            <a:spAutoFit/>
          </a:bodyPr>
          <a:lstStyle/>
          <a:p>
            <a:r>
              <a:rPr lang="en-GB" sz="3200" b="0" i="0" kern="1200" dirty="0">
                <a:solidFill>
                  <a:schemeClr val="tx1"/>
                </a:solidFill>
                <a:effectLst/>
                <a:latin typeface="+mn-lt"/>
                <a:ea typeface="+mn-ea"/>
                <a:cs typeface="+mn-cs"/>
              </a:rPr>
              <a:t>examples of the incredible wealth of his grace and kindness</a:t>
            </a:r>
            <a:endParaRPr lang="en-GB" sz="3200" dirty="0"/>
          </a:p>
        </p:txBody>
      </p:sp>
      <p:cxnSp>
        <p:nvCxnSpPr>
          <p:cNvPr id="2" name="Connector: Elbow 1">
            <a:extLst>
              <a:ext uri="{FF2B5EF4-FFF2-40B4-BE49-F238E27FC236}">
                <a16:creationId xmlns:a16="http://schemas.microsoft.com/office/drawing/2014/main" id="{720D2B9C-7AD2-39F9-E861-3761A7D1F50A}"/>
              </a:ext>
            </a:extLst>
          </p:cNvPr>
          <p:cNvCxnSpPr>
            <a:cxnSpLocks/>
          </p:cNvCxnSpPr>
          <p:nvPr/>
        </p:nvCxnSpPr>
        <p:spPr>
          <a:xfrm rot="5400000" flipH="1" flipV="1">
            <a:off x="-37532" y="5633875"/>
            <a:ext cx="1229415" cy="869010"/>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7" name="Connector: Elbow 6">
            <a:extLst>
              <a:ext uri="{FF2B5EF4-FFF2-40B4-BE49-F238E27FC236}">
                <a16:creationId xmlns:a16="http://schemas.microsoft.com/office/drawing/2014/main" id="{2FF1039A-E114-86E4-8323-91FA424CE1BD}"/>
              </a:ext>
            </a:extLst>
          </p:cNvPr>
          <p:cNvCxnSpPr>
            <a:cxnSpLocks/>
          </p:cNvCxnSpPr>
          <p:nvPr/>
        </p:nvCxnSpPr>
        <p:spPr>
          <a:xfrm rot="5400000" flipH="1" flipV="1">
            <a:off x="953289" y="4853800"/>
            <a:ext cx="1303552" cy="119974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18" name="Connector: Elbow 17">
            <a:extLst>
              <a:ext uri="{FF2B5EF4-FFF2-40B4-BE49-F238E27FC236}">
                <a16:creationId xmlns:a16="http://schemas.microsoft.com/office/drawing/2014/main" id="{0E2BC05D-951E-F302-3D9C-6E1B7C1FD018}"/>
              </a:ext>
            </a:extLst>
          </p:cNvPr>
          <p:cNvCxnSpPr>
            <a:cxnSpLocks/>
          </p:cNvCxnSpPr>
          <p:nvPr/>
        </p:nvCxnSpPr>
        <p:spPr>
          <a:xfrm rot="5400000" flipH="1" flipV="1">
            <a:off x="1921586" y="4380986"/>
            <a:ext cx="1344915" cy="778212"/>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006FC1A9-EA31-8D47-EF5A-B9B4EED46BAC}"/>
              </a:ext>
            </a:extLst>
          </p:cNvPr>
          <p:cNvCxnSpPr>
            <a:cxnSpLocks/>
          </p:cNvCxnSpPr>
          <p:nvPr/>
        </p:nvCxnSpPr>
        <p:spPr>
          <a:xfrm rot="5400000" flipH="1" flipV="1">
            <a:off x="2718160" y="3608752"/>
            <a:ext cx="1347100" cy="817123"/>
          </a:xfrm>
          <a:prstGeom prst="bentConnector3">
            <a:avLst>
              <a:gd name="adj1" fmla="val 45667"/>
            </a:avLst>
          </a:prstGeom>
          <a:ln w="57150">
            <a:tailEnd type="triangle"/>
          </a:ln>
        </p:spPr>
        <p:style>
          <a:lnRef idx="2">
            <a:schemeClr val="dk1"/>
          </a:lnRef>
          <a:fillRef idx="0">
            <a:schemeClr val="dk1"/>
          </a:fillRef>
          <a:effectRef idx="1">
            <a:schemeClr val="dk1"/>
          </a:effectRef>
          <a:fontRef idx="minor">
            <a:schemeClr val="tx1"/>
          </a:fontRef>
        </p:style>
      </p:cxnSp>
      <p:cxnSp>
        <p:nvCxnSpPr>
          <p:cNvPr id="27" name="Connector: Elbow 26">
            <a:extLst>
              <a:ext uri="{FF2B5EF4-FFF2-40B4-BE49-F238E27FC236}">
                <a16:creationId xmlns:a16="http://schemas.microsoft.com/office/drawing/2014/main" id="{F627F736-E591-E300-2AB3-AC6568A39243}"/>
              </a:ext>
            </a:extLst>
          </p:cNvPr>
          <p:cNvCxnSpPr>
            <a:cxnSpLocks/>
          </p:cNvCxnSpPr>
          <p:nvPr/>
        </p:nvCxnSpPr>
        <p:spPr>
          <a:xfrm rot="5400000" flipH="1" flipV="1">
            <a:off x="3307698" y="2723449"/>
            <a:ext cx="1763361" cy="778214"/>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30" name="Connector: Elbow 29">
            <a:extLst>
              <a:ext uri="{FF2B5EF4-FFF2-40B4-BE49-F238E27FC236}">
                <a16:creationId xmlns:a16="http://schemas.microsoft.com/office/drawing/2014/main" id="{19347BBA-3C0B-45C0-8C86-C938B9F48711}"/>
              </a:ext>
            </a:extLst>
          </p:cNvPr>
          <p:cNvCxnSpPr>
            <a:cxnSpLocks/>
          </p:cNvCxnSpPr>
          <p:nvPr/>
        </p:nvCxnSpPr>
        <p:spPr>
          <a:xfrm rot="5400000" flipH="1" flipV="1">
            <a:off x="4569819" y="1619097"/>
            <a:ext cx="1346778" cy="1329446"/>
          </a:xfrm>
          <a:prstGeom prst="bentConnector3">
            <a:avLst>
              <a:gd name="adj1" fmla="val 50000"/>
            </a:avLst>
          </a:prstGeom>
          <a:ln w="57150">
            <a:tailEnd type="triangle"/>
          </a:ln>
        </p:spPr>
        <p:style>
          <a:lnRef idx="2">
            <a:schemeClr val="dk1"/>
          </a:lnRef>
          <a:fillRef idx="0">
            <a:schemeClr val="dk1"/>
          </a:fillRef>
          <a:effectRef idx="1">
            <a:schemeClr val="dk1"/>
          </a:effectRef>
          <a:fontRef idx="minor">
            <a:schemeClr val="tx1"/>
          </a:fontRef>
        </p:style>
      </p:cxnSp>
      <p:cxnSp>
        <p:nvCxnSpPr>
          <p:cNvPr id="35" name="Connector: Elbow 34">
            <a:extLst>
              <a:ext uri="{FF2B5EF4-FFF2-40B4-BE49-F238E27FC236}">
                <a16:creationId xmlns:a16="http://schemas.microsoft.com/office/drawing/2014/main" id="{23BAD391-3358-E680-13D4-8827186613EF}"/>
              </a:ext>
            </a:extLst>
          </p:cNvPr>
          <p:cNvCxnSpPr>
            <a:cxnSpLocks/>
          </p:cNvCxnSpPr>
          <p:nvPr/>
        </p:nvCxnSpPr>
        <p:spPr>
          <a:xfrm rot="5400000" flipH="1" flipV="1">
            <a:off x="5504832" y="465904"/>
            <a:ext cx="2168070" cy="1361873"/>
          </a:xfrm>
          <a:prstGeom prst="bentConnector3">
            <a:avLst>
              <a:gd name="adj1" fmla="val 27865"/>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09890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us knew what they were thinking and turned to them. ‘Which is easier’, he asked, ‘To say, “Your sins are forgiven,” or to say, “Get up and walk?” ‘ – Slide 7">
            <a:extLst>
              <a:ext uri="{FF2B5EF4-FFF2-40B4-BE49-F238E27FC236}">
                <a16:creationId xmlns:a16="http://schemas.microsoft.com/office/drawing/2014/main" id="{1C11D113-937C-5FD5-A641-0A4141D154A0}"/>
              </a:ext>
            </a:extLst>
          </p:cNvPr>
          <p:cNvPicPr>
            <a:picLocks noChangeAspect="1"/>
          </p:cNvPicPr>
          <p:nvPr/>
        </p:nvPicPr>
        <p:blipFill>
          <a:blip r:embed="rId3"/>
          <a:stretch>
            <a:fillRect/>
          </a:stretch>
        </p:blipFill>
        <p:spPr>
          <a:xfrm>
            <a:off x="1525772" y="1993"/>
            <a:ext cx="9138684" cy="6854014"/>
          </a:xfrm>
          <a:prstGeom prst="rect">
            <a:avLst/>
          </a:prstGeom>
        </p:spPr>
      </p:pic>
      <p:sp>
        <p:nvSpPr>
          <p:cNvPr id="4" name="TextBox 3">
            <a:extLst>
              <a:ext uri="{FF2B5EF4-FFF2-40B4-BE49-F238E27FC236}">
                <a16:creationId xmlns:a16="http://schemas.microsoft.com/office/drawing/2014/main" id="{06F07B63-8AED-3509-E96C-F523B61B2D8F}"/>
              </a:ext>
            </a:extLst>
          </p:cNvPr>
          <p:cNvSpPr txBox="1"/>
          <p:nvPr/>
        </p:nvSpPr>
        <p:spPr>
          <a:xfrm>
            <a:off x="291830" y="3708020"/>
            <a:ext cx="6096000" cy="2246769"/>
          </a:xfrm>
          <a:prstGeom prst="rect">
            <a:avLst/>
          </a:prstGeom>
          <a:solidFill>
            <a:schemeClr val="tx1"/>
          </a:solidFill>
        </p:spPr>
        <p:txBody>
          <a:bodyPr wrap="square">
            <a:spAutoFit/>
          </a:bodyPr>
          <a:lstStyle/>
          <a:p>
            <a:pPr algn="ctr"/>
            <a:r>
              <a:rPr lang="en-GB" sz="2800" dirty="0">
                <a:solidFill>
                  <a:schemeClr val="bg1"/>
                </a:solidFill>
                <a:latin typeface="system-ui"/>
              </a:rPr>
              <a:t>Now some teachers of the law were sitting there, thinking to themselves,  “Why does this fellow talk like that? He’s blaspheming! Who can forgive sins but God alone?”</a:t>
            </a:r>
          </a:p>
        </p:txBody>
      </p:sp>
    </p:spTree>
    <p:extLst>
      <p:ext uri="{BB962C8B-B14F-4D97-AF65-F5344CB8AC3E}">
        <p14:creationId xmlns:p14="http://schemas.microsoft.com/office/powerpoint/2010/main" val="1935697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3D9E-F969-70FB-2F2B-6B472998EE74}"/>
            </a:ext>
          </a:extLst>
        </p:cNvPr>
        <p:cNvGrpSpPr/>
        <p:nvPr/>
      </p:nvGrpSpPr>
      <p:grpSpPr>
        <a:xfrm>
          <a:off x="0" y="0"/>
          <a:ext cx="0" cy="0"/>
          <a:chOff x="0" y="0"/>
          <a:chExt cx="0" cy="0"/>
        </a:xfrm>
      </p:grpSpPr>
      <p:pic>
        <p:nvPicPr>
          <p:cNvPr id="2" name="Picture 1" descr="Jesus knew what they were thinking and turned to them. ‘Which is easier’, he asked, ‘To say, “Your sins are forgiven,” or to say, “Get up and walk?” ‘ – Slide 7">
            <a:extLst>
              <a:ext uri="{FF2B5EF4-FFF2-40B4-BE49-F238E27FC236}">
                <a16:creationId xmlns:a16="http://schemas.microsoft.com/office/drawing/2014/main" id="{4FC7B3DA-EAA8-AE32-26C7-A563495800A8}"/>
              </a:ext>
            </a:extLst>
          </p:cNvPr>
          <p:cNvPicPr>
            <a:picLocks noChangeAspect="1"/>
          </p:cNvPicPr>
          <p:nvPr/>
        </p:nvPicPr>
        <p:blipFill>
          <a:blip r:embed="rId3"/>
          <a:stretch>
            <a:fillRect/>
          </a:stretch>
        </p:blipFill>
        <p:spPr>
          <a:xfrm>
            <a:off x="1525772" y="1993"/>
            <a:ext cx="9138684" cy="6854014"/>
          </a:xfrm>
          <a:prstGeom prst="rect">
            <a:avLst/>
          </a:prstGeom>
        </p:spPr>
      </p:pic>
      <p:sp>
        <p:nvSpPr>
          <p:cNvPr id="6" name="Speech Bubble: Rectangle with Corners Rounded 5">
            <a:extLst>
              <a:ext uri="{FF2B5EF4-FFF2-40B4-BE49-F238E27FC236}">
                <a16:creationId xmlns:a16="http://schemas.microsoft.com/office/drawing/2014/main" id="{7189A52B-876D-A856-B5A4-5F4156E17E63}"/>
              </a:ext>
            </a:extLst>
          </p:cNvPr>
          <p:cNvSpPr/>
          <p:nvPr/>
        </p:nvSpPr>
        <p:spPr>
          <a:xfrm>
            <a:off x="4092102" y="2127115"/>
            <a:ext cx="3164732" cy="2029838"/>
          </a:xfrm>
          <a:prstGeom prst="wedgeRoundRectCallout">
            <a:avLst>
              <a:gd name="adj1" fmla="val 62235"/>
              <a:gd name="adj2" fmla="val -51061"/>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3200" dirty="0">
                <a:solidFill>
                  <a:schemeClr val="bg1"/>
                </a:solidFill>
                <a:latin typeface="system-ui"/>
              </a:rPr>
              <a:t>Which is easier: to say to this paralyzed man, </a:t>
            </a:r>
            <a:endParaRPr lang="en-GB" sz="3200" dirty="0"/>
          </a:p>
        </p:txBody>
      </p:sp>
      <p:sp>
        <p:nvSpPr>
          <p:cNvPr id="7" name="Rectangle: Rounded Corners 6">
            <a:extLst>
              <a:ext uri="{FF2B5EF4-FFF2-40B4-BE49-F238E27FC236}">
                <a16:creationId xmlns:a16="http://schemas.microsoft.com/office/drawing/2014/main" id="{5709623A-1B5A-15ED-46F8-C99F53EA1E3D}"/>
              </a:ext>
            </a:extLst>
          </p:cNvPr>
          <p:cNvSpPr/>
          <p:nvPr/>
        </p:nvSpPr>
        <p:spPr>
          <a:xfrm>
            <a:off x="684480" y="3501958"/>
            <a:ext cx="2444885" cy="998706"/>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system-ui"/>
              </a:rPr>
              <a:t>‘Your sins are forgiven’ </a:t>
            </a:r>
            <a:endParaRPr lang="en-GB" sz="3200" dirty="0"/>
          </a:p>
        </p:txBody>
      </p:sp>
      <p:sp>
        <p:nvSpPr>
          <p:cNvPr id="9" name="Rectangle: Rounded Corners 8">
            <a:extLst>
              <a:ext uri="{FF2B5EF4-FFF2-40B4-BE49-F238E27FC236}">
                <a16:creationId xmlns:a16="http://schemas.microsoft.com/office/drawing/2014/main" id="{8EEA1B62-D484-EB52-9706-48F8CEEC8A25}"/>
              </a:ext>
            </a:extLst>
          </p:cNvPr>
          <p:cNvSpPr/>
          <p:nvPr/>
        </p:nvSpPr>
        <p:spPr>
          <a:xfrm>
            <a:off x="3385526" y="5108270"/>
            <a:ext cx="3378440" cy="1173805"/>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system-ui"/>
              </a:rPr>
              <a:t>‘Get up, take your mat and walk’ </a:t>
            </a:r>
            <a:endParaRPr lang="en-GB" sz="3200" dirty="0"/>
          </a:p>
        </p:txBody>
      </p:sp>
      <p:sp>
        <p:nvSpPr>
          <p:cNvPr id="10" name="Rectangle 9">
            <a:extLst>
              <a:ext uri="{FF2B5EF4-FFF2-40B4-BE49-F238E27FC236}">
                <a16:creationId xmlns:a16="http://schemas.microsoft.com/office/drawing/2014/main" id="{438721C7-123D-EB62-FA6D-91B21AF644CB}"/>
              </a:ext>
            </a:extLst>
          </p:cNvPr>
          <p:cNvSpPr/>
          <p:nvPr/>
        </p:nvSpPr>
        <p:spPr>
          <a:xfrm rot="16791458" flipV="1">
            <a:off x="4454606" y="4601454"/>
            <a:ext cx="1201085" cy="1902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3842A10-B05E-5DC9-0102-F9DB8D7A2A40}"/>
              </a:ext>
            </a:extLst>
          </p:cNvPr>
          <p:cNvSpPr/>
          <p:nvPr/>
        </p:nvSpPr>
        <p:spPr>
          <a:xfrm rot="20399824" flipV="1">
            <a:off x="2960077" y="3667600"/>
            <a:ext cx="1201085" cy="1902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216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mediately the man stood up, picked up the mat he had been brought on and went home praising God. – Slide 9">
            <a:extLst>
              <a:ext uri="{FF2B5EF4-FFF2-40B4-BE49-F238E27FC236}">
                <a16:creationId xmlns:a16="http://schemas.microsoft.com/office/drawing/2014/main" id="{0559537F-1CB0-E642-9258-B385B9CDCF36}"/>
              </a:ext>
            </a:extLst>
          </p:cNvPr>
          <p:cNvPicPr>
            <a:picLocks noChangeAspect="1"/>
          </p:cNvPicPr>
          <p:nvPr/>
        </p:nvPicPr>
        <p:blipFill>
          <a:blip r:embed="rId3"/>
          <a:stretch>
            <a:fillRect/>
          </a:stretch>
        </p:blipFill>
        <p:spPr>
          <a:xfrm>
            <a:off x="1526161" y="1620"/>
            <a:ext cx="9141839" cy="6856379"/>
          </a:xfrm>
          <a:prstGeom prst="rect">
            <a:avLst/>
          </a:prstGeom>
        </p:spPr>
      </p:pic>
      <p:sp>
        <p:nvSpPr>
          <p:cNvPr id="4" name="TextBox 3">
            <a:extLst>
              <a:ext uri="{FF2B5EF4-FFF2-40B4-BE49-F238E27FC236}">
                <a16:creationId xmlns:a16="http://schemas.microsoft.com/office/drawing/2014/main" id="{CDCEC6D6-4E34-7D84-A113-CE8370513803}"/>
              </a:ext>
            </a:extLst>
          </p:cNvPr>
          <p:cNvSpPr txBox="1"/>
          <p:nvPr/>
        </p:nvSpPr>
        <p:spPr>
          <a:xfrm>
            <a:off x="5285362" y="3678465"/>
            <a:ext cx="6705600" cy="954107"/>
          </a:xfrm>
          <a:prstGeom prst="rect">
            <a:avLst/>
          </a:prstGeom>
          <a:solidFill>
            <a:schemeClr val="tx1"/>
          </a:solidFill>
        </p:spPr>
        <p:txBody>
          <a:bodyPr wrap="square">
            <a:spAutoFit/>
          </a:bodyPr>
          <a:lstStyle/>
          <a:p>
            <a:pPr algn="ctr"/>
            <a:r>
              <a:rPr lang="en-GB" sz="2800" dirty="0">
                <a:solidFill>
                  <a:schemeClr val="bg1"/>
                </a:solidFill>
                <a:latin typeface="system-ui"/>
              </a:rPr>
              <a:t>He got up, took his mat and walked out in full view of them all. This amazed everyone…</a:t>
            </a:r>
            <a:endParaRPr lang="en-GB" dirty="0"/>
          </a:p>
        </p:txBody>
      </p:sp>
    </p:spTree>
    <p:extLst>
      <p:ext uri="{BB962C8B-B14F-4D97-AF65-F5344CB8AC3E}">
        <p14:creationId xmlns:p14="http://schemas.microsoft.com/office/powerpoint/2010/main" val="3888199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Lectionary blog: Breaking bread together | Living Lutheran">
            <a:extLst>
              <a:ext uri="{FF2B5EF4-FFF2-40B4-BE49-F238E27FC236}">
                <a16:creationId xmlns:a16="http://schemas.microsoft.com/office/drawing/2014/main" id="{66593ED4-C4E6-7ABD-3D98-FDB4141857AE}"/>
              </a:ext>
            </a:extLst>
          </p:cNvPr>
          <p:cNvPicPr>
            <a:picLocks noChangeAspect="1"/>
          </p:cNvPicPr>
          <p:nvPr/>
        </p:nvPicPr>
        <p:blipFill>
          <a:blip r:embed="rId3"/>
          <a:srcRect l="2649"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813390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1283</TotalTime>
  <Words>4282</Words>
  <Application>Microsoft Office PowerPoint</Application>
  <PresentationFormat>Widescreen</PresentationFormat>
  <Paragraphs>298</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Arial</vt:lpstr>
      <vt:lpstr>Georgia</vt:lpstr>
      <vt:lpstr>system-ui</vt:lpstr>
      <vt:lpstr>Office Theme</vt:lpstr>
      <vt:lpstr>PowerPoint Presentation</vt:lpstr>
      <vt:lpstr>Gospel of Mark</vt:lpstr>
      <vt:lpstr>Mark 2:1-12</vt:lpstr>
      <vt:lpstr>Mark 2:1-12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2</cp:revision>
  <dcterms:created xsi:type="dcterms:W3CDTF">2026-07-08T05:44:39Z</dcterms:created>
  <dcterms:modified xsi:type="dcterms:W3CDTF">2026-07-10T13:51:13Z</dcterms:modified>
</cp:coreProperties>
</file>