
<file path=[Content_Types].xml><?xml version="1.0" encoding="utf-8"?>
<Types xmlns="http://schemas.openxmlformats.org/package/2006/content-types">
  <Default Extension="fntdata" ContentType="application/x-fontdata"/>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EB Garamond SemiBold"/>
      <p:regular r:id="rId17"/>
      <p:bold r:id="rId18"/>
      <p:italic r:id="rId19"/>
      <p:boldItalic r:id="rId20"/>
    </p:embeddedFont>
    <p:embeddedFont>
      <p:font typeface="EB Garamond"/>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EBGaramondSemiBold-bold.fntdata"/><Relationship Id="rId8" Type="http://schemas.openxmlformats.org/officeDocument/2006/relationships/slide" Target="slides/slide3.xml"/><Relationship Id="rId26" Type="http://schemas.openxmlformats.org/officeDocument/2006/relationships/customXml" Target="../customXml/item2.xml"/><Relationship Id="rId21" Type="http://schemas.openxmlformats.org/officeDocument/2006/relationships/font" Target="fonts/EBGaramond-regular.fntdata"/><Relationship Id="rId3" Type="http://schemas.openxmlformats.org/officeDocument/2006/relationships/presProps" Target="presProps.xml"/><Relationship Id="rId12" Type="http://schemas.openxmlformats.org/officeDocument/2006/relationships/slide" Target="slides/slide7.xml"/><Relationship Id="rId17" Type="http://schemas.openxmlformats.org/officeDocument/2006/relationships/font" Target="fonts/EBGaramondSemiBold-regular.fntdata"/><Relationship Id="rId7" Type="http://schemas.openxmlformats.org/officeDocument/2006/relationships/slide" Target="slides/slide2.xml"/><Relationship Id="rId25" Type="http://schemas.openxmlformats.org/officeDocument/2006/relationships/customXml" Target="../customXml/item1.xml"/><Relationship Id="rId20" Type="http://schemas.openxmlformats.org/officeDocument/2006/relationships/font" Target="fonts/EBGaramondSemiBold-boldItalic.fntdata"/><Relationship Id="rId2"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font" Target="fonts/EBGaramond-boldItalic.fntdata"/><Relationship Id="rId1" Type="http://schemas.openxmlformats.org/officeDocument/2006/relationships/theme" Target="theme/theme1.xml"/><Relationship Id="rId6" Type="http://schemas.openxmlformats.org/officeDocument/2006/relationships/slide" Target="slides/slide1.xml"/><Relationship Id="rId23" Type="http://schemas.openxmlformats.org/officeDocument/2006/relationships/font" Target="fonts/EBGaramond-italic.fntdata"/><Relationship Id="rId15" Type="http://schemas.openxmlformats.org/officeDocument/2006/relationships/slide" Target="slides/slide10.xml"/><Relationship Id="rId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font" Target="fonts/EBGaramondSemiBold-italic.fntdata"/><Relationship Id="rId22" Type="http://schemas.openxmlformats.org/officeDocument/2006/relationships/font" Target="fonts/EBGaramond-bold.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b10d9ab7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b10d9ab7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b10d9ab7b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b10d9ab7b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b10d9ab7b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b10d9ab7b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b24a795a0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b24a795a0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b10d9ab7b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b10d9ab7b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b24a795a0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b24a795a0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b10d9ab7b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b10d9ab7b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b24a795a0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b24a795a0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b24a795a09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b24a795a0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b24a795a0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b24a795a0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b24a795a0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b24a795a0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sp>
        <p:nvSpPr>
          <p:cNvPr id="54" name="Google Shape;54;p13"/>
          <p:cNvSpPr txBox="1"/>
          <p:nvPr/>
        </p:nvSpPr>
        <p:spPr>
          <a:xfrm>
            <a:off x="343650" y="108275"/>
            <a:ext cx="8456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lt1"/>
                </a:solidFill>
                <a:latin typeface="EB Garamond SemiBold"/>
                <a:ea typeface="EB Garamond SemiBold"/>
                <a:cs typeface="EB Garamond SemiBold"/>
                <a:sym typeface="EB Garamond SemiBold"/>
              </a:rPr>
              <a:t>There is only room for one King on the throne</a:t>
            </a:r>
            <a:endParaRPr sz="3200">
              <a:solidFill>
                <a:schemeClr val="lt1"/>
              </a:solidFill>
              <a:latin typeface="EB Garamond SemiBold"/>
              <a:ea typeface="EB Garamond SemiBold"/>
              <a:cs typeface="EB Garamond SemiBold"/>
              <a:sym typeface="EB Garamond SemiBold"/>
            </a:endParaRPr>
          </a:p>
        </p:txBody>
      </p:sp>
      <p:pic>
        <p:nvPicPr>
          <p:cNvPr id="55" name="Google Shape;55;p13"/>
          <p:cNvPicPr preferRelativeResize="0"/>
          <p:nvPr/>
        </p:nvPicPr>
        <p:blipFill>
          <a:blip r:embed="rId3">
            <a:alphaModFix/>
          </a:blip>
          <a:stretch>
            <a:fillRect/>
          </a:stretch>
        </p:blipFill>
        <p:spPr>
          <a:xfrm>
            <a:off x="1516963" y="888500"/>
            <a:ext cx="6110075" cy="4013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 name="Shape 59"/>
        <p:cNvGrpSpPr/>
        <p:nvPr/>
      </p:nvGrpSpPr>
      <p:grpSpPr>
        <a:xfrm>
          <a:off x="0" y="0"/>
          <a:ext cx="0" cy="0"/>
          <a:chOff x="0" y="0"/>
          <a:chExt cx="0" cy="0"/>
        </a:xfrm>
      </p:grpSpPr>
      <p:sp>
        <p:nvSpPr>
          <p:cNvPr id="60" name="Google Shape;60;p14"/>
          <p:cNvSpPr txBox="1"/>
          <p:nvPr/>
        </p:nvSpPr>
        <p:spPr>
          <a:xfrm>
            <a:off x="246225" y="298500"/>
            <a:ext cx="4572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EB Garamond"/>
                <a:ea typeface="EB Garamond"/>
                <a:cs typeface="EB Garamond"/>
                <a:sym typeface="EB Garamond"/>
              </a:rPr>
              <a:t>Don’t get caught up in building a comfortable life for </a:t>
            </a:r>
            <a:r>
              <a:rPr lang="en" sz="2100">
                <a:solidFill>
                  <a:schemeClr val="lt1"/>
                </a:solidFill>
                <a:latin typeface="EB Garamond"/>
                <a:ea typeface="EB Garamond"/>
                <a:cs typeface="EB Garamond"/>
                <a:sym typeface="EB Garamond"/>
              </a:rPr>
              <a:t>yourself…</a:t>
            </a:r>
            <a:endParaRPr sz="2300">
              <a:solidFill>
                <a:schemeClr val="lt1"/>
              </a:solidFill>
              <a:latin typeface="EB Garamond"/>
              <a:ea typeface="EB Garamond"/>
              <a:cs typeface="EB Garamond"/>
              <a:sym typeface="EB Garamond"/>
            </a:endParaRPr>
          </a:p>
        </p:txBody>
      </p:sp>
      <p:pic>
        <p:nvPicPr>
          <p:cNvPr id="61" name="Google Shape;61;p14"/>
          <p:cNvPicPr preferRelativeResize="0"/>
          <p:nvPr/>
        </p:nvPicPr>
        <p:blipFill>
          <a:blip r:embed="rId3">
            <a:alphaModFix/>
          </a:blip>
          <a:stretch>
            <a:fillRect/>
          </a:stretch>
        </p:blipFill>
        <p:spPr>
          <a:xfrm>
            <a:off x="246225" y="1267122"/>
            <a:ext cx="4419600" cy="2486028"/>
          </a:xfrm>
          <a:prstGeom prst="rect">
            <a:avLst/>
          </a:prstGeom>
          <a:noFill/>
          <a:ln>
            <a:noFill/>
          </a:ln>
        </p:spPr>
      </p:pic>
      <p:pic>
        <p:nvPicPr>
          <p:cNvPr id="62" name="Google Shape;62;p14"/>
          <p:cNvPicPr preferRelativeResize="0"/>
          <p:nvPr/>
        </p:nvPicPr>
        <p:blipFill>
          <a:blip r:embed="rId4">
            <a:alphaModFix/>
          </a:blip>
          <a:stretch>
            <a:fillRect/>
          </a:stretch>
        </p:blipFill>
        <p:spPr>
          <a:xfrm>
            <a:off x="4818224" y="721827"/>
            <a:ext cx="4173374" cy="1342972"/>
          </a:xfrm>
          <a:prstGeom prst="rect">
            <a:avLst/>
          </a:prstGeom>
          <a:noFill/>
          <a:ln>
            <a:noFill/>
          </a:ln>
        </p:spPr>
      </p:pic>
      <p:pic>
        <p:nvPicPr>
          <p:cNvPr id="63" name="Google Shape;63;p14"/>
          <p:cNvPicPr preferRelativeResize="0"/>
          <p:nvPr/>
        </p:nvPicPr>
        <p:blipFill>
          <a:blip r:embed="rId5">
            <a:alphaModFix/>
          </a:blip>
          <a:stretch>
            <a:fillRect/>
          </a:stretch>
        </p:blipFill>
        <p:spPr>
          <a:xfrm>
            <a:off x="4818225" y="2248954"/>
            <a:ext cx="4173373" cy="2561489"/>
          </a:xfrm>
          <a:prstGeom prst="rect">
            <a:avLst/>
          </a:prstGeom>
          <a:noFill/>
          <a:ln>
            <a:noFill/>
          </a:ln>
        </p:spPr>
      </p:pic>
      <p:sp>
        <p:nvSpPr>
          <p:cNvPr id="64" name="Google Shape;64;p14"/>
          <p:cNvSpPr txBox="1"/>
          <p:nvPr/>
        </p:nvSpPr>
        <p:spPr>
          <a:xfrm>
            <a:off x="170025" y="3979150"/>
            <a:ext cx="4572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EB Garamond"/>
                <a:ea typeface="EB Garamond"/>
                <a:cs typeface="EB Garamond"/>
                <a:sym typeface="EB Garamond"/>
              </a:rPr>
              <a:t>If only … then </a:t>
            </a:r>
            <a:r>
              <a:rPr lang="en" sz="2100">
                <a:solidFill>
                  <a:schemeClr val="lt1"/>
                </a:solidFill>
                <a:latin typeface="EB Garamond"/>
                <a:ea typeface="EB Garamond"/>
                <a:cs typeface="EB Garamond"/>
                <a:sym typeface="EB Garamond"/>
              </a:rPr>
              <a:t>everything</a:t>
            </a:r>
            <a:r>
              <a:rPr lang="en" sz="2100">
                <a:solidFill>
                  <a:schemeClr val="lt1"/>
                </a:solidFill>
                <a:latin typeface="EB Garamond"/>
                <a:ea typeface="EB Garamond"/>
                <a:cs typeface="EB Garamond"/>
                <a:sym typeface="EB Garamond"/>
              </a:rPr>
              <a:t> would be okay.</a:t>
            </a:r>
            <a:endParaRPr sz="23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 name="Shape 68"/>
        <p:cNvGrpSpPr/>
        <p:nvPr/>
      </p:nvGrpSpPr>
      <p:grpSpPr>
        <a:xfrm>
          <a:off x="0" y="0"/>
          <a:ext cx="0" cy="0"/>
          <a:chOff x="0" y="0"/>
          <a:chExt cx="0" cy="0"/>
        </a:xfrm>
      </p:grpSpPr>
      <p:sp>
        <p:nvSpPr>
          <p:cNvPr id="69" name="Google Shape;69;p15"/>
          <p:cNvSpPr txBox="1"/>
          <p:nvPr/>
        </p:nvSpPr>
        <p:spPr>
          <a:xfrm>
            <a:off x="160650" y="88200"/>
            <a:ext cx="8822700" cy="48024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dk1"/>
                </a:solidFill>
                <a:latin typeface="EB Garamond"/>
                <a:ea typeface="EB Garamond"/>
                <a:cs typeface="EB Garamond"/>
                <a:sym typeface="EB Garamond"/>
              </a:rPr>
              <a:t>Matthew 2</a:t>
            </a:r>
            <a:r>
              <a:rPr b="1" i="1" lang="en" sz="2500">
                <a:solidFill>
                  <a:schemeClr val="dk1"/>
                </a:solidFill>
                <a:latin typeface="EB Garamond"/>
                <a:ea typeface="EB Garamond"/>
                <a:cs typeface="EB Garamond"/>
                <a:sym typeface="EB Garamond"/>
              </a:rPr>
              <a:t>:</a:t>
            </a:r>
            <a:r>
              <a:rPr b="1" lang="en" sz="2500">
                <a:solidFill>
                  <a:schemeClr val="dk1"/>
                </a:solidFill>
                <a:latin typeface="EB Garamond"/>
                <a:ea typeface="EB Garamond"/>
                <a:cs typeface="EB Garamond"/>
                <a:sym typeface="EB Garamond"/>
              </a:rPr>
              <a:t>1-3, 7-8, 13-16, 22-23</a:t>
            </a:r>
            <a:endParaRPr b="1" sz="2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Clr>
                <a:schemeClr val="dk1"/>
              </a:buClr>
              <a:buSzPts val="1100"/>
              <a:buFont typeface="Arial"/>
              <a:buNone/>
            </a:pPr>
            <a:r>
              <a:rPr i="1" lang="en" sz="2200">
                <a:solidFill>
                  <a:schemeClr val="dk1"/>
                </a:solidFill>
                <a:latin typeface="EB Garamond"/>
                <a:ea typeface="EB Garamond"/>
                <a:cs typeface="EB Garamond"/>
                <a:sym typeface="EB Garamond"/>
              </a:rPr>
              <a:t>After Jesus was born in Bethlehem in Judea, during the time of King Herod, Magi from the east came to Jerusalem and asked, "Where is the one who has been born king of the Jews! We saw his star when it rose and have come to worship him." When King Herod heard this he was disturbed, and all Jerusalem with him.... Then Herod... sent them to Bethlehem and said, "Go and search carefully for the child. As soon as you find him, report to me, so that I too may go and worship him....</a:t>
            </a:r>
            <a:endParaRPr i="1" sz="22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rPr i="1" lang="en" sz="2200">
                <a:solidFill>
                  <a:schemeClr val="dk1"/>
                </a:solidFill>
                <a:latin typeface="EB Garamond"/>
                <a:ea typeface="EB Garamond"/>
                <a:cs typeface="EB Garamond"/>
                <a:sym typeface="EB Garamond"/>
              </a:rPr>
              <a:t>When they had gone, an angel of the Lord appeared to Joseph in a dream. "Get up," he said, "take the child and his mother and escape to Egypt. Stay there until I tell you, for Herod is going to search for the child to kill him." So he got up, took the child and his mother during the night and left for Egypt, where he stayed until the death of Herod....</a:t>
            </a:r>
            <a:endParaRPr sz="2200">
              <a:solidFill>
                <a:schemeClr val="dk1"/>
              </a:solidFill>
              <a:latin typeface="EB Garamond"/>
              <a:ea typeface="EB Garamond"/>
              <a:cs typeface="EB Garamond"/>
              <a:sym typeface="EB 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 name="Shape 73"/>
        <p:cNvGrpSpPr/>
        <p:nvPr/>
      </p:nvGrpSpPr>
      <p:grpSpPr>
        <a:xfrm>
          <a:off x="0" y="0"/>
          <a:ext cx="0" cy="0"/>
          <a:chOff x="0" y="0"/>
          <a:chExt cx="0" cy="0"/>
        </a:xfrm>
      </p:grpSpPr>
      <p:sp>
        <p:nvSpPr>
          <p:cNvPr id="74" name="Google Shape;74;p16"/>
          <p:cNvSpPr txBox="1"/>
          <p:nvPr/>
        </p:nvSpPr>
        <p:spPr>
          <a:xfrm>
            <a:off x="119700" y="88200"/>
            <a:ext cx="8904600" cy="48024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chemeClr val="dk1"/>
                </a:solidFill>
                <a:latin typeface="EB Garamond"/>
                <a:ea typeface="EB Garamond"/>
                <a:cs typeface="EB Garamond"/>
                <a:sym typeface="EB Garamond"/>
              </a:rPr>
              <a:t>Matthew 2</a:t>
            </a:r>
            <a:r>
              <a:rPr b="1" i="1" lang="en" sz="2500">
                <a:solidFill>
                  <a:schemeClr val="dk1"/>
                </a:solidFill>
                <a:latin typeface="EB Garamond"/>
                <a:ea typeface="EB Garamond"/>
                <a:cs typeface="EB Garamond"/>
                <a:sym typeface="EB Garamond"/>
              </a:rPr>
              <a:t>:</a:t>
            </a:r>
            <a:r>
              <a:rPr b="1" lang="en" sz="2500">
                <a:solidFill>
                  <a:schemeClr val="dk1"/>
                </a:solidFill>
                <a:latin typeface="EB Garamond"/>
                <a:ea typeface="EB Garamond"/>
                <a:cs typeface="EB Garamond"/>
                <a:sym typeface="EB Garamond"/>
              </a:rPr>
              <a:t>1-3, 7-8, 13-16, 22-23</a:t>
            </a:r>
            <a:endParaRPr b="1" sz="2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rPr i="1" lang="en" sz="2200">
                <a:solidFill>
                  <a:schemeClr val="dk1"/>
                </a:solidFill>
                <a:latin typeface="EB Garamond"/>
                <a:ea typeface="EB Garamond"/>
                <a:cs typeface="EB Garamond"/>
                <a:sym typeface="EB Garamond"/>
              </a:rPr>
              <a:t>After Jesus was born in Bethlehem in Judea, during the time of King Herod, Magi from the east came to Jerusalem and asked, "Where is the one who has been born king of the Jews! We saw his star when it rose and have come to worship him." </a:t>
            </a:r>
            <a:r>
              <a:rPr b="1" i="1" lang="en" sz="2200">
                <a:solidFill>
                  <a:schemeClr val="dk1"/>
                </a:solidFill>
                <a:latin typeface="EB Garamond"/>
                <a:ea typeface="EB Garamond"/>
                <a:cs typeface="EB Garamond"/>
                <a:sym typeface="EB Garamond"/>
              </a:rPr>
              <a:t>When King Herod heard this he was disturbed</a:t>
            </a:r>
            <a:r>
              <a:rPr i="1" lang="en" sz="2200">
                <a:solidFill>
                  <a:schemeClr val="dk1"/>
                </a:solidFill>
                <a:latin typeface="EB Garamond"/>
                <a:ea typeface="EB Garamond"/>
                <a:cs typeface="EB Garamond"/>
                <a:sym typeface="EB Garamond"/>
              </a:rPr>
              <a:t>, and all Jerusalem with him.... Then Herod... sent them to Bethlehem and said, "Go and search carefully for the child. As soon as you find him, report to me, so that I too may go and worship him....</a:t>
            </a:r>
            <a:endParaRPr i="1" sz="22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rPr i="1" lang="en" sz="2200">
                <a:solidFill>
                  <a:schemeClr val="dk1"/>
                </a:solidFill>
                <a:latin typeface="EB Garamond"/>
                <a:ea typeface="EB Garamond"/>
                <a:cs typeface="EB Garamond"/>
                <a:sym typeface="EB Garamond"/>
              </a:rPr>
              <a:t>When they had gone, an angel of the Lord appeared to Joseph in a dream. "Get up," he said, "take the child and his mother and escape to Egypt. Stay there until I tell you, for Herod is going to search for the child to kill him." So he got up, took the child and his mother during the night and left for Egypt, where he stayed until the death of Herod....</a:t>
            </a:r>
            <a:endParaRPr sz="2200">
              <a:solidFill>
                <a:schemeClr val="dk1"/>
              </a:solidFill>
              <a:latin typeface="EB Garamond"/>
              <a:ea typeface="EB Garamond"/>
              <a:cs typeface="EB Garamond"/>
              <a:sym typeface="EB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 name="Shape 78"/>
        <p:cNvGrpSpPr/>
        <p:nvPr/>
      </p:nvGrpSpPr>
      <p:grpSpPr>
        <a:xfrm>
          <a:off x="0" y="0"/>
          <a:ext cx="0" cy="0"/>
          <a:chOff x="0" y="0"/>
          <a:chExt cx="0" cy="0"/>
        </a:xfrm>
      </p:grpSpPr>
      <p:sp>
        <p:nvSpPr>
          <p:cNvPr id="79" name="Google Shape;79;p17"/>
          <p:cNvSpPr txBox="1"/>
          <p:nvPr/>
        </p:nvSpPr>
        <p:spPr>
          <a:xfrm>
            <a:off x="328200" y="380550"/>
            <a:ext cx="8815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u="sng">
                <a:solidFill>
                  <a:schemeClr val="lt1"/>
                </a:solidFill>
                <a:latin typeface="EB Garamond"/>
                <a:ea typeface="EB Garamond"/>
                <a:cs typeface="EB Garamond"/>
                <a:sym typeface="EB Garamond"/>
              </a:rPr>
              <a:t>Herod’s reaction is a picture of us all</a:t>
            </a:r>
            <a:endParaRPr b="1" sz="2400" u="sng">
              <a:solidFill>
                <a:schemeClr val="lt1"/>
              </a:solidFill>
              <a:latin typeface="EB Garamond"/>
              <a:ea typeface="EB Garamond"/>
              <a:cs typeface="EB Garamond"/>
              <a:sym typeface="EB Garamond"/>
            </a:endParaRPr>
          </a:p>
        </p:txBody>
      </p:sp>
      <p:pic>
        <p:nvPicPr>
          <p:cNvPr id="80" name="Google Shape;80;p17"/>
          <p:cNvPicPr preferRelativeResize="0"/>
          <p:nvPr/>
        </p:nvPicPr>
        <p:blipFill>
          <a:blip r:embed="rId3">
            <a:alphaModFix/>
          </a:blip>
          <a:stretch>
            <a:fillRect/>
          </a:stretch>
        </p:blipFill>
        <p:spPr>
          <a:xfrm>
            <a:off x="5826325" y="380550"/>
            <a:ext cx="2932124" cy="4398175"/>
          </a:xfrm>
          <a:prstGeom prst="rect">
            <a:avLst/>
          </a:prstGeom>
          <a:noFill/>
          <a:ln>
            <a:noFill/>
          </a:ln>
        </p:spPr>
      </p:pic>
      <p:pic>
        <p:nvPicPr>
          <p:cNvPr id="81" name="Google Shape;81;p17"/>
          <p:cNvPicPr preferRelativeResize="0"/>
          <p:nvPr/>
        </p:nvPicPr>
        <p:blipFill rotWithShape="1">
          <a:blip r:embed="rId4">
            <a:alphaModFix/>
          </a:blip>
          <a:srcRect b="15075" l="19732" r="19738" t="6854"/>
          <a:stretch/>
        </p:blipFill>
        <p:spPr>
          <a:xfrm>
            <a:off x="1606200" y="1322925"/>
            <a:ext cx="2485800" cy="33610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 name="Shape 85"/>
        <p:cNvGrpSpPr/>
        <p:nvPr/>
      </p:nvGrpSpPr>
      <p:grpSpPr>
        <a:xfrm>
          <a:off x="0" y="0"/>
          <a:ext cx="0" cy="0"/>
          <a:chOff x="0" y="0"/>
          <a:chExt cx="0" cy="0"/>
        </a:xfrm>
      </p:grpSpPr>
      <p:sp>
        <p:nvSpPr>
          <p:cNvPr id="86" name="Google Shape;86;p18"/>
          <p:cNvSpPr txBox="1"/>
          <p:nvPr/>
        </p:nvSpPr>
        <p:spPr>
          <a:xfrm>
            <a:off x="328200" y="380550"/>
            <a:ext cx="511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u="sng">
                <a:solidFill>
                  <a:schemeClr val="lt1"/>
                </a:solidFill>
                <a:latin typeface="EB Garamond"/>
                <a:ea typeface="EB Garamond"/>
                <a:cs typeface="EB Garamond"/>
                <a:sym typeface="EB Garamond"/>
              </a:rPr>
              <a:t>How might we respond like Herod?</a:t>
            </a:r>
            <a:endParaRPr b="1" sz="2400" u="sng">
              <a:solidFill>
                <a:schemeClr val="lt1"/>
              </a:solidFill>
              <a:latin typeface="EB Garamond"/>
              <a:ea typeface="EB Garamond"/>
              <a:cs typeface="EB Garamond"/>
              <a:sym typeface="EB Garamond"/>
            </a:endParaRPr>
          </a:p>
        </p:txBody>
      </p:sp>
      <p:sp>
        <p:nvSpPr>
          <p:cNvPr id="87" name="Google Shape;87;p18"/>
          <p:cNvSpPr txBox="1"/>
          <p:nvPr/>
        </p:nvSpPr>
        <p:spPr>
          <a:xfrm>
            <a:off x="328200" y="1263200"/>
            <a:ext cx="5111700" cy="9234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Clr>
                <a:schemeClr val="lt1"/>
              </a:buClr>
              <a:buSzPts val="2400"/>
              <a:buFont typeface="EB Garamond"/>
              <a:buAutoNum type="arabicParenR"/>
            </a:pPr>
            <a:r>
              <a:rPr b="1" lang="en" sz="2400">
                <a:solidFill>
                  <a:schemeClr val="lt1"/>
                </a:solidFill>
                <a:latin typeface="EB Garamond"/>
                <a:ea typeface="EB Garamond"/>
                <a:cs typeface="EB Garamond"/>
                <a:sym typeface="EB Garamond"/>
              </a:rPr>
              <a:t>Asking for more from God rather than more of God</a:t>
            </a:r>
            <a:endParaRPr b="1" sz="2400">
              <a:solidFill>
                <a:schemeClr val="lt1"/>
              </a:solidFill>
              <a:latin typeface="EB Garamond"/>
              <a:ea typeface="EB Garamond"/>
              <a:cs typeface="EB Garamond"/>
              <a:sym typeface="EB Garamond"/>
            </a:endParaRPr>
          </a:p>
        </p:txBody>
      </p:sp>
      <p:sp>
        <p:nvSpPr>
          <p:cNvPr id="88" name="Google Shape;88;p18"/>
          <p:cNvSpPr txBox="1"/>
          <p:nvPr/>
        </p:nvSpPr>
        <p:spPr>
          <a:xfrm>
            <a:off x="328200" y="2515150"/>
            <a:ext cx="511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lt1"/>
                </a:solidFill>
                <a:latin typeface="EB Garamond"/>
                <a:ea typeface="EB Garamond"/>
                <a:cs typeface="EB Garamond"/>
                <a:sym typeface="EB Garamond"/>
              </a:rPr>
              <a:t>2)	Putting God into a box</a:t>
            </a:r>
            <a:endParaRPr b="1" sz="2400">
              <a:solidFill>
                <a:schemeClr val="lt1"/>
              </a:solidFill>
              <a:latin typeface="EB Garamond"/>
              <a:ea typeface="EB Garamond"/>
              <a:cs typeface="EB Garamond"/>
              <a:sym typeface="EB Garamond"/>
            </a:endParaRPr>
          </a:p>
        </p:txBody>
      </p:sp>
      <p:pic>
        <p:nvPicPr>
          <p:cNvPr id="89" name="Google Shape;89;p18"/>
          <p:cNvPicPr preferRelativeResize="0"/>
          <p:nvPr/>
        </p:nvPicPr>
        <p:blipFill>
          <a:blip r:embed="rId3">
            <a:alphaModFix/>
          </a:blip>
          <a:stretch>
            <a:fillRect/>
          </a:stretch>
        </p:blipFill>
        <p:spPr>
          <a:xfrm>
            <a:off x="5439900" y="152400"/>
            <a:ext cx="2095424" cy="3143151"/>
          </a:xfrm>
          <a:prstGeom prst="rect">
            <a:avLst/>
          </a:prstGeom>
          <a:noFill/>
          <a:ln>
            <a:noFill/>
          </a:ln>
        </p:spPr>
      </p:pic>
      <p:pic>
        <p:nvPicPr>
          <p:cNvPr id="90" name="Google Shape;90;p18"/>
          <p:cNvPicPr preferRelativeResize="0"/>
          <p:nvPr/>
        </p:nvPicPr>
        <p:blipFill>
          <a:blip r:embed="rId4">
            <a:alphaModFix/>
          </a:blip>
          <a:stretch>
            <a:fillRect/>
          </a:stretch>
        </p:blipFill>
        <p:spPr>
          <a:xfrm>
            <a:off x="7047859" y="2186600"/>
            <a:ext cx="1873892" cy="2810849"/>
          </a:xfrm>
          <a:prstGeom prst="rect">
            <a:avLst/>
          </a:prstGeom>
          <a:noFill/>
          <a:ln>
            <a:noFill/>
          </a:ln>
        </p:spPr>
      </p:pic>
      <p:sp>
        <p:nvSpPr>
          <p:cNvPr id="91" name="Google Shape;91;p18"/>
          <p:cNvSpPr txBox="1"/>
          <p:nvPr/>
        </p:nvSpPr>
        <p:spPr>
          <a:xfrm>
            <a:off x="328200" y="3752850"/>
            <a:ext cx="6254700" cy="97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2400">
                <a:solidFill>
                  <a:schemeClr val="lt1"/>
                </a:solidFill>
                <a:latin typeface="EB Garamond"/>
                <a:ea typeface="EB Garamond"/>
                <a:cs typeface="EB Garamond"/>
                <a:sym typeface="EB Garamond"/>
              </a:rPr>
              <a:t>There must be more than this…</a:t>
            </a:r>
            <a:endParaRPr b="1" i="1" sz="24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b="1" i="1" lang="en" sz="2400">
                <a:solidFill>
                  <a:schemeClr val="lt1"/>
                </a:solidFill>
                <a:latin typeface="EB Garamond"/>
                <a:ea typeface="EB Garamond"/>
                <a:cs typeface="EB Garamond"/>
                <a:sym typeface="EB Garamond"/>
              </a:rPr>
              <a:t>Lord, have your way with us.</a:t>
            </a:r>
            <a:endParaRPr b="1" i="1" sz="24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5" name="Shape 95"/>
        <p:cNvGrpSpPr/>
        <p:nvPr/>
      </p:nvGrpSpPr>
      <p:grpSpPr>
        <a:xfrm>
          <a:off x="0" y="0"/>
          <a:ext cx="0" cy="0"/>
          <a:chOff x="0" y="0"/>
          <a:chExt cx="0" cy="0"/>
        </a:xfrm>
      </p:grpSpPr>
      <p:sp>
        <p:nvSpPr>
          <p:cNvPr id="96" name="Google Shape;96;p19"/>
          <p:cNvSpPr txBox="1"/>
          <p:nvPr/>
        </p:nvSpPr>
        <p:spPr>
          <a:xfrm>
            <a:off x="0" y="0"/>
            <a:ext cx="9144000" cy="51858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900" u="sng">
                <a:solidFill>
                  <a:schemeClr val="dk1"/>
                </a:solidFill>
                <a:latin typeface="EB Garamond"/>
                <a:ea typeface="EB Garamond"/>
                <a:cs typeface="EB Garamond"/>
                <a:sym typeface="EB Garamond"/>
              </a:rPr>
              <a:t>Luke 2: 8-20</a:t>
            </a:r>
            <a:endParaRPr b="1" sz="1900" u="sng">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rPr i="1" lang="en" sz="1900">
                <a:solidFill>
                  <a:schemeClr val="dk1"/>
                </a:solidFill>
                <a:latin typeface="EB Garamond"/>
                <a:ea typeface="EB Garamond"/>
                <a:cs typeface="EB Garamond"/>
                <a:sym typeface="EB Garamond"/>
              </a:rPr>
              <a:t>“And there were shepherds living out in the fields nearby, keeping watch over their flocks at night. An angel of the Lord appeared to them, and the glory of the Lord shone around them, and they were terrified. But the angel said to them, “Do not be afraid. I bring you good news that will cause great joy for all the people. Today in the town of David a Savior has been born to you; he is the Messiah, the Lord. This will be a sign to you: You will find a baby wrapped in cloths and lying in a manger.” Suddenly a great company of the heavenly host appeared with the angel, praising God and saying, “Glory to God</a:t>
            </a:r>
            <a:r>
              <a:rPr i="1" lang="en" sz="1900" u="sng">
                <a:solidFill>
                  <a:schemeClr val="dk1"/>
                </a:solidFill>
                <a:latin typeface="EB Garamond"/>
                <a:ea typeface="EB Garamond"/>
                <a:cs typeface="EB Garamond"/>
                <a:sym typeface="EB Garamond"/>
              </a:rPr>
              <a:t> </a:t>
            </a:r>
            <a:r>
              <a:rPr i="1" lang="en" sz="1900">
                <a:solidFill>
                  <a:schemeClr val="dk1"/>
                </a:solidFill>
                <a:latin typeface="EB Garamond"/>
                <a:ea typeface="EB Garamond"/>
                <a:cs typeface="EB Garamond"/>
                <a:sym typeface="EB Garamond"/>
              </a:rPr>
              <a:t>in the highest heaven, and on earth peace to those on whom his favor rests.” When the angels had left them and gone into heaven, the shepherds said to one another, “Let’s go to Bethlehem and see this thing that has happened, which the Lord has told us about.” So they hurried off and found Mary and Joseph, and the baby, who was lying in the manger. When they had seen him, they spread the word concerning what had been told them about this child, and all who heard it were amazed at what the shepherds said to them. But Mary treasured up all these things and pondered them in her heart. The shepherds returned, glorifying and praising God for all the things they had heard and seen, which were just as they had been told.”</a:t>
            </a:r>
            <a:endParaRPr sz="1900">
              <a:solidFill>
                <a:schemeClr val="dk1"/>
              </a:solidFill>
              <a:latin typeface="EB Garamond"/>
              <a:ea typeface="EB Garamond"/>
              <a:cs typeface="EB Garamond"/>
              <a:sym typeface="EB 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0" name="Shape 100"/>
        <p:cNvGrpSpPr/>
        <p:nvPr/>
      </p:nvGrpSpPr>
      <p:grpSpPr>
        <a:xfrm>
          <a:off x="0" y="0"/>
          <a:ext cx="0" cy="0"/>
          <a:chOff x="0" y="0"/>
          <a:chExt cx="0" cy="0"/>
        </a:xfrm>
      </p:grpSpPr>
      <p:sp>
        <p:nvSpPr>
          <p:cNvPr id="101" name="Google Shape;101;p20"/>
          <p:cNvSpPr txBox="1"/>
          <p:nvPr/>
        </p:nvSpPr>
        <p:spPr>
          <a:xfrm>
            <a:off x="0" y="0"/>
            <a:ext cx="9144000" cy="51858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900" u="sng">
                <a:solidFill>
                  <a:schemeClr val="dk1"/>
                </a:solidFill>
                <a:latin typeface="EB Garamond"/>
                <a:ea typeface="EB Garamond"/>
                <a:cs typeface="EB Garamond"/>
                <a:sym typeface="EB Garamond"/>
              </a:rPr>
              <a:t>Luke 2: 8-20</a:t>
            </a:r>
            <a:endParaRPr b="1" sz="1900" u="sng">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rPr i="1" lang="en" sz="1900">
                <a:solidFill>
                  <a:schemeClr val="dk1"/>
                </a:solidFill>
                <a:latin typeface="EB Garamond"/>
                <a:ea typeface="EB Garamond"/>
                <a:cs typeface="EB Garamond"/>
                <a:sym typeface="EB Garamond"/>
              </a:rPr>
              <a:t>“And there were shepherds living out in the fields nearby, keeping watch over their flocks at night. An angel of the Lord appeared to them, and the glory of the Lord shone around them, and they were terrified. But the angel said to them, “</a:t>
            </a:r>
            <a:r>
              <a:rPr b="1" i="1" lang="en" sz="1900">
                <a:solidFill>
                  <a:schemeClr val="dk1"/>
                </a:solidFill>
                <a:latin typeface="EB Garamond"/>
                <a:ea typeface="EB Garamond"/>
                <a:cs typeface="EB Garamond"/>
                <a:sym typeface="EB Garamond"/>
              </a:rPr>
              <a:t>Do not be afraid. I bring you good news that will cause great joy for all the people</a:t>
            </a:r>
            <a:r>
              <a:rPr i="1" lang="en" sz="1900">
                <a:solidFill>
                  <a:schemeClr val="dk1"/>
                </a:solidFill>
                <a:latin typeface="EB Garamond"/>
                <a:ea typeface="EB Garamond"/>
                <a:cs typeface="EB Garamond"/>
                <a:sym typeface="EB Garamond"/>
              </a:rPr>
              <a:t>. Today in the town of David a Savior has been born to you; he is the Messiah, the Lord. This will be a sign to you: You will find a baby wrapped in cloths and lying in a manger.” Suddenly a great company of the heavenly host appeared with the angel, praising God and saying, “Glory to God</a:t>
            </a:r>
            <a:r>
              <a:rPr i="1" lang="en" sz="1900" u="sng">
                <a:solidFill>
                  <a:schemeClr val="dk1"/>
                </a:solidFill>
                <a:latin typeface="EB Garamond"/>
                <a:ea typeface="EB Garamond"/>
                <a:cs typeface="EB Garamond"/>
                <a:sym typeface="EB Garamond"/>
              </a:rPr>
              <a:t> </a:t>
            </a:r>
            <a:r>
              <a:rPr i="1" lang="en" sz="1900">
                <a:solidFill>
                  <a:schemeClr val="dk1"/>
                </a:solidFill>
                <a:latin typeface="EB Garamond"/>
                <a:ea typeface="EB Garamond"/>
                <a:cs typeface="EB Garamond"/>
                <a:sym typeface="EB Garamond"/>
              </a:rPr>
              <a:t>in the highest heaven, and on earth peace to those on whom his favor rests.” When the angels had left them and gone into heaven, the shepherds said to one another, “Let’s go to Bethlehem and see this thing that has happened, which the Lord has told us about.” So they hurried off and found Mary and Joseph, and the baby, who was lying in the manger. When they had seen him, they spread the word concerning what had been told them about this child, and all who heard it were amazed at what the shepherds said to them. But Mary treasured up all these things and pondered them in her heart. </a:t>
            </a:r>
            <a:r>
              <a:rPr b="1" i="1" lang="en" sz="1900">
                <a:solidFill>
                  <a:schemeClr val="dk1"/>
                </a:solidFill>
                <a:latin typeface="EB Garamond"/>
                <a:ea typeface="EB Garamond"/>
                <a:cs typeface="EB Garamond"/>
                <a:sym typeface="EB Garamond"/>
              </a:rPr>
              <a:t>The shepherds returned, glorifying and praising God for all the things they had heard and seen</a:t>
            </a:r>
            <a:r>
              <a:rPr i="1" lang="en" sz="1900">
                <a:solidFill>
                  <a:schemeClr val="dk1"/>
                </a:solidFill>
                <a:latin typeface="EB Garamond"/>
                <a:ea typeface="EB Garamond"/>
                <a:cs typeface="EB Garamond"/>
                <a:sym typeface="EB Garamond"/>
              </a:rPr>
              <a:t>, which were just as they had been told.”</a:t>
            </a:r>
            <a:endParaRPr sz="1900">
              <a:solidFill>
                <a:schemeClr val="dk1"/>
              </a:solidFill>
              <a:latin typeface="EB Garamond"/>
              <a:ea typeface="EB Garamond"/>
              <a:cs typeface="EB Garamond"/>
              <a:sym typeface="EB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5" name="Shape 105"/>
        <p:cNvGrpSpPr/>
        <p:nvPr/>
      </p:nvGrpSpPr>
      <p:grpSpPr>
        <a:xfrm>
          <a:off x="0" y="0"/>
          <a:ext cx="0" cy="0"/>
          <a:chOff x="0" y="0"/>
          <a:chExt cx="0" cy="0"/>
        </a:xfrm>
      </p:grpSpPr>
      <p:sp>
        <p:nvSpPr>
          <p:cNvPr id="106" name="Google Shape;106;p21"/>
          <p:cNvSpPr txBox="1"/>
          <p:nvPr/>
        </p:nvSpPr>
        <p:spPr>
          <a:xfrm>
            <a:off x="328200" y="380550"/>
            <a:ext cx="5111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u="sng">
                <a:solidFill>
                  <a:schemeClr val="lt1"/>
                </a:solidFill>
                <a:latin typeface="EB Garamond"/>
                <a:ea typeface="EB Garamond"/>
                <a:cs typeface="EB Garamond"/>
                <a:sym typeface="EB Garamond"/>
              </a:rPr>
              <a:t>How might we respond like the Shepherds?</a:t>
            </a:r>
            <a:endParaRPr b="1" sz="2400" u="sng">
              <a:solidFill>
                <a:schemeClr val="lt1"/>
              </a:solidFill>
              <a:latin typeface="EB Garamond"/>
              <a:ea typeface="EB Garamond"/>
              <a:cs typeface="EB Garamond"/>
              <a:sym typeface="EB Garamond"/>
            </a:endParaRPr>
          </a:p>
        </p:txBody>
      </p:sp>
      <p:sp>
        <p:nvSpPr>
          <p:cNvPr id="107" name="Google Shape;107;p21"/>
          <p:cNvSpPr txBox="1"/>
          <p:nvPr/>
        </p:nvSpPr>
        <p:spPr>
          <a:xfrm>
            <a:off x="328200" y="2410138"/>
            <a:ext cx="511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lt1"/>
                </a:solidFill>
                <a:latin typeface="EB Garamond"/>
                <a:ea typeface="EB Garamond"/>
                <a:cs typeface="EB Garamond"/>
                <a:sym typeface="EB Garamond"/>
              </a:rPr>
              <a:t>2)	</a:t>
            </a:r>
            <a:r>
              <a:rPr b="1" lang="en" sz="2400">
                <a:solidFill>
                  <a:schemeClr val="lt1"/>
                </a:solidFill>
                <a:latin typeface="EB Garamond"/>
                <a:ea typeface="EB Garamond"/>
                <a:cs typeface="EB Garamond"/>
                <a:sym typeface="EB Garamond"/>
              </a:rPr>
              <a:t>Empty hands and open hearts</a:t>
            </a:r>
            <a:endParaRPr b="1" sz="2400">
              <a:solidFill>
                <a:schemeClr val="lt1"/>
              </a:solidFill>
              <a:latin typeface="EB Garamond"/>
              <a:ea typeface="EB Garamond"/>
              <a:cs typeface="EB Garamond"/>
              <a:sym typeface="EB Garamond"/>
            </a:endParaRPr>
          </a:p>
        </p:txBody>
      </p:sp>
      <p:sp>
        <p:nvSpPr>
          <p:cNvPr id="108" name="Google Shape;108;p21"/>
          <p:cNvSpPr txBox="1"/>
          <p:nvPr/>
        </p:nvSpPr>
        <p:spPr>
          <a:xfrm>
            <a:off x="328200" y="3752850"/>
            <a:ext cx="6254700" cy="97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2400">
                <a:solidFill>
                  <a:schemeClr val="lt1"/>
                </a:solidFill>
                <a:latin typeface="EB Garamond"/>
                <a:ea typeface="EB Garamond"/>
                <a:cs typeface="EB Garamond"/>
                <a:sym typeface="EB Garamond"/>
              </a:rPr>
              <a:t>There must be more than this…</a:t>
            </a:r>
            <a:endParaRPr b="1" i="1" sz="24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b="1" i="1" lang="en" sz="2400">
                <a:solidFill>
                  <a:schemeClr val="lt1"/>
                </a:solidFill>
                <a:latin typeface="EB Garamond"/>
                <a:ea typeface="EB Garamond"/>
                <a:cs typeface="EB Garamond"/>
                <a:sym typeface="EB Garamond"/>
              </a:rPr>
              <a:t>Lord, have your way with us.</a:t>
            </a:r>
            <a:endParaRPr b="1" i="1" sz="2400">
              <a:solidFill>
                <a:schemeClr val="lt1"/>
              </a:solidFill>
              <a:latin typeface="EB Garamond"/>
              <a:ea typeface="EB Garamond"/>
              <a:cs typeface="EB Garamond"/>
              <a:sym typeface="EB Garamond"/>
            </a:endParaRPr>
          </a:p>
        </p:txBody>
      </p:sp>
      <p:pic>
        <p:nvPicPr>
          <p:cNvPr id="109" name="Google Shape;109;p21"/>
          <p:cNvPicPr preferRelativeResize="0"/>
          <p:nvPr/>
        </p:nvPicPr>
        <p:blipFill>
          <a:blip r:embed="rId3">
            <a:alphaModFix/>
          </a:blip>
          <a:stretch>
            <a:fillRect/>
          </a:stretch>
        </p:blipFill>
        <p:spPr>
          <a:xfrm>
            <a:off x="5757325" y="152400"/>
            <a:ext cx="3234276" cy="4851398"/>
          </a:xfrm>
          <a:prstGeom prst="rect">
            <a:avLst/>
          </a:prstGeom>
          <a:noFill/>
          <a:ln>
            <a:noFill/>
          </a:ln>
        </p:spPr>
      </p:pic>
      <p:sp>
        <p:nvSpPr>
          <p:cNvPr id="110" name="Google Shape;110;p21"/>
          <p:cNvSpPr txBox="1"/>
          <p:nvPr/>
        </p:nvSpPr>
        <p:spPr>
          <a:xfrm>
            <a:off x="328200" y="1457225"/>
            <a:ext cx="5111700" cy="5541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Clr>
                <a:schemeClr val="lt1"/>
              </a:buClr>
              <a:buSzPts val="2400"/>
              <a:buFont typeface="EB Garamond"/>
              <a:buAutoNum type="arabicParenR"/>
            </a:pPr>
            <a:r>
              <a:rPr b="1" lang="en" sz="2400">
                <a:solidFill>
                  <a:schemeClr val="lt1"/>
                </a:solidFill>
                <a:latin typeface="EB Garamond"/>
                <a:ea typeface="EB Garamond"/>
                <a:cs typeface="EB Garamond"/>
                <a:sym typeface="EB Garamond"/>
              </a:rPr>
              <a:t>Obedience to God’s call</a:t>
            </a:r>
            <a:endParaRPr b="1" sz="2400">
              <a:solidFill>
                <a:schemeClr val="lt1"/>
              </a:solidFill>
              <a:latin typeface="EB Garamond"/>
              <a:ea typeface="EB Garamond"/>
              <a:cs typeface="EB Garamond"/>
              <a:sym typeface="EB 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4" name="Shape 114"/>
        <p:cNvGrpSpPr/>
        <p:nvPr/>
      </p:nvGrpSpPr>
      <p:grpSpPr>
        <a:xfrm>
          <a:off x="0" y="0"/>
          <a:ext cx="0" cy="0"/>
          <a:chOff x="0" y="0"/>
          <a:chExt cx="0" cy="0"/>
        </a:xfrm>
      </p:grpSpPr>
      <p:sp>
        <p:nvSpPr>
          <p:cNvPr id="115" name="Google Shape;115;p22"/>
          <p:cNvSpPr txBox="1"/>
          <p:nvPr/>
        </p:nvSpPr>
        <p:spPr>
          <a:xfrm>
            <a:off x="328200" y="380550"/>
            <a:ext cx="6254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u="sng">
                <a:solidFill>
                  <a:schemeClr val="lt1"/>
                </a:solidFill>
                <a:latin typeface="EB Garamond"/>
                <a:ea typeface="EB Garamond"/>
                <a:cs typeface="EB Garamond"/>
                <a:sym typeface="EB Garamond"/>
              </a:rPr>
              <a:t>How will we respond to the Good News?</a:t>
            </a:r>
            <a:endParaRPr b="1" sz="2400" u="sng">
              <a:solidFill>
                <a:schemeClr val="lt1"/>
              </a:solidFill>
              <a:latin typeface="EB Garamond"/>
              <a:ea typeface="EB Garamond"/>
              <a:cs typeface="EB Garamond"/>
              <a:sym typeface="EB Garamond"/>
            </a:endParaRPr>
          </a:p>
        </p:txBody>
      </p:sp>
      <p:sp>
        <p:nvSpPr>
          <p:cNvPr id="116" name="Google Shape;116;p22"/>
          <p:cNvSpPr txBox="1"/>
          <p:nvPr/>
        </p:nvSpPr>
        <p:spPr>
          <a:xfrm>
            <a:off x="328200" y="1263200"/>
            <a:ext cx="8262600" cy="2678100"/>
          </a:xfrm>
          <a:prstGeom prst="rect">
            <a:avLst/>
          </a:prstGeom>
          <a:noFill/>
          <a:ln>
            <a:noFill/>
          </a:ln>
        </p:spPr>
        <p:txBody>
          <a:bodyPr anchorCtr="0" anchor="t" bIns="91425" lIns="91425" spcFirstLastPara="1" rIns="91425" wrap="square" tIns="91425">
            <a:spAutoFit/>
          </a:bodyPr>
          <a:lstStyle/>
          <a:p>
            <a:pPr indent="-381000" lvl="0" marL="457200" rtl="0" algn="l">
              <a:lnSpc>
                <a:spcPct val="115000"/>
              </a:lnSpc>
              <a:spcBef>
                <a:spcPts val="0"/>
              </a:spcBef>
              <a:spcAft>
                <a:spcPts val="0"/>
              </a:spcAft>
              <a:buClr>
                <a:schemeClr val="lt1"/>
              </a:buClr>
              <a:buSzPts val="2400"/>
              <a:buFont typeface="EB Garamond"/>
              <a:buChar char="●"/>
            </a:pPr>
            <a:r>
              <a:rPr lang="en" sz="2400">
                <a:solidFill>
                  <a:schemeClr val="lt1"/>
                </a:solidFill>
                <a:latin typeface="EB Garamond"/>
                <a:ea typeface="EB Garamond"/>
                <a:cs typeface="EB Garamond"/>
                <a:sym typeface="EB Garamond"/>
              </a:rPr>
              <a:t>Lord, I don’t want be to the King of my own heart, I want you to be the Lord of my life.</a:t>
            </a:r>
            <a:endParaRPr sz="2400">
              <a:solidFill>
                <a:schemeClr val="lt1"/>
              </a:solidFill>
              <a:latin typeface="EB Garamond"/>
              <a:ea typeface="EB Garamond"/>
              <a:cs typeface="EB Garamond"/>
              <a:sym typeface="EB Garamond"/>
            </a:endParaRPr>
          </a:p>
          <a:p>
            <a:pPr indent="-381000" lvl="0" marL="457200" rtl="0" algn="l">
              <a:lnSpc>
                <a:spcPct val="115000"/>
              </a:lnSpc>
              <a:spcBef>
                <a:spcPts val="0"/>
              </a:spcBef>
              <a:spcAft>
                <a:spcPts val="0"/>
              </a:spcAft>
              <a:buClr>
                <a:schemeClr val="lt1"/>
              </a:buClr>
              <a:buSzPts val="2400"/>
              <a:buFont typeface="EB Garamond"/>
              <a:buChar char="●"/>
            </a:pPr>
            <a:r>
              <a:rPr lang="en" sz="2400">
                <a:solidFill>
                  <a:schemeClr val="lt1"/>
                </a:solidFill>
                <a:latin typeface="EB Garamond"/>
                <a:ea typeface="EB Garamond"/>
                <a:cs typeface="EB Garamond"/>
                <a:sym typeface="EB Garamond"/>
              </a:rPr>
              <a:t>Lord, forgive me for only accepting part of who you are, open my eyes to see you in the fullness of your glory.</a:t>
            </a:r>
            <a:endParaRPr sz="2400">
              <a:solidFill>
                <a:schemeClr val="lt1"/>
              </a:solidFill>
              <a:latin typeface="EB Garamond"/>
              <a:ea typeface="EB Garamond"/>
              <a:cs typeface="EB Garamond"/>
              <a:sym typeface="EB Garamond"/>
            </a:endParaRPr>
          </a:p>
          <a:p>
            <a:pPr indent="-381000" lvl="0" marL="457200" rtl="0" algn="l">
              <a:lnSpc>
                <a:spcPct val="115000"/>
              </a:lnSpc>
              <a:spcBef>
                <a:spcPts val="0"/>
              </a:spcBef>
              <a:spcAft>
                <a:spcPts val="0"/>
              </a:spcAft>
              <a:buClr>
                <a:schemeClr val="lt1"/>
              </a:buClr>
              <a:buSzPts val="2400"/>
              <a:buFont typeface="EB Garamond"/>
              <a:buChar char="●"/>
            </a:pPr>
            <a:r>
              <a:rPr lang="en" sz="2400">
                <a:solidFill>
                  <a:schemeClr val="lt1"/>
                </a:solidFill>
                <a:latin typeface="EB Garamond"/>
                <a:ea typeface="EB Garamond"/>
                <a:cs typeface="EB Garamond"/>
                <a:sym typeface="EB Garamond"/>
              </a:rPr>
              <a:t>Jesus, Prince of Peace, take all that I am as a living sacrifice to honour and glorify you.</a:t>
            </a:r>
            <a:endParaRPr b="1" sz="24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0" name="Shape 120"/>
        <p:cNvGrpSpPr/>
        <p:nvPr/>
      </p:nvGrpSpPr>
      <p:grpSpPr>
        <a:xfrm>
          <a:off x="0" y="0"/>
          <a:ext cx="0" cy="0"/>
          <a:chOff x="0" y="0"/>
          <a:chExt cx="0" cy="0"/>
        </a:xfrm>
      </p:grpSpPr>
      <p:sp>
        <p:nvSpPr>
          <p:cNvPr id="121" name="Google Shape;121;p23"/>
          <p:cNvSpPr txBox="1"/>
          <p:nvPr/>
        </p:nvSpPr>
        <p:spPr>
          <a:xfrm>
            <a:off x="164175" y="190200"/>
            <a:ext cx="5398800" cy="480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I am an instrument of exaltation</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And I was born to lift the name above all names</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You hear the melody of all creation</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But there's a song of praise that only I can bring</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t/>
            </a:r>
            <a:endParaRPr sz="6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Who else is worthy? Who else is worthy?</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There is no one, only You, Jesus</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Who else is worthy? Who else is worthy?</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There is no one, only You, Jesus</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t/>
            </a:r>
            <a:endParaRPr sz="6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You are the infinite God of the ages</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Yet You chose to make my heart your dwelling place</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You healed my brokenness, showed me your glory</a:t>
            </a:r>
            <a:endParaRPr sz="2100">
              <a:solidFill>
                <a:schemeClr val="lt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100">
                <a:solidFill>
                  <a:schemeClr val="lt1"/>
                </a:solidFill>
                <a:latin typeface="EB Garamond"/>
                <a:ea typeface="EB Garamond"/>
                <a:cs typeface="EB Garamond"/>
                <a:sym typeface="EB Garamond"/>
              </a:rPr>
              <a:t>So I have songs of thanks not even angels sing</a:t>
            </a:r>
            <a:endParaRPr sz="2100">
              <a:solidFill>
                <a:schemeClr val="lt1"/>
              </a:solidFill>
              <a:latin typeface="EB Garamond"/>
              <a:ea typeface="EB Garamond"/>
              <a:cs typeface="EB Garamond"/>
              <a:sym typeface="EB Garamond"/>
            </a:endParaRPr>
          </a:p>
        </p:txBody>
      </p:sp>
      <p:sp>
        <p:nvSpPr>
          <p:cNvPr id="122" name="Google Shape;122;p23"/>
          <p:cNvSpPr txBox="1"/>
          <p:nvPr/>
        </p:nvSpPr>
        <p:spPr>
          <a:xfrm>
            <a:off x="5562975" y="190200"/>
            <a:ext cx="3387600" cy="309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EB Garamond"/>
                <a:ea typeface="EB Garamond"/>
                <a:cs typeface="EB Garamond"/>
                <a:sym typeface="EB Garamond"/>
              </a:rPr>
              <a:t>Lamb of God, anointed one</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Who was and is and is to come</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Seated on the throne above</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Holy, Holy</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Righteous one who shed His blood</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To prove to us the Father's love</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Jesus Christ be lifted up</a:t>
            </a:r>
            <a:endParaRPr sz="21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2100">
                <a:solidFill>
                  <a:schemeClr val="lt1"/>
                </a:solidFill>
                <a:latin typeface="EB Garamond"/>
                <a:ea typeface="EB Garamond"/>
                <a:cs typeface="EB Garamond"/>
                <a:sym typeface="EB Garamond"/>
              </a:rPr>
              <a:t>Holy, Holy</a:t>
            </a:r>
            <a:endParaRPr sz="2100">
              <a:solidFill>
                <a:schemeClr val="lt1"/>
              </a:solidFill>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1751e8d8154203474938a95b4944b356">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d9cdfeaeebf4361ec54a939a419780d8"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4FE5ED58-5BD0-406B-BAF4-265EACCC09B0}"/>
</file>

<file path=customXml/itemProps2.xml><?xml version="1.0" encoding="utf-8"?>
<ds:datastoreItem xmlns:ds="http://schemas.openxmlformats.org/officeDocument/2006/customXml" ds:itemID="{0F29A677-C390-46E0-B225-60702B138D25}"/>
</file>

<file path=customXml/itemProps3.xml><?xml version="1.0" encoding="utf-8"?>
<ds:datastoreItem xmlns:ds="http://schemas.openxmlformats.org/officeDocument/2006/customXml" ds:itemID="{436E73CB-B406-43FE-9C14-412630C2A55B}"/>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