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Cabin"/>
      <p:regular r:id="rId21"/>
      <p:bold r:id="rId22"/>
      <p:italic r:id="rId23"/>
      <p:boldItalic r:id="rId24"/>
    </p:embeddedFont>
    <p:embeddedFont>
      <p:font typeface="EB Garamond SemiBold"/>
      <p:regular r:id="rId25"/>
      <p:bold r:id="rId26"/>
      <p:italic r:id="rId27"/>
      <p:boldItalic r:id="rId28"/>
    </p:embeddedFont>
    <p:embeddedFont>
      <p:font typeface="EB Garamond"/>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EBGaramondSemiBold-bold.fntdata"/><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font" Target="fonts/Cabin-regular.fntdata"/><Relationship Id="rId3" Type="http://schemas.openxmlformats.org/officeDocument/2006/relationships/presProps" Target="presProps.xml"/><Relationship Id="rId34" Type="http://schemas.openxmlformats.org/officeDocument/2006/relationships/customXml" Target="../customXml/item2.xml"/><Relationship Id="rId25" Type="http://schemas.openxmlformats.org/officeDocument/2006/relationships/font" Target="fonts/EBGaramondSemiBold-regular.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customXml" Target="../customXml/item1.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font" Target="fonts/EBGaramond-regular.fntdata"/><Relationship Id="rId16" Type="http://schemas.openxmlformats.org/officeDocument/2006/relationships/slide" Target="slides/slide11.xml"/><Relationship Id="rId24" Type="http://schemas.openxmlformats.org/officeDocument/2006/relationships/font" Target="fonts/Cabin-boldItalic.fntdata"/><Relationship Id="rId1" Type="http://schemas.openxmlformats.org/officeDocument/2006/relationships/theme" Target="theme/theme2.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font" Target="fonts/EBGaramond-boldItalic.fntdata"/><Relationship Id="rId23" Type="http://schemas.openxmlformats.org/officeDocument/2006/relationships/font" Target="fonts/Cabin-italic.fntdata"/><Relationship Id="rId28" Type="http://schemas.openxmlformats.org/officeDocument/2006/relationships/font" Target="fonts/EBGaramondSemiBold-boldItalic.fntdata"/><Relationship Id="rId5" Type="http://schemas.openxmlformats.org/officeDocument/2006/relationships/notesMaster" Target="notesMasters/notesMaster1.xml"/><Relationship Id="rId15" Type="http://schemas.openxmlformats.org/officeDocument/2006/relationships/slide" Target="slides/slide10.xml"/><Relationship Id="rId31" Type="http://schemas.openxmlformats.org/officeDocument/2006/relationships/font" Target="fonts/EBGaramond-italic.fntdata"/><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font" Target="fonts/Cabin-bold.fntdata"/><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EBGaramondSemiBold-italic.fntdata"/><Relationship Id="rId30" Type="http://schemas.openxmlformats.org/officeDocument/2006/relationships/font" Target="fonts/EBGaramond-bold.fntdata"/><Relationship Id="rId14" Type="http://schemas.openxmlformats.org/officeDocument/2006/relationships/slide" Target="slides/slide9.xml"/><Relationship Id="rId35" Type="http://schemas.openxmlformats.org/officeDocument/2006/relationships/customXml" Target="../customXml/item3.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a4bbcc53a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a4bbcc53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a4bbcc53a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a4bbcc53a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a4bbcc53a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a4bbcc53a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ab65b9d32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ab65b9d32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a900f4276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a900f4276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a900f4276f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a900f4276f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a900f4276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a900f4276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chemeClr val="dk1"/>
                </a:solidFill>
                <a:latin typeface="Cabin"/>
                <a:ea typeface="Cabin"/>
                <a:cs typeface="Cabin"/>
                <a:sym typeface="Cabin"/>
              </a:rPr>
              <a:t>Jonty driving test - God is the ultimate prize</a:t>
            </a:r>
            <a:endParaRPr>
              <a:solidFill>
                <a:schemeClr val="dk1"/>
              </a:solidFill>
              <a:latin typeface="Cabin"/>
              <a:ea typeface="Cabin"/>
              <a:cs typeface="Cabin"/>
              <a:sym typeface="Cabin"/>
            </a:endParaRPr>
          </a:p>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a4bbcc53af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a4bbcc53af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a900f4276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a900f4276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a4bbcc53af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a4bbcc53af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a4bbcc53a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a4bbcc53a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a900f4276f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a900f4276f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a4bbcc53af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a4bbcc53a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a900f4276f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a900f4276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chemeClr val="dk1"/>
                </a:solidFill>
                <a:latin typeface="Cabin"/>
                <a:ea typeface="Cabin"/>
                <a:cs typeface="Cabin"/>
                <a:sym typeface="Cabin"/>
              </a:rPr>
              <a:t>Once we become followers of Christ we are called to make disciples. To invest in others without concern for our own need. We are called to </a:t>
            </a:r>
            <a:r>
              <a:rPr lang="en-GB">
                <a:solidFill>
                  <a:schemeClr val="dk1"/>
                </a:solidFill>
                <a:latin typeface="Cabin"/>
                <a:ea typeface="Cabin"/>
                <a:cs typeface="Cabin"/>
                <a:sym typeface="Cabin"/>
              </a:rPr>
              <a:t>relate</a:t>
            </a:r>
            <a:r>
              <a:rPr lang="en-GB">
                <a:solidFill>
                  <a:schemeClr val="dk1"/>
                </a:solidFill>
                <a:latin typeface="Cabin"/>
                <a:ea typeface="Cabin"/>
                <a:cs typeface="Cabin"/>
                <a:sym typeface="Cabin"/>
              </a:rPr>
              <a:t> to people in a completely transformed way.</a:t>
            </a:r>
            <a:endParaRPr>
              <a:solidFill>
                <a:schemeClr val="dk1"/>
              </a:solidFill>
              <a:latin typeface="Cabin"/>
              <a:ea typeface="Cabin"/>
              <a:cs typeface="Cabin"/>
              <a:sym typeface="Cabin"/>
            </a:endParaRPr>
          </a:p>
          <a:p>
            <a:pPr indent="0" lvl="0" marL="0" rtl="0" algn="l">
              <a:lnSpc>
                <a:spcPct val="115000"/>
              </a:lnSpc>
              <a:spcBef>
                <a:spcPts val="0"/>
              </a:spcBef>
              <a:spcAft>
                <a:spcPts val="0"/>
              </a:spcAft>
              <a:buNone/>
            </a:pPr>
            <a:r>
              <a:t/>
            </a:r>
            <a:endParaRPr>
              <a:solidFill>
                <a:schemeClr val="dk1"/>
              </a:solidFill>
              <a:latin typeface="Cabin"/>
              <a:ea typeface="Cabin"/>
              <a:cs typeface="Cabin"/>
              <a:sym typeface="Cabi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 name="Shape 53"/>
        <p:cNvGrpSpPr/>
        <p:nvPr/>
      </p:nvGrpSpPr>
      <p:grpSpPr>
        <a:xfrm>
          <a:off x="0" y="0"/>
          <a:ext cx="0" cy="0"/>
          <a:chOff x="0" y="0"/>
          <a:chExt cx="0" cy="0"/>
        </a:xfrm>
      </p:grpSpPr>
      <p:sp>
        <p:nvSpPr>
          <p:cNvPr id="54" name="Google Shape;54;p13"/>
          <p:cNvSpPr txBox="1"/>
          <p:nvPr/>
        </p:nvSpPr>
        <p:spPr>
          <a:xfrm>
            <a:off x="343650" y="108275"/>
            <a:ext cx="84567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3700">
                <a:solidFill>
                  <a:schemeClr val="lt1"/>
                </a:solidFill>
                <a:latin typeface="EB Garamond SemiBold"/>
                <a:ea typeface="EB Garamond SemiBold"/>
                <a:cs typeface="EB Garamond SemiBold"/>
                <a:sym typeface="EB Garamond SemiBold"/>
              </a:rPr>
              <a:t>Christmas Series: Make Room for the King</a:t>
            </a:r>
            <a:endParaRPr sz="3700">
              <a:solidFill>
                <a:schemeClr val="lt1"/>
              </a:solidFill>
              <a:latin typeface="EB Garamond SemiBold"/>
              <a:ea typeface="EB Garamond SemiBold"/>
              <a:cs typeface="EB Garamond SemiBold"/>
              <a:sym typeface="EB Garamond SemiBold"/>
            </a:endParaRPr>
          </a:p>
        </p:txBody>
      </p:sp>
      <p:pic>
        <p:nvPicPr>
          <p:cNvPr id="55" name="Google Shape;55;p13"/>
          <p:cNvPicPr preferRelativeResize="0"/>
          <p:nvPr/>
        </p:nvPicPr>
        <p:blipFill>
          <a:blip r:embed="rId3">
            <a:alphaModFix/>
          </a:blip>
          <a:stretch>
            <a:fillRect/>
          </a:stretch>
        </p:blipFill>
        <p:spPr>
          <a:xfrm>
            <a:off x="1863300" y="1179700"/>
            <a:ext cx="5417399" cy="36115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 name="Shape 63"/>
        <p:cNvGrpSpPr/>
        <p:nvPr/>
      </p:nvGrpSpPr>
      <p:grpSpPr>
        <a:xfrm>
          <a:off x="0" y="0"/>
          <a:ext cx="0" cy="0"/>
          <a:chOff x="0" y="0"/>
          <a:chExt cx="0" cy="0"/>
        </a:xfrm>
      </p:grpSpPr>
      <p:cxnSp>
        <p:nvCxnSpPr>
          <p:cNvPr id="64" name="Google Shape;64;p15"/>
          <p:cNvCxnSpPr/>
          <p:nvPr/>
        </p:nvCxnSpPr>
        <p:spPr>
          <a:xfrm>
            <a:off x="4328475" y="77100"/>
            <a:ext cx="0" cy="5100300"/>
          </a:xfrm>
          <a:prstGeom prst="straightConnector1">
            <a:avLst/>
          </a:prstGeom>
          <a:noFill/>
          <a:ln cap="flat" cmpd="sng" w="28575">
            <a:solidFill>
              <a:schemeClr val="dk1"/>
            </a:solidFill>
            <a:prstDash val="solid"/>
            <a:round/>
            <a:headEnd len="med" w="med" type="none"/>
            <a:tailEnd len="med" w="med" type="none"/>
          </a:ln>
        </p:spPr>
      </p:cxnSp>
      <p:pic>
        <p:nvPicPr>
          <p:cNvPr id="65" name="Google Shape;65;p15"/>
          <p:cNvPicPr preferRelativeResize="0"/>
          <p:nvPr/>
        </p:nvPicPr>
        <p:blipFill>
          <a:blip r:embed="rId3">
            <a:alphaModFix/>
          </a:blip>
          <a:stretch>
            <a:fillRect/>
          </a:stretch>
        </p:blipFill>
        <p:spPr>
          <a:xfrm>
            <a:off x="152438" y="2571749"/>
            <a:ext cx="3808675" cy="2287650"/>
          </a:xfrm>
          <a:prstGeom prst="rect">
            <a:avLst/>
          </a:prstGeom>
          <a:noFill/>
          <a:ln>
            <a:noFill/>
          </a:ln>
        </p:spPr>
      </p:pic>
      <p:sp>
        <p:nvSpPr>
          <p:cNvPr id="66" name="Google Shape;66;p15"/>
          <p:cNvSpPr txBox="1"/>
          <p:nvPr/>
        </p:nvSpPr>
        <p:spPr>
          <a:xfrm>
            <a:off x="0" y="77100"/>
            <a:ext cx="4270800" cy="22626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2000">
                <a:solidFill>
                  <a:schemeClr val="dk1"/>
                </a:solidFill>
                <a:latin typeface="Cabin"/>
                <a:ea typeface="Cabin"/>
                <a:cs typeface="Cabin"/>
                <a:sym typeface="Cabin"/>
              </a:rPr>
              <a:t>Malachi 3:10</a:t>
            </a:r>
            <a:endParaRPr b="1" sz="2000">
              <a:solidFill>
                <a:schemeClr val="dk1"/>
              </a:solidFill>
              <a:latin typeface="Cabin"/>
              <a:ea typeface="Cabin"/>
              <a:cs typeface="Cabin"/>
              <a:sym typeface="Cabin"/>
            </a:endParaRPr>
          </a:p>
          <a:p>
            <a:pPr indent="0" lvl="0" marL="0" rtl="0" algn="ctr">
              <a:lnSpc>
                <a:spcPct val="115000"/>
              </a:lnSpc>
              <a:spcBef>
                <a:spcPts val="0"/>
              </a:spcBef>
              <a:spcAft>
                <a:spcPts val="0"/>
              </a:spcAft>
              <a:buNone/>
            </a:pPr>
            <a:r>
              <a:rPr lang="en-GB" sz="2000">
                <a:solidFill>
                  <a:schemeClr val="dk1"/>
                </a:solidFill>
                <a:latin typeface="Cabin"/>
                <a:ea typeface="Cabin"/>
                <a:cs typeface="Cabin"/>
                <a:sym typeface="Cabin"/>
              </a:rPr>
              <a:t>Test me in this,” says the </a:t>
            </a:r>
            <a:r>
              <a:rPr lang="en-GB" sz="2000" cap="small">
                <a:solidFill>
                  <a:schemeClr val="dk1"/>
                </a:solidFill>
                <a:latin typeface="Cabin"/>
                <a:ea typeface="Cabin"/>
                <a:cs typeface="Cabin"/>
                <a:sym typeface="Cabin"/>
              </a:rPr>
              <a:t>Lord</a:t>
            </a:r>
            <a:r>
              <a:rPr lang="en-GB" sz="2000">
                <a:solidFill>
                  <a:schemeClr val="dk1"/>
                </a:solidFill>
                <a:latin typeface="Cabin"/>
                <a:ea typeface="Cabin"/>
                <a:cs typeface="Cabin"/>
                <a:sym typeface="Cabin"/>
              </a:rPr>
              <a:t> Almighty, “and see if I will not throw open the floodgates of heaven and pour out so much blessing that there will not be room enough to store it.</a:t>
            </a:r>
            <a:endParaRPr sz="2200">
              <a:solidFill>
                <a:schemeClr val="dk1"/>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0" name="Shape 70"/>
        <p:cNvGrpSpPr/>
        <p:nvPr/>
      </p:nvGrpSpPr>
      <p:grpSpPr>
        <a:xfrm>
          <a:off x="0" y="0"/>
          <a:ext cx="0" cy="0"/>
          <a:chOff x="0" y="0"/>
          <a:chExt cx="0" cy="0"/>
        </a:xfrm>
      </p:grpSpPr>
      <p:pic>
        <p:nvPicPr>
          <p:cNvPr id="71" name="Google Shape;71;p16"/>
          <p:cNvPicPr preferRelativeResize="0"/>
          <p:nvPr/>
        </p:nvPicPr>
        <p:blipFill>
          <a:blip r:embed="rId3">
            <a:alphaModFix/>
          </a:blip>
          <a:stretch>
            <a:fillRect/>
          </a:stretch>
        </p:blipFill>
        <p:spPr>
          <a:xfrm>
            <a:off x="1148563" y="289463"/>
            <a:ext cx="6846876" cy="45645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 name="Shape 75"/>
        <p:cNvGrpSpPr/>
        <p:nvPr/>
      </p:nvGrpSpPr>
      <p:grpSpPr>
        <a:xfrm>
          <a:off x="0" y="0"/>
          <a:ext cx="0" cy="0"/>
          <a:chOff x="0" y="0"/>
          <a:chExt cx="0" cy="0"/>
        </a:xfrm>
      </p:grpSpPr>
      <p:cxnSp>
        <p:nvCxnSpPr>
          <p:cNvPr id="76" name="Google Shape;76;p17"/>
          <p:cNvCxnSpPr/>
          <p:nvPr/>
        </p:nvCxnSpPr>
        <p:spPr>
          <a:xfrm>
            <a:off x="4328475" y="77100"/>
            <a:ext cx="0" cy="5100300"/>
          </a:xfrm>
          <a:prstGeom prst="straightConnector1">
            <a:avLst/>
          </a:prstGeom>
          <a:noFill/>
          <a:ln cap="flat" cmpd="sng" w="28575">
            <a:solidFill>
              <a:schemeClr val="dk1"/>
            </a:solidFill>
            <a:prstDash val="solid"/>
            <a:round/>
            <a:headEnd len="med" w="med" type="none"/>
            <a:tailEnd len="med" w="med" type="none"/>
          </a:ln>
        </p:spPr>
      </p:cxnSp>
      <p:pic>
        <p:nvPicPr>
          <p:cNvPr id="77" name="Google Shape;77;p17"/>
          <p:cNvPicPr preferRelativeResize="0"/>
          <p:nvPr/>
        </p:nvPicPr>
        <p:blipFill>
          <a:blip r:embed="rId3">
            <a:alphaModFix/>
          </a:blip>
          <a:stretch>
            <a:fillRect/>
          </a:stretch>
        </p:blipFill>
        <p:spPr>
          <a:xfrm>
            <a:off x="152438" y="2571749"/>
            <a:ext cx="3808675" cy="2287650"/>
          </a:xfrm>
          <a:prstGeom prst="rect">
            <a:avLst/>
          </a:prstGeom>
          <a:noFill/>
          <a:ln>
            <a:noFill/>
          </a:ln>
        </p:spPr>
      </p:pic>
      <p:sp>
        <p:nvSpPr>
          <p:cNvPr id="78" name="Google Shape;78;p17"/>
          <p:cNvSpPr txBox="1"/>
          <p:nvPr/>
        </p:nvSpPr>
        <p:spPr>
          <a:xfrm>
            <a:off x="0" y="77100"/>
            <a:ext cx="4270800" cy="22626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2000">
                <a:solidFill>
                  <a:schemeClr val="dk1"/>
                </a:solidFill>
                <a:latin typeface="Cabin"/>
                <a:ea typeface="Cabin"/>
                <a:cs typeface="Cabin"/>
                <a:sym typeface="Cabin"/>
              </a:rPr>
              <a:t>Malachi 3:10</a:t>
            </a:r>
            <a:endParaRPr b="1" sz="2000">
              <a:solidFill>
                <a:schemeClr val="dk1"/>
              </a:solidFill>
              <a:latin typeface="Cabin"/>
              <a:ea typeface="Cabin"/>
              <a:cs typeface="Cabin"/>
              <a:sym typeface="Cabin"/>
            </a:endParaRPr>
          </a:p>
          <a:p>
            <a:pPr indent="0" lvl="0" marL="0" rtl="0" algn="ctr">
              <a:lnSpc>
                <a:spcPct val="115000"/>
              </a:lnSpc>
              <a:spcBef>
                <a:spcPts val="0"/>
              </a:spcBef>
              <a:spcAft>
                <a:spcPts val="0"/>
              </a:spcAft>
              <a:buNone/>
            </a:pPr>
            <a:r>
              <a:rPr lang="en-GB" sz="2000">
                <a:solidFill>
                  <a:schemeClr val="dk1"/>
                </a:solidFill>
                <a:latin typeface="Cabin"/>
                <a:ea typeface="Cabin"/>
                <a:cs typeface="Cabin"/>
                <a:sym typeface="Cabin"/>
              </a:rPr>
              <a:t>Test me in this,” says the </a:t>
            </a:r>
            <a:r>
              <a:rPr lang="en-GB" sz="2000" cap="small">
                <a:solidFill>
                  <a:schemeClr val="dk1"/>
                </a:solidFill>
                <a:latin typeface="Cabin"/>
                <a:ea typeface="Cabin"/>
                <a:cs typeface="Cabin"/>
                <a:sym typeface="Cabin"/>
              </a:rPr>
              <a:t>Lord</a:t>
            </a:r>
            <a:r>
              <a:rPr lang="en-GB" sz="2000">
                <a:solidFill>
                  <a:schemeClr val="dk1"/>
                </a:solidFill>
                <a:latin typeface="Cabin"/>
                <a:ea typeface="Cabin"/>
                <a:cs typeface="Cabin"/>
                <a:sym typeface="Cabin"/>
              </a:rPr>
              <a:t> Almighty, “and see if I will not throw open the floodgates of heaven and pour out so much blessing that there will not be room enough to store it.</a:t>
            </a:r>
            <a:endParaRPr sz="2200">
              <a:solidFill>
                <a:schemeClr val="dk1"/>
              </a:solidFill>
              <a:latin typeface="Cabin"/>
              <a:ea typeface="Cabin"/>
              <a:cs typeface="Cabin"/>
              <a:sym typeface="Cabin"/>
            </a:endParaRPr>
          </a:p>
        </p:txBody>
      </p:sp>
      <p:sp>
        <p:nvSpPr>
          <p:cNvPr id="79" name="Google Shape;79;p17"/>
          <p:cNvSpPr txBox="1"/>
          <p:nvPr/>
        </p:nvSpPr>
        <p:spPr>
          <a:xfrm>
            <a:off x="4572000" y="2378850"/>
            <a:ext cx="4401600" cy="26166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2000">
                <a:solidFill>
                  <a:schemeClr val="dk1"/>
                </a:solidFill>
                <a:latin typeface="Cabin"/>
                <a:ea typeface="Cabin"/>
                <a:cs typeface="Cabin"/>
                <a:sym typeface="Cabin"/>
              </a:rPr>
              <a:t>Ephesians 4:30-32</a:t>
            </a:r>
            <a:endParaRPr b="1" sz="2000">
              <a:solidFill>
                <a:schemeClr val="dk1"/>
              </a:solidFill>
              <a:latin typeface="Cabin"/>
              <a:ea typeface="Cabin"/>
              <a:cs typeface="Cabin"/>
              <a:sym typeface="Cabin"/>
            </a:endParaRPr>
          </a:p>
          <a:p>
            <a:pPr indent="0" lvl="0" marL="0" rtl="0" algn="ctr">
              <a:lnSpc>
                <a:spcPct val="115000"/>
              </a:lnSpc>
              <a:spcBef>
                <a:spcPts val="0"/>
              </a:spcBef>
              <a:spcAft>
                <a:spcPts val="0"/>
              </a:spcAft>
              <a:buNone/>
            </a:pPr>
            <a:r>
              <a:rPr lang="en-GB" sz="2000">
                <a:solidFill>
                  <a:schemeClr val="dk1"/>
                </a:solidFill>
                <a:latin typeface="Cabin"/>
                <a:ea typeface="Cabin"/>
                <a:cs typeface="Cabin"/>
                <a:sym typeface="Cabin"/>
              </a:rPr>
              <a:t>And do not grieve the Holy Spirit of God, with whom you were sealed for the day of redemption. </a:t>
            </a:r>
            <a:r>
              <a:rPr b="1" lang="en-GB" sz="2000">
                <a:solidFill>
                  <a:schemeClr val="dk1"/>
                </a:solidFill>
                <a:latin typeface="Cabin"/>
                <a:ea typeface="Cabin"/>
                <a:cs typeface="Cabin"/>
                <a:sym typeface="Cabin"/>
              </a:rPr>
              <a:t>31 </a:t>
            </a:r>
            <a:r>
              <a:rPr lang="en-GB" sz="2000">
                <a:solidFill>
                  <a:schemeClr val="dk1"/>
                </a:solidFill>
                <a:latin typeface="Cabin"/>
                <a:ea typeface="Cabin"/>
                <a:cs typeface="Cabin"/>
                <a:sym typeface="Cabin"/>
              </a:rPr>
              <a:t>Get rid of all bitterness, rage and anger, brawling and slander, along with every form of malice.</a:t>
            </a:r>
            <a:endParaRPr sz="2200">
              <a:latin typeface="Cabin"/>
              <a:ea typeface="Cabin"/>
              <a:cs typeface="Cabin"/>
              <a:sym typeface="Cabin"/>
            </a:endParaRPr>
          </a:p>
        </p:txBody>
      </p:sp>
      <p:pic>
        <p:nvPicPr>
          <p:cNvPr id="80" name="Google Shape;80;p17"/>
          <p:cNvPicPr preferRelativeResize="0"/>
          <p:nvPr/>
        </p:nvPicPr>
        <p:blipFill>
          <a:blip r:embed="rId4">
            <a:alphaModFix/>
          </a:blip>
          <a:stretch>
            <a:fillRect/>
          </a:stretch>
        </p:blipFill>
        <p:spPr>
          <a:xfrm>
            <a:off x="4883650" y="171375"/>
            <a:ext cx="3679024" cy="2074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4" name="Shape 84"/>
        <p:cNvGrpSpPr/>
        <p:nvPr/>
      </p:nvGrpSpPr>
      <p:grpSpPr>
        <a:xfrm>
          <a:off x="0" y="0"/>
          <a:ext cx="0" cy="0"/>
          <a:chOff x="0" y="0"/>
          <a:chExt cx="0" cy="0"/>
        </a:xfrm>
      </p:grpSpPr>
      <p:sp>
        <p:nvSpPr>
          <p:cNvPr id="85" name="Google Shape;85;p18"/>
          <p:cNvSpPr txBox="1"/>
          <p:nvPr/>
        </p:nvSpPr>
        <p:spPr>
          <a:xfrm>
            <a:off x="151275" y="139800"/>
            <a:ext cx="5077200" cy="4987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2400">
                <a:solidFill>
                  <a:schemeClr val="lt1"/>
                </a:solidFill>
                <a:latin typeface="EB Garamond"/>
                <a:ea typeface="EB Garamond"/>
                <a:cs typeface="EB Garamond"/>
                <a:sym typeface="EB Garamond"/>
              </a:rPr>
              <a:t>5 When Jesus saw their faith, he said to the paralyzed man, “Son, </a:t>
            </a:r>
            <a:r>
              <a:rPr lang="en-GB" sz="2400" u="sng">
                <a:solidFill>
                  <a:schemeClr val="lt1"/>
                </a:solidFill>
                <a:latin typeface="EB Garamond"/>
                <a:ea typeface="EB Garamond"/>
                <a:cs typeface="EB Garamond"/>
                <a:sym typeface="EB Garamond"/>
              </a:rPr>
              <a:t>your sins are forgiven</a:t>
            </a:r>
            <a:r>
              <a:rPr lang="en-GB" sz="2400">
                <a:solidFill>
                  <a:schemeClr val="lt1"/>
                </a:solidFill>
                <a:latin typeface="EB Garamond"/>
                <a:ea typeface="EB Garamond"/>
                <a:cs typeface="EB Garamond"/>
                <a:sym typeface="EB Garamond"/>
              </a:rPr>
              <a:t>.”... So he said to the man, 11 “I tell you, get up, take your mat and go home.” 12 He got up, took his mat and walked out in full view of them all. This amazed everyone and they praised God, saying, “We have never seen anything like this!”</a:t>
            </a:r>
            <a:endParaRPr sz="2400">
              <a:solidFill>
                <a:schemeClr val="lt1"/>
              </a:solidFill>
              <a:latin typeface="EB Garamond"/>
              <a:ea typeface="EB Garamond"/>
              <a:cs typeface="EB Garamond"/>
              <a:sym typeface="EB Garamond"/>
            </a:endParaRPr>
          </a:p>
        </p:txBody>
      </p:sp>
      <p:pic>
        <p:nvPicPr>
          <p:cNvPr id="86" name="Google Shape;86;p18"/>
          <p:cNvPicPr preferRelativeResize="0"/>
          <p:nvPr/>
        </p:nvPicPr>
        <p:blipFill>
          <a:blip r:embed="rId3">
            <a:alphaModFix/>
          </a:blip>
          <a:stretch>
            <a:fillRect/>
          </a:stretch>
        </p:blipFill>
        <p:spPr>
          <a:xfrm>
            <a:off x="5601975" y="268775"/>
            <a:ext cx="3175400" cy="4171475"/>
          </a:xfrm>
          <a:prstGeom prst="rect">
            <a:avLst/>
          </a:prstGeom>
          <a:noFill/>
          <a:ln>
            <a:noFill/>
          </a:ln>
        </p:spPr>
      </p:pic>
      <p:sp>
        <p:nvSpPr>
          <p:cNvPr id="87" name="Google Shape;87;p18"/>
          <p:cNvSpPr txBox="1"/>
          <p:nvPr/>
        </p:nvSpPr>
        <p:spPr>
          <a:xfrm>
            <a:off x="5376050" y="4486800"/>
            <a:ext cx="3790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lt1"/>
                </a:solidFill>
                <a:latin typeface="EB Garamond"/>
                <a:ea typeface="EB Garamond"/>
                <a:cs typeface="EB Garamond"/>
                <a:sym typeface="EB Garamond"/>
              </a:rPr>
              <a:t>Mark 2:1-12</a:t>
            </a:r>
            <a:endParaRPr b="1" sz="1800">
              <a:solidFill>
                <a:schemeClr val="lt1"/>
              </a:solidFill>
              <a:latin typeface="EB Garamond"/>
              <a:ea typeface="EB Garamond"/>
              <a:cs typeface="EB Garamond"/>
              <a:sym typeface="EB 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1" name="Shape 91"/>
        <p:cNvGrpSpPr/>
        <p:nvPr/>
      </p:nvGrpSpPr>
      <p:grpSpPr>
        <a:xfrm>
          <a:off x="0" y="0"/>
          <a:ext cx="0" cy="0"/>
          <a:chOff x="0" y="0"/>
          <a:chExt cx="0" cy="0"/>
        </a:xfrm>
      </p:grpSpPr>
      <p:sp>
        <p:nvSpPr>
          <p:cNvPr id="92" name="Google Shape;92;p19"/>
          <p:cNvSpPr txBox="1"/>
          <p:nvPr/>
        </p:nvSpPr>
        <p:spPr>
          <a:xfrm>
            <a:off x="248925" y="786300"/>
            <a:ext cx="6564300" cy="357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2200">
                <a:solidFill>
                  <a:schemeClr val="lt1"/>
                </a:solidFill>
                <a:latin typeface="EB Garamond"/>
                <a:ea typeface="EB Garamond"/>
                <a:cs typeface="EB Garamond"/>
                <a:sym typeface="EB Garamond"/>
              </a:rPr>
              <a:t>I pity celebrities, no I really do – [celebrities], were once perfectly pleasant human beings. But now their wrath is awful. They worked, they pushed and the morning after each of them became famous they wanted to take an overdose. Because that giant thing they were striving for, that fame thing that was going to make everything OK, that was going to make their lives bearable, that was going to provide them with personal fulfillment and happiness had happened and they were still them. The disillusionment turned them howling and insufferable.</a:t>
            </a:r>
            <a:endParaRPr sz="2200">
              <a:solidFill>
                <a:schemeClr val="lt1"/>
              </a:solidFill>
              <a:latin typeface="EB Garamond"/>
              <a:ea typeface="EB Garamond"/>
              <a:cs typeface="EB Garamond"/>
              <a:sym typeface="EB Garamond"/>
            </a:endParaRPr>
          </a:p>
        </p:txBody>
      </p:sp>
      <p:sp>
        <p:nvSpPr>
          <p:cNvPr id="93" name="Google Shape;93;p19"/>
          <p:cNvSpPr txBox="1"/>
          <p:nvPr/>
        </p:nvSpPr>
        <p:spPr>
          <a:xfrm>
            <a:off x="6024588" y="3829875"/>
            <a:ext cx="3790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lt1"/>
                </a:solidFill>
                <a:latin typeface="EB Garamond"/>
                <a:ea typeface="EB Garamond"/>
                <a:cs typeface="EB Garamond"/>
                <a:sym typeface="EB Garamond"/>
              </a:rPr>
              <a:t>Cynthia Heimel</a:t>
            </a:r>
            <a:endParaRPr b="1" sz="1800">
              <a:solidFill>
                <a:schemeClr val="lt1"/>
              </a:solidFill>
              <a:latin typeface="EB Garamond"/>
              <a:ea typeface="EB Garamond"/>
              <a:cs typeface="EB Garamond"/>
              <a:sym typeface="EB Garamond"/>
            </a:endParaRPr>
          </a:p>
        </p:txBody>
      </p:sp>
      <p:pic>
        <p:nvPicPr>
          <p:cNvPr id="94" name="Google Shape;94;p19"/>
          <p:cNvPicPr preferRelativeResize="0"/>
          <p:nvPr/>
        </p:nvPicPr>
        <p:blipFill>
          <a:blip r:embed="rId3">
            <a:alphaModFix/>
          </a:blip>
          <a:stretch>
            <a:fillRect/>
          </a:stretch>
        </p:blipFill>
        <p:spPr>
          <a:xfrm>
            <a:off x="7320675" y="1342775"/>
            <a:ext cx="1198050" cy="23234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8" name="Shape 98"/>
        <p:cNvGrpSpPr/>
        <p:nvPr/>
      </p:nvGrpSpPr>
      <p:grpSpPr>
        <a:xfrm>
          <a:off x="0" y="0"/>
          <a:ext cx="0" cy="0"/>
          <a:chOff x="0" y="0"/>
          <a:chExt cx="0" cy="0"/>
        </a:xfrm>
      </p:grpSpPr>
      <p:pic>
        <p:nvPicPr>
          <p:cNvPr id="99" name="Google Shape;99;p20"/>
          <p:cNvPicPr preferRelativeResize="0"/>
          <p:nvPr/>
        </p:nvPicPr>
        <p:blipFill>
          <a:blip r:embed="rId3">
            <a:alphaModFix/>
          </a:blip>
          <a:stretch>
            <a:fillRect/>
          </a:stretch>
        </p:blipFill>
        <p:spPr>
          <a:xfrm>
            <a:off x="1714500" y="597525"/>
            <a:ext cx="5715000" cy="3810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3" name="Shape 103"/>
        <p:cNvGrpSpPr/>
        <p:nvPr/>
      </p:nvGrpSpPr>
      <p:grpSpPr>
        <a:xfrm>
          <a:off x="0" y="0"/>
          <a:ext cx="0" cy="0"/>
          <a:chOff x="0" y="0"/>
          <a:chExt cx="0" cy="0"/>
        </a:xfrm>
      </p:grpSpPr>
      <p:sp>
        <p:nvSpPr>
          <p:cNvPr id="104" name="Google Shape;104;p21"/>
          <p:cNvSpPr txBox="1"/>
          <p:nvPr/>
        </p:nvSpPr>
        <p:spPr>
          <a:xfrm>
            <a:off x="181325" y="329700"/>
            <a:ext cx="8214600" cy="29322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GB" sz="2550">
                <a:solidFill>
                  <a:schemeClr val="lt1"/>
                </a:solidFill>
                <a:latin typeface="EB Garamond"/>
                <a:ea typeface="EB Garamond"/>
                <a:cs typeface="EB Garamond"/>
                <a:sym typeface="EB Garamond"/>
              </a:rPr>
              <a:t>You are our daily bread, You are our daily bread</a:t>
            </a:r>
            <a:endParaRPr sz="2550">
              <a:solidFill>
                <a:schemeClr val="lt1"/>
              </a:solidFill>
              <a:latin typeface="EB Garamond"/>
              <a:ea typeface="EB Garamond"/>
              <a:cs typeface="EB Garamond"/>
              <a:sym typeface="EB Garamond"/>
            </a:endParaRPr>
          </a:p>
          <a:p>
            <a:pPr indent="0" lvl="0" marL="0" rtl="0" algn="l">
              <a:lnSpc>
                <a:spcPct val="200000"/>
              </a:lnSpc>
              <a:spcBef>
                <a:spcPts val="0"/>
              </a:spcBef>
              <a:spcAft>
                <a:spcPts val="0"/>
              </a:spcAft>
              <a:buNone/>
            </a:pPr>
            <a:r>
              <a:rPr lang="en-GB" sz="2550">
                <a:solidFill>
                  <a:schemeClr val="lt1"/>
                </a:solidFill>
                <a:latin typeface="EB Garamond"/>
                <a:ea typeface="EB Garamond"/>
                <a:cs typeface="EB Garamond"/>
                <a:sym typeface="EB Garamond"/>
              </a:rPr>
              <a:t>And </a:t>
            </a:r>
            <a:r>
              <a:rPr lang="en-GB" sz="2550" u="sng">
                <a:solidFill>
                  <a:schemeClr val="lt1"/>
                </a:solidFill>
                <a:latin typeface="EB Garamond"/>
                <a:ea typeface="EB Garamond"/>
                <a:cs typeface="EB Garamond"/>
                <a:sym typeface="EB Garamond"/>
              </a:rPr>
              <a:t>we will seek Your face before we seek Your hand</a:t>
            </a:r>
            <a:endParaRPr sz="2550" u="sng">
              <a:solidFill>
                <a:schemeClr val="lt1"/>
              </a:solidFill>
              <a:latin typeface="EB Garamond"/>
              <a:ea typeface="EB Garamond"/>
              <a:cs typeface="EB Garamond"/>
              <a:sym typeface="EB Garamond"/>
            </a:endParaRPr>
          </a:p>
          <a:p>
            <a:pPr indent="0" lvl="0" marL="0" rtl="0" algn="l">
              <a:lnSpc>
                <a:spcPct val="200000"/>
              </a:lnSpc>
              <a:spcBef>
                <a:spcPts val="0"/>
              </a:spcBef>
              <a:spcAft>
                <a:spcPts val="0"/>
              </a:spcAft>
              <a:buNone/>
            </a:pPr>
            <a:r>
              <a:rPr lang="en-GB" sz="2550">
                <a:solidFill>
                  <a:schemeClr val="lt1"/>
                </a:solidFill>
                <a:latin typeface="EB Garamond"/>
                <a:ea typeface="EB Garamond"/>
                <a:cs typeface="EB Garamond"/>
                <a:sym typeface="EB Garamond"/>
              </a:rPr>
              <a:t>You are our daily bread, You are our daily bread</a:t>
            </a:r>
            <a:endParaRPr sz="2550">
              <a:solidFill>
                <a:schemeClr val="lt1"/>
              </a:solidFill>
              <a:latin typeface="EB Garamond"/>
              <a:ea typeface="EB Garamond"/>
              <a:cs typeface="EB Garamond"/>
              <a:sym typeface="EB Garamond"/>
            </a:endParaRPr>
          </a:p>
          <a:p>
            <a:pPr indent="0" lvl="0" marL="0" rtl="0" algn="l">
              <a:lnSpc>
                <a:spcPct val="200000"/>
              </a:lnSpc>
              <a:spcBef>
                <a:spcPts val="0"/>
              </a:spcBef>
              <a:spcAft>
                <a:spcPts val="0"/>
              </a:spcAft>
              <a:buNone/>
            </a:pPr>
            <a:r>
              <a:rPr lang="en-GB" sz="2550">
                <a:solidFill>
                  <a:schemeClr val="lt1"/>
                </a:solidFill>
                <a:latin typeface="EB Garamond"/>
                <a:ea typeface="EB Garamond"/>
                <a:cs typeface="EB Garamond"/>
                <a:sym typeface="EB Garamond"/>
              </a:rPr>
              <a:t>And we desire You before the Promised Land</a:t>
            </a:r>
            <a:endParaRPr sz="2900">
              <a:solidFill>
                <a:schemeClr val="lt1"/>
              </a:solidFill>
              <a:latin typeface="EB Garamond"/>
              <a:ea typeface="EB Garamond"/>
              <a:cs typeface="EB Garamond"/>
              <a:sym typeface="EB Garamond"/>
            </a:endParaRPr>
          </a:p>
        </p:txBody>
      </p:sp>
      <p:sp>
        <p:nvSpPr>
          <p:cNvPr id="105" name="Google Shape;105;p21"/>
          <p:cNvSpPr txBox="1"/>
          <p:nvPr/>
        </p:nvSpPr>
        <p:spPr>
          <a:xfrm>
            <a:off x="5197825" y="3841150"/>
            <a:ext cx="3868800" cy="1116900"/>
          </a:xfrm>
          <a:prstGeom prst="rect">
            <a:avLst/>
          </a:prstGeom>
          <a:noFill/>
          <a:ln>
            <a:noFill/>
          </a:ln>
        </p:spPr>
        <p:txBody>
          <a:bodyPr anchorCtr="0" anchor="t" bIns="91425" lIns="91425" spcFirstLastPara="1" rIns="91425" wrap="square" tIns="91425">
            <a:spAutoFit/>
          </a:bodyPr>
          <a:lstStyle/>
          <a:p>
            <a:pPr indent="0" lvl="0" marL="0" rtl="0" algn="r">
              <a:lnSpc>
                <a:spcPct val="128571"/>
              </a:lnSpc>
              <a:spcBef>
                <a:spcPts val="0"/>
              </a:spcBef>
              <a:spcAft>
                <a:spcPts val="0"/>
              </a:spcAft>
              <a:buNone/>
            </a:pPr>
            <a:r>
              <a:rPr lang="en-GB" sz="3000">
                <a:solidFill>
                  <a:schemeClr val="lt1"/>
                </a:solidFill>
                <a:latin typeface="EB Garamond"/>
                <a:ea typeface="EB Garamond"/>
                <a:cs typeface="EB Garamond"/>
                <a:sym typeface="EB Garamond"/>
              </a:rPr>
              <a:t>Daily Bread</a:t>
            </a:r>
            <a:endParaRPr sz="3000">
              <a:solidFill>
                <a:schemeClr val="lt1"/>
              </a:solidFill>
              <a:latin typeface="EB Garamond"/>
              <a:ea typeface="EB Garamond"/>
              <a:cs typeface="EB Garamond"/>
              <a:sym typeface="EB Garamond"/>
            </a:endParaRPr>
          </a:p>
          <a:p>
            <a:pPr indent="0" lvl="0" marL="0" rtl="0" algn="r">
              <a:lnSpc>
                <a:spcPct val="128571"/>
              </a:lnSpc>
              <a:spcBef>
                <a:spcPts val="300"/>
              </a:spcBef>
              <a:spcAft>
                <a:spcPts val="0"/>
              </a:spcAft>
              <a:buNone/>
            </a:pPr>
            <a:r>
              <a:rPr lang="en-GB" sz="1950">
                <a:solidFill>
                  <a:schemeClr val="lt1"/>
                </a:solidFill>
                <a:latin typeface="EB Garamond"/>
                <a:ea typeface="EB Garamond"/>
                <a:cs typeface="EB Garamond"/>
                <a:sym typeface="EB Garamond"/>
              </a:rPr>
              <a:t>Song by Kari Jobe and Pat Barrett</a:t>
            </a:r>
            <a:endParaRPr sz="1950">
              <a:solidFill>
                <a:schemeClr val="lt1"/>
              </a:solidFill>
              <a:latin typeface="EB Garamond"/>
              <a:ea typeface="EB Garamond"/>
              <a:cs typeface="EB Garamond"/>
              <a:sym typeface="EB 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9" name="Shape 109"/>
        <p:cNvGrpSpPr/>
        <p:nvPr/>
      </p:nvGrpSpPr>
      <p:grpSpPr>
        <a:xfrm>
          <a:off x="0" y="0"/>
          <a:ext cx="0" cy="0"/>
          <a:chOff x="0" y="0"/>
          <a:chExt cx="0" cy="0"/>
        </a:xfrm>
      </p:grpSpPr>
      <p:sp>
        <p:nvSpPr>
          <p:cNvPr id="110" name="Google Shape;110;p22"/>
          <p:cNvSpPr txBox="1"/>
          <p:nvPr/>
        </p:nvSpPr>
        <p:spPr>
          <a:xfrm>
            <a:off x="343650" y="96425"/>
            <a:ext cx="84567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3700">
                <a:solidFill>
                  <a:schemeClr val="lt1"/>
                </a:solidFill>
                <a:latin typeface="EB Garamond SemiBold"/>
                <a:ea typeface="EB Garamond SemiBold"/>
                <a:cs typeface="EB Garamond SemiBold"/>
                <a:sym typeface="EB Garamond SemiBold"/>
              </a:rPr>
              <a:t>The Mothers of Jesus</a:t>
            </a:r>
            <a:endParaRPr sz="3700">
              <a:solidFill>
                <a:schemeClr val="lt1"/>
              </a:solidFill>
              <a:latin typeface="EB Garamond SemiBold"/>
              <a:ea typeface="EB Garamond SemiBold"/>
              <a:cs typeface="EB Garamond SemiBold"/>
              <a:sym typeface="EB Garamond SemiBold"/>
            </a:endParaRPr>
          </a:p>
        </p:txBody>
      </p:sp>
      <p:pic>
        <p:nvPicPr>
          <p:cNvPr id="111" name="Google Shape;111;p22"/>
          <p:cNvPicPr preferRelativeResize="0"/>
          <p:nvPr/>
        </p:nvPicPr>
        <p:blipFill>
          <a:blip r:embed="rId3">
            <a:alphaModFix/>
          </a:blip>
          <a:stretch>
            <a:fillRect/>
          </a:stretch>
        </p:blipFill>
        <p:spPr>
          <a:xfrm>
            <a:off x="1679688" y="934900"/>
            <a:ext cx="5784626" cy="3856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5" name="Shape 115"/>
        <p:cNvGrpSpPr/>
        <p:nvPr/>
      </p:nvGrpSpPr>
      <p:grpSpPr>
        <a:xfrm>
          <a:off x="0" y="0"/>
          <a:ext cx="0" cy="0"/>
          <a:chOff x="0" y="0"/>
          <a:chExt cx="0" cy="0"/>
        </a:xfrm>
      </p:grpSpPr>
      <p:sp>
        <p:nvSpPr>
          <p:cNvPr id="116" name="Google Shape;116;p23"/>
          <p:cNvSpPr txBox="1"/>
          <p:nvPr/>
        </p:nvSpPr>
        <p:spPr>
          <a:xfrm>
            <a:off x="410100" y="850625"/>
            <a:ext cx="8323800" cy="41088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GB" sz="2200">
                <a:solidFill>
                  <a:schemeClr val="dk1"/>
                </a:solidFill>
                <a:highlight>
                  <a:srgbClr val="FFF2CC"/>
                </a:highlight>
                <a:latin typeface="EB Garamond"/>
                <a:ea typeface="EB Garamond"/>
                <a:cs typeface="EB Garamond"/>
                <a:sym typeface="EB Garamond"/>
              </a:rPr>
              <a:t>This is the genealogy of Jesus the Messiah…</a:t>
            </a:r>
            <a:endParaRPr sz="2200">
              <a:solidFill>
                <a:schemeClr val="dk1"/>
              </a:solidFill>
              <a:highlight>
                <a:srgbClr val="FFF2CC"/>
              </a:highlight>
              <a:latin typeface="EB Garamond"/>
              <a:ea typeface="EB Garamond"/>
              <a:cs typeface="EB Garamond"/>
              <a:sym typeface="EB Garamond"/>
            </a:endParaRPr>
          </a:p>
          <a:p>
            <a:pPr indent="-152400" lvl="0" marL="482600" rtl="0" algn="l">
              <a:lnSpc>
                <a:spcPct val="115000"/>
              </a:lnSpc>
              <a:spcBef>
                <a:spcPts val="1200"/>
              </a:spcBef>
              <a:spcAft>
                <a:spcPts val="0"/>
              </a:spcAft>
              <a:buNone/>
            </a:pPr>
            <a:r>
              <a:rPr lang="en-GB" sz="2200">
                <a:solidFill>
                  <a:schemeClr val="dk1"/>
                </a:solidFill>
                <a:highlight>
                  <a:srgbClr val="FFF2CC"/>
                </a:highlight>
                <a:latin typeface="EB Garamond"/>
                <a:ea typeface="EB Garamond"/>
                <a:cs typeface="EB Garamond"/>
                <a:sym typeface="EB Garamond"/>
              </a:rPr>
              <a:t>…Judah the father of Perez and Zerah, whose mother was </a:t>
            </a:r>
            <a:r>
              <a:rPr lang="en-GB" sz="2200" u="sng">
                <a:solidFill>
                  <a:schemeClr val="dk1"/>
                </a:solidFill>
                <a:highlight>
                  <a:srgbClr val="FFF2CC"/>
                </a:highlight>
                <a:latin typeface="EB Garamond"/>
                <a:ea typeface="EB Garamond"/>
                <a:cs typeface="EB Garamond"/>
                <a:sym typeface="EB Garamond"/>
              </a:rPr>
              <a:t>Tamar</a:t>
            </a:r>
            <a:r>
              <a:rPr lang="en-GB" sz="2200">
                <a:solidFill>
                  <a:schemeClr val="dk1"/>
                </a:solidFill>
                <a:highlight>
                  <a:srgbClr val="FFF2CC"/>
                </a:highlight>
                <a:latin typeface="EB Garamond"/>
                <a:ea typeface="EB Garamond"/>
                <a:cs typeface="EB Garamond"/>
                <a:sym typeface="EB Garamond"/>
              </a:rPr>
              <a:t>,</a:t>
            </a:r>
            <a:endParaRPr sz="2200">
              <a:solidFill>
                <a:schemeClr val="dk1"/>
              </a:solidFill>
              <a:highlight>
                <a:srgbClr val="FFF2CC"/>
              </a:highlight>
              <a:latin typeface="EB Garamond"/>
              <a:ea typeface="EB Garamond"/>
              <a:cs typeface="EB Garamond"/>
              <a:sym typeface="EB Garamond"/>
            </a:endParaRPr>
          </a:p>
          <a:p>
            <a:pPr indent="-152400" lvl="0" marL="482600" rtl="0" algn="l">
              <a:lnSpc>
                <a:spcPct val="115000"/>
              </a:lnSpc>
              <a:spcBef>
                <a:spcPts val="1100"/>
              </a:spcBef>
              <a:spcAft>
                <a:spcPts val="0"/>
              </a:spcAft>
              <a:buNone/>
            </a:pPr>
            <a:r>
              <a:rPr lang="en-GB" sz="2200">
                <a:solidFill>
                  <a:schemeClr val="dk1"/>
                </a:solidFill>
                <a:highlight>
                  <a:srgbClr val="FFF2CC"/>
                </a:highlight>
                <a:latin typeface="EB Garamond"/>
                <a:ea typeface="EB Garamond"/>
                <a:cs typeface="EB Garamond"/>
                <a:sym typeface="EB Garamond"/>
              </a:rPr>
              <a:t>…Salmon the father of Boaz, whose mother was </a:t>
            </a:r>
            <a:r>
              <a:rPr lang="en-GB" sz="2200" u="sng">
                <a:solidFill>
                  <a:schemeClr val="dk1"/>
                </a:solidFill>
                <a:highlight>
                  <a:srgbClr val="FFF2CC"/>
                </a:highlight>
                <a:latin typeface="EB Garamond"/>
                <a:ea typeface="EB Garamond"/>
                <a:cs typeface="EB Garamond"/>
                <a:sym typeface="EB Garamond"/>
              </a:rPr>
              <a:t>Rahab</a:t>
            </a:r>
            <a:endParaRPr sz="2200" u="sng">
              <a:solidFill>
                <a:schemeClr val="dk1"/>
              </a:solidFill>
              <a:highlight>
                <a:srgbClr val="FFF2CC"/>
              </a:highlight>
              <a:latin typeface="EB Garamond"/>
              <a:ea typeface="EB Garamond"/>
              <a:cs typeface="EB Garamond"/>
              <a:sym typeface="EB Garamond"/>
            </a:endParaRPr>
          </a:p>
          <a:p>
            <a:pPr indent="-152400" lvl="0" marL="482600" rtl="0" algn="l">
              <a:lnSpc>
                <a:spcPct val="115000"/>
              </a:lnSpc>
              <a:spcBef>
                <a:spcPts val="1100"/>
              </a:spcBef>
              <a:spcAft>
                <a:spcPts val="0"/>
              </a:spcAft>
              <a:buNone/>
            </a:pPr>
            <a:r>
              <a:rPr lang="en-GB" sz="2200">
                <a:solidFill>
                  <a:schemeClr val="dk1"/>
                </a:solidFill>
                <a:highlight>
                  <a:srgbClr val="FFF2CC"/>
                </a:highlight>
                <a:latin typeface="EB Garamond"/>
                <a:ea typeface="EB Garamond"/>
                <a:cs typeface="EB Garamond"/>
                <a:sym typeface="EB Garamond"/>
              </a:rPr>
              <a:t>…Boaz the father of Obed, whose mother was </a:t>
            </a:r>
            <a:r>
              <a:rPr lang="en-GB" sz="2200" u="sng">
                <a:solidFill>
                  <a:schemeClr val="dk1"/>
                </a:solidFill>
                <a:highlight>
                  <a:srgbClr val="FFF2CC"/>
                </a:highlight>
                <a:latin typeface="EB Garamond"/>
                <a:ea typeface="EB Garamond"/>
                <a:cs typeface="EB Garamond"/>
                <a:sym typeface="EB Garamond"/>
              </a:rPr>
              <a:t>Ruth…</a:t>
            </a:r>
            <a:endParaRPr sz="2200" u="sng">
              <a:solidFill>
                <a:schemeClr val="dk1"/>
              </a:solidFill>
              <a:highlight>
                <a:srgbClr val="FFF2CC"/>
              </a:highlight>
              <a:latin typeface="EB Garamond"/>
              <a:ea typeface="EB Garamond"/>
              <a:cs typeface="EB Garamond"/>
              <a:sym typeface="EB Garamond"/>
            </a:endParaRPr>
          </a:p>
          <a:p>
            <a:pPr indent="-304800" lvl="0" marL="482600" rtl="0" algn="l">
              <a:lnSpc>
                <a:spcPct val="115000"/>
              </a:lnSpc>
              <a:spcBef>
                <a:spcPts val="1100"/>
              </a:spcBef>
              <a:spcAft>
                <a:spcPts val="0"/>
              </a:spcAft>
              <a:buNone/>
            </a:pPr>
            <a:r>
              <a:rPr lang="en-GB" sz="2200">
                <a:solidFill>
                  <a:schemeClr val="dk1"/>
                </a:solidFill>
                <a:highlight>
                  <a:srgbClr val="FFF2CC"/>
                </a:highlight>
                <a:latin typeface="EB Garamond"/>
                <a:ea typeface="EB Garamond"/>
                <a:cs typeface="EB Garamond"/>
                <a:sym typeface="EB Garamond"/>
              </a:rPr>
              <a:t>…David was the father of Solomon, whose mother had been </a:t>
            </a:r>
            <a:r>
              <a:rPr lang="en-GB" sz="2200" u="sng">
                <a:solidFill>
                  <a:schemeClr val="dk1"/>
                </a:solidFill>
                <a:highlight>
                  <a:srgbClr val="FFF2CC"/>
                </a:highlight>
                <a:latin typeface="EB Garamond"/>
                <a:ea typeface="EB Garamond"/>
                <a:cs typeface="EB Garamond"/>
                <a:sym typeface="EB Garamond"/>
              </a:rPr>
              <a:t>Uriah’s wife</a:t>
            </a:r>
            <a:r>
              <a:rPr lang="en-GB" sz="2200">
                <a:solidFill>
                  <a:schemeClr val="dk1"/>
                </a:solidFill>
                <a:highlight>
                  <a:srgbClr val="FFF2CC"/>
                </a:highlight>
                <a:latin typeface="EB Garamond"/>
                <a:ea typeface="EB Garamond"/>
                <a:cs typeface="EB Garamond"/>
                <a:sym typeface="EB Garamond"/>
              </a:rPr>
              <a:t>,...</a:t>
            </a:r>
            <a:endParaRPr sz="2200">
              <a:solidFill>
                <a:schemeClr val="dk1"/>
              </a:solidFill>
              <a:highlight>
                <a:srgbClr val="FFF2CC"/>
              </a:highlight>
              <a:latin typeface="EB Garamond"/>
              <a:ea typeface="EB Garamond"/>
              <a:cs typeface="EB Garamond"/>
              <a:sym typeface="EB Garamond"/>
            </a:endParaRPr>
          </a:p>
          <a:p>
            <a:pPr indent="-152400" lvl="0" marL="482600" rtl="0" algn="l">
              <a:lnSpc>
                <a:spcPct val="115000"/>
              </a:lnSpc>
              <a:spcBef>
                <a:spcPts val="1100"/>
              </a:spcBef>
              <a:spcAft>
                <a:spcPts val="0"/>
              </a:spcAft>
              <a:buNone/>
            </a:pPr>
            <a:r>
              <a:rPr lang="en-GB" sz="2200">
                <a:solidFill>
                  <a:schemeClr val="dk1"/>
                </a:solidFill>
                <a:highlight>
                  <a:srgbClr val="FFF2CC"/>
                </a:highlight>
                <a:latin typeface="EB Garamond"/>
                <a:ea typeface="EB Garamond"/>
                <a:cs typeface="EB Garamond"/>
                <a:sym typeface="EB Garamond"/>
              </a:rPr>
              <a:t>…Joseph, the husband of </a:t>
            </a:r>
            <a:r>
              <a:rPr lang="en-GB" sz="2200" u="sng">
                <a:solidFill>
                  <a:schemeClr val="dk1"/>
                </a:solidFill>
                <a:highlight>
                  <a:srgbClr val="FFF2CC"/>
                </a:highlight>
                <a:latin typeface="EB Garamond"/>
                <a:ea typeface="EB Garamond"/>
                <a:cs typeface="EB Garamond"/>
                <a:sym typeface="EB Garamond"/>
              </a:rPr>
              <a:t>Mary</a:t>
            </a:r>
            <a:r>
              <a:rPr lang="en-GB" sz="2200">
                <a:solidFill>
                  <a:schemeClr val="dk1"/>
                </a:solidFill>
                <a:highlight>
                  <a:srgbClr val="FFF2CC"/>
                </a:highlight>
                <a:latin typeface="EB Garamond"/>
                <a:ea typeface="EB Garamond"/>
                <a:cs typeface="EB Garamond"/>
                <a:sym typeface="EB Garamond"/>
              </a:rPr>
              <a:t>, and Mary was the mother of Jesus who is called the Messiah…</a:t>
            </a:r>
            <a:endParaRPr sz="2200">
              <a:solidFill>
                <a:schemeClr val="dk1"/>
              </a:solidFill>
              <a:highlight>
                <a:srgbClr val="FFF2CC"/>
              </a:highlight>
              <a:latin typeface="EB Garamond"/>
              <a:ea typeface="EB Garamond"/>
              <a:cs typeface="EB Garamond"/>
              <a:sym typeface="EB Garamond"/>
            </a:endParaRPr>
          </a:p>
          <a:p>
            <a:pPr indent="0" lvl="0" marL="0" rtl="0" algn="l">
              <a:lnSpc>
                <a:spcPct val="115000"/>
              </a:lnSpc>
              <a:spcBef>
                <a:spcPts val="1100"/>
              </a:spcBef>
              <a:spcAft>
                <a:spcPts val="1100"/>
              </a:spcAft>
              <a:buNone/>
            </a:pPr>
            <a:r>
              <a:rPr lang="en-GB" sz="2200">
                <a:solidFill>
                  <a:schemeClr val="dk1"/>
                </a:solidFill>
                <a:highlight>
                  <a:srgbClr val="FFF2CC"/>
                </a:highlight>
                <a:latin typeface="EB Garamond"/>
                <a:ea typeface="EB Garamond"/>
                <a:cs typeface="EB Garamond"/>
                <a:sym typeface="EB Garamond"/>
              </a:rPr>
              <a:t>[Matthew 1:1, 3, 5 and 6]</a:t>
            </a:r>
            <a:endParaRPr sz="2200">
              <a:solidFill>
                <a:schemeClr val="dk1"/>
              </a:solidFill>
              <a:highlight>
                <a:srgbClr val="FFF2CC"/>
              </a:highlight>
              <a:latin typeface="EB Garamond"/>
              <a:ea typeface="EB Garamond"/>
              <a:cs typeface="EB Garamond"/>
              <a:sym typeface="EB Garamond"/>
            </a:endParaRPr>
          </a:p>
        </p:txBody>
      </p:sp>
      <p:sp>
        <p:nvSpPr>
          <p:cNvPr id="117" name="Google Shape;117;p23"/>
          <p:cNvSpPr txBox="1"/>
          <p:nvPr/>
        </p:nvSpPr>
        <p:spPr>
          <a:xfrm>
            <a:off x="80350" y="96425"/>
            <a:ext cx="84567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700">
                <a:solidFill>
                  <a:schemeClr val="lt1"/>
                </a:solidFill>
                <a:latin typeface="EB Garamond SemiBold"/>
                <a:ea typeface="EB Garamond SemiBold"/>
                <a:cs typeface="EB Garamond SemiBold"/>
                <a:sym typeface="EB Garamond SemiBold"/>
              </a:rPr>
              <a:t>The Mothers of Jesus</a:t>
            </a:r>
            <a:endParaRPr sz="3700">
              <a:solidFill>
                <a:schemeClr val="lt1"/>
              </a:solidFill>
              <a:latin typeface="EB Garamond SemiBold"/>
              <a:ea typeface="EB Garamond SemiBold"/>
              <a:cs typeface="EB Garamond SemiBold"/>
              <a:sym typeface="EB Garamond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1" name="Shape 121"/>
        <p:cNvGrpSpPr/>
        <p:nvPr/>
      </p:nvGrpSpPr>
      <p:grpSpPr>
        <a:xfrm>
          <a:off x="0" y="0"/>
          <a:ext cx="0" cy="0"/>
          <a:chOff x="0" y="0"/>
          <a:chExt cx="0" cy="0"/>
        </a:xfrm>
      </p:grpSpPr>
      <p:sp>
        <p:nvSpPr>
          <p:cNvPr id="122" name="Google Shape;122;p24"/>
          <p:cNvSpPr txBox="1"/>
          <p:nvPr/>
        </p:nvSpPr>
        <p:spPr>
          <a:xfrm>
            <a:off x="187900" y="1445100"/>
            <a:ext cx="6039300" cy="225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400">
                <a:solidFill>
                  <a:schemeClr val="lt1"/>
                </a:solidFill>
                <a:latin typeface="EB Garamond"/>
                <a:ea typeface="EB Garamond"/>
                <a:cs typeface="EB Garamond"/>
                <a:sym typeface="EB Garamond"/>
              </a:rPr>
              <a:t>These things that matter so much outside Jesus’ church must not be bought inside. He says, in a sense, </a:t>
            </a:r>
            <a:r>
              <a:rPr lang="en-GB" sz="2400" u="sng">
                <a:solidFill>
                  <a:schemeClr val="lt1"/>
                </a:solidFill>
                <a:latin typeface="EB Garamond"/>
                <a:ea typeface="EB Garamond"/>
                <a:cs typeface="EB Garamond"/>
                <a:sym typeface="EB Garamond"/>
              </a:rPr>
              <a:t>‘in my family, those things that are so important out there in the world, must not be so important’.</a:t>
            </a:r>
            <a:endParaRPr sz="2700" u="sng">
              <a:solidFill>
                <a:schemeClr val="lt1"/>
              </a:solidFill>
              <a:latin typeface="EB Garamond"/>
              <a:ea typeface="EB Garamond"/>
              <a:cs typeface="EB Garamond"/>
              <a:sym typeface="EB Garamond"/>
            </a:endParaRPr>
          </a:p>
        </p:txBody>
      </p:sp>
      <p:pic>
        <p:nvPicPr>
          <p:cNvPr id="123" name="Google Shape;123;p24"/>
          <p:cNvPicPr preferRelativeResize="0"/>
          <p:nvPr/>
        </p:nvPicPr>
        <p:blipFill>
          <a:blip r:embed="rId3">
            <a:alphaModFix/>
          </a:blip>
          <a:stretch>
            <a:fillRect/>
          </a:stretch>
        </p:blipFill>
        <p:spPr>
          <a:xfrm>
            <a:off x="6309125" y="1138825"/>
            <a:ext cx="2611999" cy="2611999"/>
          </a:xfrm>
          <a:prstGeom prst="rect">
            <a:avLst/>
          </a:prstGeom>
          <a:noFill/>
          <a:ln>
            <a:noFill/>
          </a:ln>
        </p:spPr>
      </p:pic>
      <p:sp>
        <p:nvSpPr>
          <p:cNvPr id="124" name="Google Shape;124;p24"/>
          <p:cNvSpPr txBox="1"/>
          <p:nvPr/>
        </p:nvSpPr>
        <p:spPr>
          <a:xfrm>
            <a:off x="6896025" y="3899650"/>
            <a:ext cx="1438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lt1"/>
                </a:solidFill>
                <a:latin typeface="EB Garamond"/>
                <a:ea typeface="EB Garamond"/>
                <a:cs typeface="EB Garamond"/>
                <a:sym typeface="EB Garamond"/>
              </a:rPr>
              <a:t>Tim Keller</a:t>
            </a:r>
            <a:endParaRPr b="1" sz="1800">
              <a:solidFill>
                <a:schemeClr val="lt1"/>
              </a:solidFill>
              <a:latin typeface="EB Garamond"/>
              <a:ea typeface="EB Garamond"/>
              <a:cs typeface="EB Garamond"/>
              <a:sym typeface="EB 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8" name="Shape 128"/>
        <p:cNvGrpSpPr/>
        <p:nvPr/>
      </p:nvGrpSpPr>
      <p:grpSpPr>
        <a:xfrm>
          <a:off x="0" y="0"/>
          <a:ext cx="0" cy="0"/>
          <a:chOff x="0" y="0"/>
          <a:chExt cx="0" cy="0"/>
        </a:xfrm>
      </p:grpSpPr>
      <p:pic>
        <p:nvPicPr>
          <p:cNvPr id="129" name="Google Shape;129;p25"/>
          <p:cNvPicPr preferRelativeResize="0"/>
          <p:nvPr/>
        </p:nvPicPr>
        <p:blipFill>
          <a:blip r:embed="rId3">
            <a:alphaModFix/>
          </a:blip>
          <a:stretch>
            <a:fillRect/>
          </a:stretch>
        </p:blipFill>
        <p:spPr>
          <a:xfrm>
            <a:off x="2152650" y="61725"/>
            <a:ext cx="4838700" cy="4838700"/>
          </a:xfrm>
          <a:prstGeom prst="rect">
            <a:avLst/>
          </a:prstGeom>
          <a:noFill/>
          <a:ln>
            <a:noFill/>
          </a:ln>
        </p:spPr>
      </p:pic>
      <p:sp>
        <p:nvSpPr>
          <p:cNvPr id="130" name="Google Shape;130;p25"/>
          <p:cNvSpPr txBox="1"/>
          <p:nvPr/>
        </p:nvSpPr>
        <p:spPr>
          <a:xfrm>
            <a:off x="7073400" y="1023975"/>
            <a:ext cx="2070600" cy="328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400">
                <a:solidFill>
                  <a:schemeClr val="lt1"/>
                </a:solidFill>
                <a:latin typeface="EB Garamond"/>
                <a:ea typeface="EB Garamond"/>
                <a:cs typeface="EB Garamond"/>
                <a:sym typeface="EB Garamond"/>
              </a:rPr>
              <a:t>Doesn’t see their own potential</a:t>
            </a:r>
            <a:endParaRPr sz="2400">
              <a:solidFill>
                <a:schemeClr val="lt1"/>
              </a:solidFill>
              <a:latin typeface="EB Garamond"/>
              <a:ea typeface="EB Garamond"/>
              <a:cs typeface="EB Garamond"/>
              <a:sym typeface="EB Garamond"/>
            </a:endParaRPr>
          </a:p>
          <a:p>
            <a:pPr indent="0" lvl="0" marL="0" rtl="0" algn="l">
              <a:spcBef>
                <a:spcPts val="1000"/>
              </a:spcBef>
              <a:spcAft>
                <a:spcPts val="0"/>
              </a:spcAft>
              <a:buNone/>
            </a:pPr>
            <a:r>
              <a:t/>
            </a:r>
            <a:endParaRPr sz="2400">
              <a:solidFill>
                <a:schemeClr val="lt1"/>
              </a:solidFill>
              <a:latin typeface="EB Garamond"/>
              <a:ea typeface="EB Garamond"/>
              <a:cs typeface="EB Garamond"/>
              <a:sym typeface="EB Garamond"/>
            </a:endParaRPr>
          </a:p>
          <a:p>
            <a:pPr indent="0" lvl="0" marL="0" rtl="0" algn="l">
              <a:spcBef>
                <a:spcPts val="1000"/>
              </a:spcBef>
              <a:spcAft>
                <a:spcPts val="0"/>
              </a:spcAft>
              <a:buNone/>
            </a:pPr>
            <a:r>
              <a:rPr lang="en-GB" sz="2400">
                <a:solidFill>
                  <a:schemeClr val="lt1"/>
                </a:solidFill>
                <a:latin typeface="EB Garamond"/>
                <a:ea typeface="EB Garamond"/>
                <a:cs typeface="EB Garamond"/>
                <a:sym typeface="EB Garamond"/>
              </a:rPr>
              <a:t> self-deprecating</a:t>
            </a:r>
            <a:endParaRPr sz="2400">
              <a:solidFill>
                <a:schemeClr val="lt1"/>
              </a:solidFill>
              <a:latin typeface="EB Garamond"/>
              <a:ea typeface="EB Garamond"/>
              <a:cs typeface="EB Garamond"/>
              <a:sym typeface="EB Garamond"/>
            </a:endParaRPr>
          </a:p>
          <a:p>
            <a:pPr indent="0" lvl="0" marL="0" rtl="0" algn="l">
              <a:spcBef>
                <a:spcPts val="1000"/>
              </a:spcBef>
              <a:spcAft>
                <a:spcPts val="0"/>
              </a:spcAft>
              <a:buNone/>
            </a:pPr>
            <a:r>
              <a:t/>
            </a:r>
            <a:endParaRPr sz="2400">
              <a:solidFill>
                <a:schemeClr val="lt1"/>
              </a:solidFill>
              <a:latin typeface="EB Garamond"/>
              <a:ea typeface="EB Garamond"/>
              <a:cs typeface="EB Garamond"/>
              <a:sym typeface="EB Garamond"/>
            </a:endParaRPr>
          </a:p>
          <a:p>
            <a:pPr indent="0" lvl="0" marL="0" rtl="0" algn="l">
              <a:spcBef>
                <a:spcPts val="1000"/>
              </a:spcBef>
              <a:spcAft>
                <a:spcPts val="1000"/>
              </a:spcAft>
              <a:buNone/>
            </a:pPr>
            <a:r>
              <a:rPr lang="en-GB" sz="2400">
                <a:solidFill>
                  <a:schemeClr val="lt1"/>
                </a:solidFill>
                <a:latin typeface="EB Garamond"/>
                <a:ea typeface="EB Garamond"/>
                <a:cs typeface="EB Garamond"/>
                <a:sym typeface="EB Garamond"/>
              </a:rPr>
              <a:t>self-focused</a:t>
            </a:r>
            <a:endParaRPr sz="2400">
              <a:solidFill>
                <a:schemeClr val="lt1"/>
              </a:solidFill>
              <a:latin typeface="EB Garamond"/>
              <a:ea typeface="EB Garamond"/>
              <a:cs typeface="EB Garamond"/>
              <a:sym typeface="EB Garamond"/>
            </a:endParaRPr>
          </a:p>
        </p:txBody>
      </p:sp>
      <p:sp>
        <p:nvSpPr>
          <p:cNvPr id="131" name="Google Shape;131;p25"/>
          <p:cNvSpPr txBox="1"/>
          <p:nvPr/>
        </p:nvSpPr>
        <p:spPr>
          <a:xfrm>
            <a:off x="82050" y="745200"/>
            <a:ext cx="2070600" cy="365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400">
                <a:solidFill>
                  <a:schemeClr val="lt1"/>
                </a:solidFill>
                <a:latin typeface="EB Garamond"/>
                <a:ea typeface="EB Garamond"/>
                <a:cs typeface="EB Garamond"/>
                <a:sym typeface="EB Garamond"/>
              </a:rPr>
              <a:t>Super-hero complex</a:t>
            </a:r>
            <a:endParaRPr sz="2400">
              <a:solidFill>
                <a:schemeClr val="lt1"/>
              </a:solidFill>
              <a:latin typeface="EB Garamond"/>
              <a:ea typeface="EB Garamond"/>
              <a:cs typeface="EB Garamond"/>
              <a:sym typeface="EB Garamond"/>
            </a:endParaRPr>
          </a:p>
          <a:p>
            <a:pPr indent="0" lvl="0" marL="0" rtl="0" algn="l">
              <a:spcBef>
                <a:spcPts val="1000"/>
              </a:spcBef>
              <a:spcAft>
                <a:spcPts val="0"/>
              </a:spcAft>
              <a:buNone/>
            </a:pPr>
            <a:r>
              <a:t/>
            </a:r>
            <a:endParaRPr sz="2400">
              <a:solidFill>
                <a:schemeClr val="lt1"/>
              </a:solidFill>
              <a:latin typeface="EB Garamond"/>
              <a:ea typeface="EB Garamond"/>
              <a:cs typeface="EB Garamond"/>
              <a:sym typeface="EB Garamond"/>
            </a:endParaRPr>
          </a:p>
          <a:p>
            <a:pPr indent="0" lvl="0" marL="0" rtl="0" algn="l">
              <a:spcBef>
                <a:spcPts val="1000"/>
              </a:spcBef>
              <a:spcAft>
                <a:spcPts val="0"/>
              </a:spcAft>
              <a:buNone/>
            </a:pPr>
            <a:r>
              <a:rPr lang="en-GB" sz="2400">
                <a:solidFill>
                  <a:schemeClr val="lt1"/>
                </a:solidFill>
                <a:latin typeface="EB Garamond"/>
                <a:ea typeface="EB Garamond"/>
                <a:cs typeface="EB Garamond"/>
                <a:sym typeface="EB Garamond"/>
              </a:rPr>
              <a:t>Identity is found in being needed</a:t>
            </a:r>
            <a:endParaRPr sz="2400">
              <a:solidFill>
                <a:schemeClr val="lt1"/>
              </a:solidFill>
              <a:latin typeface="EB Garamond"/>
              <a:ea typeface="EB Garamond"/>
              <a:cs typeface="EB Garamond"/>
              <a:sym typeface="EB Garamond"/>
            </a:endParaRPr>
          </a:p>
          <a:p>
            <a:pPr indent="0" lvl="0" marL="0" rtl="0" algn="l">
              <a:spcBef>
                <a:spcPts val="1000"/>
              </a:spcBef>
              <a:spcAft>
                <a:spcPts val="0"/>
              </a:spcAft>
              <a:buNone/>
            </a:pPr>
            <a:r>
              <a:t/>
            </a:r>
            <a:endParaRPr sz="2400">
              <a:solidFill>
                <a:schemeClr val="lt1"/>
              </a:solidFill>
              <a:latin typeface="EB Garamond"/>
              <a:ea typeface="EB Garamond"/>
              <a:cs typeface="EB Garamond"/>
              <a:sym typeface="EB Garamond"/>
            </a:endParaRPr>
          </a:p>
          <a:p>
            <a:pPr indent="0" lvl="0" marL="0" rtl="0" algn="l">
              <a:spcBef>
                <a:spcPts val="1000"/>
              </a:spcBef>
              <a:spcAft>
                <a:spcPts val="1000"/>
              </a:spcAft>
              <a:buNone/>
            </a:pPr>
            <a:r>
              <a:rPr lang="en-GB" sz="2400">
                <a:solidFill>
                  <a:schemeClr val="lt1"/>
                </a:solidFill>
                <a:latin typeface="EB Garamond"/>
                <a:ea typeface="EB Garamond"/>
                <a:cs typeface="EB Garamond"/>
                <a:sym typeface="EB Garamond"/>
              </a:rPr>
              <a:t>self-focused</a:t>
            </a:r>
            <a:endParaRPr sz="2400">
              <a:solidFill>
                <a:schemeClr val="lt1"/>
              </a:solidFill>
              <a:latin typeface="EB Garamond"/>
              <a:ea typeface="EB Garamond"/>
              <a:cs typeface="EB Garamond"/>
              <a:sym typeface="EB 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5" name="Shape 135"/>
        <p:cNvGrpSpPr/>
        <p:nvPr/>
      </p:nvGrpSpPr>
      <p:grpSpPr>
        <a:xfrm>
          <a:off x="0" y="0"/>
          <a:ext cx="0" cy="0"/>
          <a:chOff x="0" y="0"/>
          <a:chExt cx="0" cy="0"/>
        </a:xfrm>
      </p:grpSpPr>
      <p:pic>
        <p:nvPicPr>
          <p:cNvPr id="136" name="Google Shape;136;p26"/>
          <p:cNvPicPr preferRelativeResize="0"/>
          <p:nvPr/>
        </p:nvPicPr>
        <p:blipFill>
          <a:blip r:embed="rId3">
            <a:alphaModFix/>
          </a:blip>
          <a:stretch>
            <a:fillRect/>
          </a:stretch>
        </p:blipFill>
        <p:spPr>
          <a:xfrm>
            <a:off x="284700" y="651475"/>
            <a:ext cx="5760825" cy="3840550"/>
          </a:xfrm>
          <a:prstGeom prst="rect">
            <a:avLst/>
          </a:prstGeom>
          <a:noFill/>
          <a:ln>
            <a:noFill/>
          </a:ln>
        </p:spPr>
      </p:pic>
      <p:sp>
        <p:nvSpPr>
          <p:cNvPr id="137" name="Google Shape;137;p26"/>
          <p:cNvSpPr txBox="1"/>
          <p:nvPr/>
        </p:nvSpPr>
        <p:spPr>
          <a:xfrm>
            <a:off x="6339025" y="1648200"/>
            <a:ext cx="2724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lt1"/>
                </a:solidFill>
                <a:latin typeface="EB Garamond"/>
                <a:ea typeface="EB Garamond"/>
                <a:cs typeface="EB Garamond"/>
                <a:sym typeface="EB Garamond"/>
              </a:rPr>
              <a:t>The security of Jesus’ love allows us to </a:t>
            </a:r>
            <a:r>
              <a:rPr i="1" lang="en-GB" sz="2700">
                <a:solidFill>
                  <a:schemeClr val="lt1"/>
                </a:solidFill>
                <a:latin typeface="EB Garamond"/>
                <a:ea typeface="EB Garamond"/>
                <a:cs typeface="EB Garamond"/>
                <a:sym typeface="EB Garamond"/>
              </a:rPr>
              <a:t>need </a:t>
            </a:r>
            <a:r>
              <a:rPr lang="en-GB" sz="2700">
                <a:solidFill>
                  <a:schemeClr val="lt1"/>
                </a:solidFill>
                <a:latin typeface="EB Garamond"/>
                <a:ea typeface="EB Garamond"/>
                <a:cs typeface="EB Garamond"/>
                <a:sym typeface="EB Garamond"/>
              </a:rPr>
              <a:t>less and love more</a:t>
            </a:r>
            <a:endParaRPr sz="2700">
              <a:solidFill>
                <a:schemeClr val="lt1"/>
              </a:solidFill>
              <a:latin typeface="EB Garamond"/>
              <a:ea typeface="EB Garamond"/>
              <a:cs typeface="EB Garamond"/>
              <a:sym typeface="EB 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1" name="Shape 141"/>
        <p:cNvGrpSpPr/>
        <p:nvPr/>
      </p:nvGrpSpPr>
      <p:grpSpPr>
        <a:xfrm>
          <a:off x="0" y="0"/>
          <a:ext cx="0" cy="0"/>
          <a:chOff x="0" y="0"/>
          <a:chExt cx="0" cy="0"/>
        </a:xfrm>
      </p:grpSpPr>
      <p:sp>
        <p:nvSpPr>
          <p:cNvPr id="142" name="Google Shape;142;p27"/>
          <p:cNvSpPr txBox="1"/>
          <p:nvPr/>
        </p:nvSpPr>
        <p:spPr>
          <a:xfrm>
            <a:off x="153625" y="240900"/>
            <a:ext cx="5474400" cy="4340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2700">
                <a:solidFill>
                  <a:schemeClr val="lt1"/>
                </a:solidFill>
                <a:latin typeface="EB Garamond"/>
                <a:ea typeface="EB Garamond"/>
                <a:cs typeface="EB Garamond"/>
                <a:sym typeface="EB Garamond"/>
              </a:rPr>
              <a:t>19 </a:t>
            </a:r>
            <a:r>
              <a:rPr lang="en-GB" sz="2700" u="sng">
                <a:solidFill>
                  <a:schemeClr val="lt1"/>
                </a:solidFill>
                <a:latin typeface="EB Garamond"/>
                <a:ea typeface="EB Garamond"/>
                <a:cs typeface="EB Garamond"/>
                <a:sym typeface="EB Garamond"/>
              </a:rPr>
              <a:t>Therefore go and make disciples of all nations, baptizing them in the name of the Father and of the Son and of the Holy Spirit, </a:t>
            </a:r>
            <a:r>
              <a:rPr lang="en-GB" sz="2700">
                <a:solidFill>
                  <a:schemeClr val="lt1"/>
                </a:solidFill>
                <a:latin typeface="EB Garamond"/>
                <a:ea typeface="EB Garamond"/>
                <a:cs typeface="EB Garamond"/>
                <a:sym typeface="EB Garamond"/>
              </a:rPr>
              <a:t>20 and teaching them to obey everything I have commanded you. And surely I am with you always, to the very end of the age.”</a:t>
            </a:r>
            <a:endParaRPr sz="2700">
              <a:solidFill>
                <a:schemeClr val="lt1"/>
              </a:solidFill>
              <a:latin typeface="EB Garamond"/>
              <a:ea typeface="EB Garamond"/>
              <a:cs typeface="EB Garamond"/>
              <a:sym typeface="EB Garamond"/>
            </a:endParaRPr>
          </a:p>
        </p:txBody>
      </p:sp>
      <p:pic>
        <p:nvPicPr>
          <p:cNvPr id="143" name="Google Shape;143;p27"/>
          <p:cNvPicPr preferRelativeResize="0"/>
          <p:nvPr/>
        </p:nvPicPr>
        <p:blipFill>
          <a:blip r:embed="rId3">
            <a:alphaModFix/>
          </a:blip>
          <a:stretch>
            <a:fillRect/>
          </a:stretch>
        </p:blipFill>
        <p:spPr>
          <a:xfrm>
            <a:off x="5899463" y="1950750"/>
            <a:ext cx="3115776" cy="2348500"/>
          </a:xfrm>
          <a:prstGeom prst="rect">
            <a:avLst/>
          </a:prstGeom>
          <a:noFill/>
          <a:ln>
            <a:noFill/>
          </a:ln>
        </p:spPr>
      </p:pic>
      <p:sp>
        <p:nvSpPr>
          <p:cNvPr id="144" name="Google Shape;144;p27"/>
          <p:cNvSpPr txBox="1"/>
          <p:nvPr/>
        </p:nvSpPr>
        <p:spPr>
          <a:xfrm>
            <a:off x="5957338" y="4392475"/>
            <a:ext cx="3000000" cy="523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GB" sz="2200">
                <a:solidFill>
                  <a:schemeClr val="lt1"/>
                </a:solidFill>
                <a:latin typeface="EB Garamond"/>
                <a:ea typeface="EB Garamond"/>
                <a:cs typeface="EB Garamond"/>
                <a:sym typeface="EB Garamond"/>
              </a:rPr>
              <a:t>Matthew 28:19-20</a:t>
            </a:r>
            <a:endParaRPr b="1" sz="2200">
              <a:solidFill>
                <a:schemeClr val="lt1"/>
              </a:solidFill>
              <a:latin typeface="EB Garamond"/>
              <a:ea typeface="EB Garamond"/>
              <a:cs typeface="EB Garamond"/>
              <a:sym typeface="EB 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6" ma:contentTypeDescription="Create a new document." ma:contentTypeScope="" ma:versionID="1751e8d8154203474938a95b4944b356">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d9cdfeaeebf4361ec54a939a419780d8"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Props1.xml><?xml version="1.0" encoding="utf-8"?>
<ds:datastoreItem xmlns:ds="http://schemas.openxmlformats.org/officeDocument/2006/customXml" ds:itemID="{9DBAB266-5F6C-4AE3-9DDD-485A928ED27D}"/>
</file>

<file path=customXml/itemProps2.xml><?xml version="1.0" encoding="utf-8"?>
<ds:datastoreItem xmlns:ds="http://schemas.openxmlformats.org/officeDocument/2006/customXml" ds:itemID="{C6737757-DD65-46F7-881E-455B8C0D72CA}"/>
</file>

<file path=customXml/itemProps3.xml><?xml version="1.0" encoding="utf-8"?>
<ds:datastoreItem xmlns:ds="http://schemas.openxmlformats.org/officeDocument/2006/customXml" ds:itemID="{030CF4AC-752D-4B0B-A4CE-0FE9DAE05842}"/>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